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omments/comment1.xml" ContentType="application/vnd.openxmlformats-officedocument.presentationml.comment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comments/comment2.xml" ContentType="application/vnd.openxmlformats-officedocument.presentationml.comments+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comments/comment3.xml" ContentType="application/vnd.openxmlformats-officedocument.presentationml.comments+xml"/>
  <Override PartName="/ppt/notesSlides/notesSlide41.xml" ContentType="application/vnd.openxmlformats-officedocument.presentationml.notesSlide+xml"/>
  <Override PartName="/ppt/comments/comment4.xml" ContentType="application/vnd.openxmlformats-officedocument.presentationml.comments+xml"/>
  <Override PartName="/ppt/notesSlides/notesSlide42.xml" ContentType="application/vnd.openxmlformats-officedocument.presentationml.notesSlide+xml"/>
  <Override PartName="/ppt/comments/comment5.xml" ContentType="application/vnd.openxmlformats-officedocument.presentationml.comments+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 id="2147483671" r:id="rId2"/>
  </p:sldMasterIdLst>
  <p:notesMasterIdLst>
    <p:notesMasterId r:id="rId62"/>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Lst>
  <p:sldSz cx="9144000" cy="5143500" type="screen16x9"/>
  <p:notesSz cx="6858000" cy="9144000"/>
  <p:embeddedFontLst>
    <p:embeddedFont>
      <p:font typeface="Roboto" panose="02000000000000000000" pitchFamily="2" charset="0"/>
      <p:regular r:id="rId63"/>
      <p:bold r:id="rId64"/>
      <p:italic r:id="rId65"/>
      <p:boldItalic r:id="rId66"/>
    </p:embeddedFont>
    <p:embeddedFont>
      <p:font typeface="Roboto Mono" pitchFamily="49" charset="0"/>
      <p:regular r:id="rId67"/>
      <p:bold r:id="rId68"/>
      <p:italic r:id="rId69"/>
      <p:boldItalic r:id="rId7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lex Leu" initials="" lastIdx="5"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208BD0C-597F-47C4-A5A2-D2E9C509E3A7}">
  <a:tblStyle styleId="{6208BD0C-597F-47C4-A5A2-D2E9C509E3A7}"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7"/>
    <p:restoredTop sz="94673"/>
  </p:normalViewPr>
  <p:slideViewPr>
    <p:cSldViewPr snapToGrid="0">
      <p:cViewPr varScale="1">
        <p:scale>
          <a:sx n="154" d="100"/>
          <a:sy n="154" d="100"/>
        </p:scale>
        <p:origin x="680" y="88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font" Target="fonts/font1.fntdata"/><Relationship Id="rId68" Type="http://schemas.openxmlformats.org/officeDocument/2006/relationships/font" Target="fonts/font6.fntdata"/><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font" Target="fonts/font4.fntdata"/><Relationship Id="rId74" Type="http://schemas.openxmlformats.org/officeDocument/2006/relationships/theme" Target="theme/theme1.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font" Target="fonts/font2.fntdata"/><Relationship Id="rId69" Type="http://schemas.openxmlformats.org/officeDocument/2006/relationships/font" Target="fonts/font7.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presProps" Target="pres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font" Target="fonts/font5.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notesMaster" Target="notesMasters/notesMaster1.xml"/><Relationship Id="rId70" Type="http://schemas.openxmlformats.org/officeDocument/2006/relationships/font" Target="fonts/font8.fntdata"/><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font" Target="fonts/font3.fntdata"/><Relationship Id="rId73"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 Type="http://schemas.openxmlformats.org/officeDocument/2006/relationships/slide" Target="slides/slide5.xml"/><Relationship Id="rId71" Type="http://schemas.openxmlformats.org/officeDocument/2006/relationships/commentAuthors" Target="commentAuthors.xml"/></Relationships>
</file>

<file path=ppt/comments/comment1.xml><?xml version="1.0" encoding="utf-8"?>
<p:cmLst xmlns:a="http://schemas.openxmlformats.org/drawingml/2006/main" xmlns:r="http://schemas.openxmlformats.org/officeDocument/2006/relationships" xmlns:p="http://schemas.openxmlformats.org/presentationml/2006/main">
  <p:cm authorId="0" dt="2024-12-04T04:33:49.415" idx="1">
    <p:pos x="366" y="784"/>
    <p:text>something to represent baseline models, a logistic or linear regresison</p:text>
  </p:cm>
</p:cmLst>
</file>

<file path=ppt/comments/comment2.xml><?xml version="1.0" encoding="utf-8"?>
<p:cmLst xmlns:a="http://schemas.openxmlformats.org/drawingml/2006/main" xmlns:r="http://schemas.openxmlformats.org/officeDocument/2006/relationships" xmlns:p="http://schemas.openxmlformats.org/presentationml/2006/main">
  <p:cm authorId="0" dt="2024-12-04T14:46:11.062" idx="2">
    <p:pos x="6000" y="0"/>
    <p:text>For the primary stakeholder, we believe this model need work and improvement to answer the question and should not be used at this time. 
From our current research we determined that in our models, player-game box score data were not accurate predictors of a player's amount of fouls in future games.
Ultimately, we were not able to get the data needed to answer the question, nor were the models able to be tuned to improve performance. We will continue in the next slides to recommend how we would</p:text>
  </p:cm>
</p:cmLst>
</file>

<file path=ppt/comments/comment3.xml><?xml version="1.0" encoding="utf-8"?>
<p:cmLst xmlns:a="http://schemas.openxmlformats.org/drawingml/2006/main" xmlns:r="http://schemas.openxmlformats.org/officeDocument/2006/relationships" xmlns:p="http://schemas.openxmlformats.org/presentationml/2006/main">
  <p:cm authorId="0" dt="2024-12-04T06:20:30.773" idx="3">
    <p:pos x="6000" y="0"/>
    <p:text>In our data analysis we relied on player's game box score stats across multiple games and seasons as our basis from which to draw variables. However, it became clear by the end of our analysis that box score data alone was not sufficient enough to accurately predict foul count or fouling out.
As we alluded to in our previous presentation on decision models, we believed that if it was possible incorporating individual player characteristic data, such as heights, and spatial data, such as fouled-shot maps or foul maps could provide more relevant data that would lead to better prediction and model performance that shooting data for this problem. 
https://github.com/atlhawksfanatic/L2M?tab=readme-ov-file
I genuinly just found this, but someone created a gituhb repository of "2-minute-reports" of close games the NBA creates, which includes more specific foul data. Even data that split the fouls out by type, such as shooting, offensive, and personal would've helped with better prediction</p:text>
  </p:cm>
</p:cmLst>
</file>

<file path=ppt/comments/comment4.xml><?xml version="1.0" encoding="utf-8"?>
<p:cmLst xmlns:a="http://schemas.openxmlformats.org/drawingml/2006/main" xmlns:r="http://schemas.openxmlformats.org/officeDocument/2006/relationships" xmlns:p="http://schemas.openxmlformats.org/presentationml/2006/main">
  <p:cm authorId="0" dt="2024-12-04T05:54:13.264" idx="4">
    <p:pos x="6000" y="0"/>
    <p:text>feature engineering is creating and transforming variables/inputs in a model to improve performance. In most cases the combination or adjusting of data can provide the same value or "essence" of the raw data while reducing complexity, noise, or excess information. Examples can include normalization such as standardization, log(variables) scaling, variable reduction, and variable combination (through things like Principal Component Analysis PCA).
(We didn't do it here because it took too long).
We would've done more of this if we had more time, but it's important to note that this is only really useful if we believe the variables can actually be modified into things that can effectively make the model better. Since we don't think the variables capture any predictivity at all this won't do much.</p:text>
  </p:cm>
</p:cmLst>
</file>

<file path=ppt/comments/comment5.xml><?xml version="1.0" encoding="utf-8"?>
<p:cmLst xmlns:a="http://schemas.openxmlformats.org/drawingml/2006/main" xmlns:r="http://schemas.openxmlformats.org/officeDocument/2006/relationships" xmlns:p="http://schemas.openxmlformats.org/presentationml/2006/main">
  <p:cm authorId="0" dt="2024-12-04T14:47:29.882" idx="5">
    <p:pos x="6000" y="0"/>
    <p:text>Part of the argument that we may need to consider if researching this in the long-term, is, "are we asking the right questions". That is, we are trying to predict number of fouls to provide value, but is asking a different question about predicting the value (or detriment) of fouls more useful for the stakeholder?
One idea that makes us question how valuable our study is seeing the split between offensive and defensive fouls. We may want to ask a more narrow question when trying to predict foul behavior, especially since this may not correctly capture "optimal" foul behavior. An example would be intentional fouls that don't actually result in free throws for the other team, vs committing defensive shooting free throws, vs an offensive crashing foul trying to score vs tactical fouls at the end of a game. A standard model like ours considers all Personal Fouls equally bad and cannot evaluate the situation or weigh some fouls better or worse than others.
Finding more specific data and asking a more specific question, like "how does number of fouls affect play-by-play player performance" will lead to more effective research and resultsi n the future.</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3" Type="http://schemas.openxmlformats.org/officeDocument/2006/relationships/hyperlink" Target="https://github.com/atlhawksfanatic/L2M?tab=readme-ov-file" TargetMode="External"/><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30af280d441_1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300" b="1"/>
              <a:t>KARIM</a:t>
            </a:r>
            <a:endParaRPr sz="1300" b="1"/>
          </a:p>
        </p:txBody>
      </p:sp>
      <p:sp>
        <p:nvSpPr>
          <p:cNvPr id="127" name="Google Shape;127;g30af280d441_1_7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30b30e33874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300" b="1">
                <a:solidFill>
                  <a:schemeClr val="dk1"/>
                </a:solidFill>
              </a:rPr>
              <a:t>YUJIN</a:t>
            </a:r>
            <a:endParaRPr sz="1300" b="1">
              <a:solidFill>
                <a:schemeClr val="dk1"/>
              </a:solidFill>
            </a:endParaRPr>
          </a:p>
          <a:p>
            <a:pPr marL="0" lvl="0" indent="0" algn="l" rtl="0">
              <a:spcBef>
                <a:spcPts val="0"/>
              </a:spcBef>
              <a:spcAft>
                <a:spcPts val="0"/>
              </a:spcAft>
              <a:buNone/>
            </a:pPr>
            <a:endParaRPr sz="1300" b="1">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a:solidFill>
                  <a:srgbClr val="188038"/>
                </a:solidFill>
                <a:latin typeface="Roboto Mono"/>
                <a:ea typeface="Roboto Mono"/>
                <a:cs typeface="Roboto Mono"/>
                <a:sym typeface="Roboto Mono"/>
              </a:rPr>
              <a:t>MIN</a:t>
            </a:r>
            <a:r>
              <a:rPr lang="en">
                <a:solidFill>
                  <a:schemeClr val="dk1"/>
                </a:solidFill>
              </a:rPr>
              <a:t> (Minutes Played)</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a:solidFill>
                  <a:srgbClr val="188038"/>
                </a:solidFill>
                <a:latin typeface="Roboto Mono"/>
                <a:ea typeface="Roboto Mono"/>
                <a:cs typeface="Roboto Mono"/>
                <a:sym typeface="Roboto Mono"/>
              </a:rPr>
              <a:t>PTS</a:t>
            </a:r>
            <a:r>
              <a:rPr lang="en">
                <a:solidFill>
                  <a:schemeClr val="dk1"/>
                </a:solidFill>
              </a:rPr>
              <a:t> (Points Scored)</a:t>
            </a:r>
            <a:endParaRPr>
              <a:solidFill>
                <a:schemeClr val="dk1"/>
              </a:solidFill>
            </a:endParaRPr>
          </a:p>
          <a:p>
            <a:pPr marL="0" lvl="0" indent="0" algn="l" rtl="0">
              <a:lnSpc>
                <a:spcPct val="115000"/>
              </a:lnSpc>
              <a:spcBef>
                <a:spcPts val="0"/>
              </a:spcBef>
              <a:spcAft>
                <a:spcPts val="0"/>
              </a:spcAft>
              <a:buNone/>
            </a:pPr>
            <a:r>
              <a:rPr lang="en">
                <a:solidFill>
                  <a:srgbClr val="188038"/>
                </a:solidFill>
                <a:latin typeface="Roboto Mono"/>
                <a:ea typeface="Roboto Mono"/>
                <a:cs typeface="Roboto Mono"/>
                <a:sym typeface="Roboto Mono"/>
              </a:rPr>
              <a:t>AST</a:t>
            </a:r>
            <a:r>
              <a:rPr lang="en">
                <a:solidFill>
                  <a:schemeClr val="dk1"/>
                </a:solidFill>
              </a:rPr>
              <a:t> (Assists)</a:t>
            </a:r>
            <a:endParaRPr>
              <a:solidFill>
                <a:schemeClr val="dk1"/>
              </a:solidFill>
            </a:endParaRPr>
          </a:p>
          <a:p>
            <a:pPr marL="0" lvl="0" indent="0" algn="l" rtl="0">
              <a:lnSpc>
                <a:spcPct val="115000"/>
              </a:lnSpc>
              <a:spcBef>
                <a:spcPts val="0"/>
              </a:spcBef>
              <a:spcAft>
                <a:spcPts val="0"/>
              </a:spcAft>
              <a:buNone/>
            </a:pPr>
            <a:r>
              <a:rPr lang="en">
                <a:solidFill>
                  <a:srgbClr val="188038"/>
                </a:solidFill>
                <a:latin typeface="Roboto Mono"/>
                <a:ea typeface="Roboto Mono"/>
                <a:cs typeface="Roboto Mono"/>
                <a:sym typeface="Roboto Mono"/>
              </a:rPr>
              <a:t>REB</a:t>
            </a:r>
            <a:r>
              <a:rPr lang="en">
                <a:solidFill>
                  <a:schemeClr val="dk1"/>
                </a:solidFill>
              </a:rPr>
              <a:t> (Rebounds)</a:t>
            </a:r>
            <a:endParaRPr>
              <a:solidFill>
                <a:schemeClr val="dk1"/>
              </a:solidFill>
            </a:endParaRPr>
          </a:p>
          <a:p>
            <a:pPr marL="0" lvl="0" indent="0" algn="l" rtl="0">
              <a:lnSpc>
                <a:spcPct val="115000"/>
              </a:lnSpc>
              <a:spcBef>
                <a:spcPts val="0"/>
              </a:spcBef>
              <a:spcAft>
                <a:spcPts val="0"/>
              </a:spcAft>
              <a:buNone/>
            </a:pPr>
            <a:r>
              <a:rPr lang="en">
                <a:solidFill>
                  <a:srgbClr val="188038"/>
                </a:solidFill>
                <a:latin typeface="Roboto Mono"/>
                <a:ea typeface="Roboto Mono"/>
                <a:cs typeface="Roboto Mono"/>
                <a:sym typeface="Roboto Mono"/>
              </a:rPr>
              <a:t>STL</a:t>
            </a:r>
            <a:r>
              <a:rPr lang="en">
                <a:solidFill>
                  <a:schemeClr val="dk1"/>
                </a:solidFill>
              </a:rPr>
              <a:t> (Steals)</a:t>
            </a:r>
            <a:endParaRPr>
              <a:solidFill>
                <a:schemeClr val="dk1"/>
              </a:solidFill>
            </a:endParaRPr>
          </a:p>
          <a:p>
            <a:pPr marL="0" lvl="0" indent="0" algn="l" rtl="0">
              <a:lnSpc>
                <a:spcPct val="115000"/>
              </a:lnSpc>
              <a:spcBef>
                <a:spcPts val="0"/>
              </a:spcBef>
              <a:spcAft>
                <a:spcPts val="0"/>
              </a:spcAft>
              <a:buNone/>
            </a:pPr>
            <a:r>
              <a:rPr lang="en">
                <a:solidFill>
                  <a:srgbClr val="188038"/>
                </a:solidFill>
                <a:latin typeface="Roboto Mono"/>
                <a:ea typeface="Roboto Mono"/>
                <a:cs typeface="Roboto Mono"/>
                <a:sym typeface="Roboto Mono"/>
              </a:rPr>
              <a:t>BLK</a:t>
            </a:r>
            <a:r>
              <a:rPr lang="en">
                <a:solidFill>
                  <a:schemeClr val="dk1"/>
                </a:solidFill>
              </a:rPr>
              <a:t> (Blocks)</a:t>
            </a:r>
            <a:endParaRPr>
              <a:solidFill>
                <a:schemeClr val="dk1"/>
              </a:solidFill>
            </a:endParaRPr>
          </a:p>
          <a:p>
            <a:pPr marL="0" lvl="0" indent="0" algn="l" rtl="0">
              <a:lnSpc>
                <a:spcPct val="115000"/>
              </a:lnSpc>
              <a:spcBef>
                <a:spcPts val="0"/>
              </a:spcBef>
              <a:spcAft>
                <a:spcPts val="0"/>
              </a:spcAft>
              <a:buNone/>
            </a:pPr>
            <a:r>
              <a:rPr lang="en">
                <a:solidFill>
                  <a:srgbClr val="188038"/>
                </a:solidFill>
                <a:latin typeface="Roboto Mono"/>
                <a:ea typeface="Roboto Mono"/>
                <a:cs typeface="Roboto Mono"/>
                <a:sym typeface="Roboto Mono"/>
              </a:rPr>
              <a:t>TO</a:t>
            </a:r>
            <a:r>
              <a:rPr lang="en">
                <a:solidFill>
                  <a:schemeClr val="dk1"/>
                </a:solidFill>
              </a:rPr>
              <a:t> (Turnovers)</a:t>
            </a:r>
            <a:endParaRPr>
              <a:solidFill>
                <a:schemeClr val="dk1"/>
              </a:solidFill>
            </a:endParaRPr>
          </a:p>
          <a:p>
            <a:pPr marL="0" lvl="0" indent="0" algn="l" rtl="0">
              <a:lnSpc>
                <a:spcPct val="115000"/>
              </a:lnSpc>
              <a:spcBef>
                <a:spcPts val="0"/>
              </a:spcBef>
              <a:spcAft>
                <a:spcPts val="0"/>
              </a:spcAft>
              <a:buNone/>
            </a:pPr>
            <a:r>
              <a:rPr lang="en">
                <a:solidFill>
                  <a:schemeClr val="dk1"/>
                </a:solidFill>
              </a:rPr>
              <a:t>PF (Personal fouls) </a:t>
            </a:r>
            <a:endParaRPr>
              <a:solidFill>
                <a:schemeClr val="dk1"/>
              </a:solidFill>
            </a:endParaRPr>
          </a:p>
          <a:p>
            <a:pPr marL="0" lvl="0" indent="0" algn="l" rtl="0">
              <a:lnSpc>
                <a:spcPct val="115000"/>
              </a:lnSpc>
              <a:spcBef>
                <a:spcPts val="0"/>
              </a:spcBef>
              <a:spcAft>
                <a:spcPts val="0"/>
              </a:spcAft>
              <a:buNone/>
            </a:pPr>
            <a:r>
              <a:rPr lang="en">
                <a:solidFill>
                  <a:srgbClr val="188038"/>
                </a:solidFill>
                <a:latin typeface="Roboto Mono"/>
                <a:ea typeface="Roboto Mono"/>
                <a:cs typeface="Roboto Mono"/>
                <a:sym typeface="Roboto Mono"/>
              </a:rPr>
              <a:t>OREB</a:t>
            </a:r>
            <a:r>
              <a:rPr lang="en">
                <a:solidFill>
                  <a:schemeClr val="dk1"/>
                </a:solidFill>
              </a:rPr>
              <a:t> (Offensive Rebounds)</a:t>
            </a:r>
            <a:endParaRPr>
              <a:solidFill>
                <a:schemeClr val="dk1"/>
              </a:solidFill>
            </a:endParaRPr>
          </a:p>
          <a:p>
            <a:pPr marL="0" lvl="0" indent="0" algn="l" rtl="0">
              <a:lnSpc>
                <a:spcPct val="115000"/>
              </a:lnSpc>
              <a:spcBef>
                <a:spcPts val="0"/>
              </a:spcBef>
              <a:spcAft>
                <a:spcPts val="0"/>
              </a:spcAft>
              <a:buNone/>
            </a:pPr>
            <a:endParaRPr>
              <a:solidFill>
                <a:schemeClr val="dk1"/>
              </a:solidFill>
            </a:endParaRPr>
          </a:p>
          <a:p>
            <a:pPr marL="0" lvl="0" indent="0" algn="l" rtl="0">
              <a:lnSpc>
                <a:spcPct val="115000"/>
              </a:lnSpc>
              <a:spcBef>
                <a:spcPts val="0"/>
              </a:spcBef>
              <a:spcAft>
                <a:spcPts val="0"/>
              </a:spcAft>
              <a:buNone/>
            </a:pP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a:solidFill>
                  <a:schemeClr val="dk1"/>
                </a:solidFill>
              </a:rPr>
              <a:t>One limitation is the lack of spatial data, that’s restricting us to capture player movements and game dynamics. </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a:solidFill>
                  <a:schemeClr val="dk1"/>
                </a:solidFill>
              </a:rPr>
              <a:t>Additionally, the dataset only goes up to 2020, leaving out recent trends or changes. </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a:solidFill>
                  <a:schemeClr val="dk1"/>
                </a:solidFill>
              </a:rPr>
              <a:t>doesn't account for external factors (player injuries, game pressure) </a:t>
            </a:r>
            <a:endParaRPr>
              <a:solidFill>
                <a:schemeClr val="dk1"/>
              </a:solidFill>
            </a:endParaRPr>
          </a:p>
          <a:p>
            <a:pPr marL="0" lvl="0" indent="0" algn="l" rtl="0">
              <a:lnSpc>
                <a:spcPct val="115000"/>
              </a:lnSpc>
              <a:spcBef>
                <a:spcPts val="0"/>
              </a:spcBef>
              <a:spcAft>
                <a:spcPts val="0"/>
              </a:spcAft>
              <a:buNone/>
            </a:pPr>
            <a:endParaRPr>
              <a:solidFill>
                <a:schemeClr val="dk1"/>
              </a:solidFill>
            </a:endParaRPr>
          </a:p>
          <a:p>
            <a:pPr marL="0" lvl="0" indent="0" algn="l" rtl="0">
              <a:lnSpc>
                <a:spcPct val="115000"/>
              </a:lnSpc>
              <a:spcBef>
                <a:spcPts val="0"/>
              </a:spcBef>
              <a:spcAft>
                <a:spcPts val="0"/>
              </a:spcAft>
              <a:buNone/>
            </a:pPr>
            <a:endParaRPr>
              <a:solidFill>
                <a:schemeClr val="dk1"/>
              </a:solidFill>
            </a:endParaRPr>
          </a:p>
        </p:txBody>
      </p:sp>
      <p:sp>
        <p:nvSpPr>
          <p:cNvPr id="352" name="Google Shape;352;g30b30e33874_0_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g31b865b14bc_0_2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300" b="1">
                <a:solidFill>
                  <a:schemeClr val="dk1"/>
                </a:solidFill>
              </a:rPr>
              <a:t>YUJIN</a:t>
            </a:r>
            <a:endParaRPr sz="1300" b="1">
              <a:solidFill>
                <a:schemeClr val="dk1"/>
              </a:solidFill>
            </a:endParaRPr>
          </a:p>
          <a:p>
            <a:pPr marL="0" lvl="0" indent="0" algn="l" rtl="0">
              <a:spcBef>
                <a:spcPts val="0"/>
              </a:spcBef>
              <a:spcAft>
                <a:spcPts val="0"/>
              </a:spcAft>
              <a:buNone/>
            </a:pPr>
            <a:endParaRPr sz="1300" b="1">
              <a:solidFill>
                <a:schemeClr val="dk1"/>
              </a:solidFill>
            </a:endParaRPr>
          </a:p>
          <a:p>
            <a:pPr marL="0" lvl="0" indent="0" algn="l" rtl="0">
              <a:spcBef>
                <a:spcPts val="0"/>
              </a:spcBef>
              <a:spcAft>
                <a:spcPts val="0"/>
              </a:spcAft>
              <a:buNone/>
            </a:pPr>
            <a:r>
              <a:rPr lang="en" b="1">
                <a:solidFill>
                  <a:schemeClr val="dk1"/>
                </a:solidFill>
              </a:rPr>
              <a:t>In time-line perspective </a:t>
            </a:r>
            <a:endParaRPr b="1">
              <a:solidFill>
                <a:schemeClr val="dk1"/>
              </a:solidFill>
            </a:endParaRPr>
          </a:p>
          <a:p>
            <a:pPr marL="0" lvl="0" indent="0" algn="l" rtl="0">
              <a:spcBef>
                <a:spcPts val="0"/>
              </a:spcBef>
              <a:spcAft>
                <a:spcPts val="0"/>
              </a:spcAft>
              <a:buNone/>
            </a:pPr>
            <a:r>
              <a:rPr lang="en" b="1">
                <a:solidFill>
                  <a:schemeClr val="dk1"/>
                </a:solidFill>
              </a:rPr>
              <a:t>To focus on active players </a:t>
            </a:r>
            <a:endParaRPr b="1">
              <a:solidFill>
                <a:schemeClr val="dk1"/>
              </a:solidFill>
            </a:endParaRPr>
          </a:p>
          <a:p>
            <a:pPr marL="0" lvl="0" indent="0" algn="l" rtl="0">
              <a:lnSpc>
                <a:spcPct val="150000"/>
              </a:lnSpc>
              <a:spcBef>
                <a:spcPts val="0"/>
              </a:spcBef>
              <a:spcAft>
                <a:spcPts val="0"/>
              </a:spcAft>
              <a:buNone/>
            </a:pPr>
            <a:endParaRPr sz="900">
              <a:solidFill>
                <a:srgbClr val="6A9955"/>
              </a:solidFill>
              <a:highlight>
                <a:srgbClr val="1F1F1F"/>
              </a:highlight>
              <a:latin typeface="Courier New"/>
              <a:ea typeface="Courier New"/>
              <a:cs typeface="Courier New"/>
              <a:sym typeface="Courier New"/>
            </a:endParaRPr>
          </a:p>
          <a:p>
            <a:pPr marL="0" lvl="0" indent="0" algn="l" rtl="0">
              <a:lnSpc>
                <a:spcPct val="115000"/>
              </a:lnSpc>
              <a:spcBef>
                <a:spcPts val="0"/>
              </a:spcBef>
              <a:spcAft>
                <a:spcPts val="0"/>
              </a:spcAft>
              <a:buNone/>
            </a:pPr>
            <a:endParaRPr>
              <a:solidFill>
                <a:schemeClr val="dk1"/>
              </a:solidFill>
            </a:endParaRPr>
          </a:p>
          <a:p>
            <a:pPr marL="0" lvl="0" indent="0" algn="l" rtl="0">
              <a:lnSpc>
                <a:spcPct val="115000"/>
              </a:lnSpc>
              <a:spcBef>
                <a:spcPts val="1400"/>
              </a:spcBef>
              <a:spcAft>
                <a:spcPts val="0"/>
              </a:spcAft>
              <a:buNone/>
            </a:pPr>
            <a:r>
              <a:rPr lang="en" sz="1300" b="1">
                <a:solidFill>
                  <a:schemeClr val="dk1"/>
                </a:solidFill>
              </a:rPr>
              <a:t>1. Data Collection</a:t>
            </a:r>
            <a:endParaRPr sz="1300" b="1">
              <a:solidFill>
                <a:schemeClr val="dk1"/>
              </a:solidFill>
            </a:endParaRPr>
          </a:p>
          <a:p>
            <a:pPr marL="457200" lvl="0" indent="-298450" algn="l" rtl="0">
              <a:lnSpc>
                <a:spcPct val="115000"/>
              </a:lnSpc>
              <a:spcBef>
                <a:spcPts val="1200"/>
              </a:spcBef>
              <a:spcAft>
                <a:spcPts val="0"/>
              </a:spcAft>
              <a:buClr>
                <a:schemeClr val="dk1"/>
              </a:buClr>
              <a:buSzPts val="1100"/>
              <a:buChar char="●"/>
            </a:pPr>
            <a:r>
              <a:rPr lang="en">
                <a:solidFill>
                  <a:schemeClr val="dk1"/>
                </a:solidFill>
              </a:rPr>
              <a:t>Used two datasets:</a:t>
            </a:r>
            <a:endParaRPr>
              <a:solidFill>
                <a:schemeClr val="dk1"/>
              </a:solidFill>
            </a:endParaRPr>
          </a:p>
          <a:p>
            <a:pPr marL="914400" lvl="1" indent="-298450" algn="l" rtl="0">
              <a:lnSpc>
                <a:spcPct val="115000"/>
              </a:lnSpc>
              <a:spcBef>
                <a:spcPts val="0"/>
              </a:spcBef>
              <a:spcAft>
                <a:spcPts val="0"/>
              </a:spcAft>
              <a:buClr>
                <a:schemeClr val="dk1"/>
              </a:buClr>
              <a:buSzPts val="1100"/>
              <a:buChar char="○"/>
            </a:pPr>
            <a:r>
              <a:rPr lang="en">
                <a:solidFill>
                  <a:srgbClr val="188038"/>
                </a:solidFill>
                <a:latin typeface="Roboto Mono"/>
                <a:ea typeface="Roboto Mono"/>
                <a:cs typeface="Roboto Mono"/>
                <a:sym typeface="Roboto Mono"/>
              </a:rPr>
              <a:t>games_details.csv</a:t>
            </a:r>
            <a:r>
              <a:rPr lang="en">
                <a:solidFill>
                  <a:schemeClr val="dk1"/>
                </a:solidFill>
              </a:rPr>
              <a:t>: Player-level statistics for each game.</a:t>
            </a:r>
            <a:endParaRPr>
              <a:solidFill>
                <a:schemeClr val="dk1"/>
              </a:solidFill>
            </a:endParaRPr>
          </a:p>
          <a:p>
            <a:pPr marL="914400" lvl="1" indent="-298450" algn="l" rtl="0">
              <a:lnSpc>
                <a:spcPct val="115000"/>
              </a:lnSpc>
              <a:spcBef>
                <a:spcPts val="0"/>
              </a:spcBef>
              <a:spcAft>
                <a:spcPts val="0"/>
              </a:spcAft>
              <a:buClr>
                <a:schemeClr val="dk1"/>
              </a:buClr>
              <a:buSzPts val="1100"/>
              <a:buChar char="○"/>
            </a:pPr>
            <a:r>
              <a:rPr lang="en">
                <a:solidFill>
                  <a:srgbClr val="188038"/>
                </a:solidFill>
                <a:latin typeface="Roboto Mono"/>
                <a:ea typeface="Roboto Mono"/>
                <a:cs typeface="Roboto Mono"/>
                <a:sym typeface="Roboto Mono"/>
              </a:rPr>
              <a:t>games.csv</a:t>
            </a:r>
            <a:r>
              <a:rPr lang="en">
                <a:solidFill>
                  <a:schemeClr val="dk1"/>
                </a:solidFill>
              </a:rPr>
              <a:t>: Game-level statistics including game dates and team results.</a:t>
            </a:r>
            <a:endParaRPr>
              <a:solidFill>
                <a:schemeClr val="dk1"/>
              </a:solidFill>
            </a:endParaRPr>
          </a:p>
          <a:p>
            <a:pPr marL="0" lvl="0" indent="0" algn="l" rtl="0">
              <a:lnSpc>
                <a:spcPct val="115000"/>
              </a:lnSpc>
              <a:spcBef>
                <a:spcPts val="1400"/>
              </a:spcBef>
              <a:spcAft>
                <a:spcPts val="0"/>
              </a:spcAft>
              <a:buNone/>
            </a:pPr>
            <a:r>
              <a:rPr lang="en" sz="1300" b="1">
                <a:solidFill>
                  <a:schemeClr val="dk1"/>
                </a:solidFill>
              </a:rPr>
              <a:t>2. Data Preparation</a:t>
            </a:r>
            <a:endParaRPr sz="1300" b="1">
              <a:solidFill>
                <a:schemeClr val="dk1"/>
              </a:solidFill>
            </a:endParaRPr>
          </a:p>
          <a:p>
            <a:pPr marL="457200" lvl="0" indent="-298450" algn="l" rtl="0">
              <a:lnSpc>
                <a:spcPct val="115000"/>
              </a:lnSpc>
              <a:spcBef>
                <a:spcPts val="1200"/>
              </a:spcBef>
              <a:spcAft>
                <a:spcPts val="0"/>
              </a:spcAft>
              <a:buClr>
                <a:schemeClr val="dk1"/>
              </a:buClr>
              <a:buSzPts val="1100"/>
              <a:buChar char="●"/>
            </a:pPr>
            <a:r>
              <a:rPr lang="en">
                <a:solidFill>
                  <a:schemeClr val="dk1"/>
                </a:solidFill>
              </a:rPr>
              <a:t>Cleaned the data:</a:t>
            </a:r>
            <a:endParaRPr>
              <a:solidFill>
                <a:schemeClr val="dk1"/>
              </a:solidFill>
            </a:endParaRPr>
          </a:p>
          <a:p>
            <a:pPr marL="914400" lvl="1" indent="-298450" algn="l" rtl="0">
              <a:lnSpc>
                <a:spcPct val="115000"/>
              </a:lnSpc>
              <a:spcBef>
                <a:spcPts val="0"/>
              </a:spcBef>
              <a:spcAft>
                <a:spcPts val="0"/>
              </a:spcAft>
              <a:buClr>
                <a:schemeClr val="dk1"/>
              </a:buClr>
              <a:buSzPts val="1100"/>
              <a:buChar char="○"/>
            </a:pPr>
            <a:r>
              <a:rPr lang="en">
                <a:solidFill>
                  <a:schemeClr val="dk1"/>
                </a:solidFill>
              </a:rPr>
              <a:t>Replaced missing values (</a:t>
            </a:r>
            <a:r>
              <a:rPr lang="en">
                <a:solidFill>
                  <a:srgbClr val="188038"/>
                </a:solidFill>
                <a:latin typeface="Roboto Mono"/>
                <a:ea typeface="Roboto Mono"/>
                <a:cs typeface="Roboto Mono"/>
                <a:sym typeface="Roboto Mono"/>
              </a:rPr>
              <a:t>NaN</a:t>
            </a:r>
            <a:r>
              <a:rPr lang="en">
                <a:solidFill>
                  <a:schemeClr val="dk1"/>
                </a:solidFill>
              </a:rPr>
              <a:t>) with </a:t>
            </a:r>
            <a:r>
              <a:rPr lang="en">
                <a:solidFill>
                  <a:srgbClr val="188038"/>
                </a:solidFill>
                <a:latin typeface="Roboto Mono"/>
                <a:ea typeface="Roboto Mono"/>
                <a:cs typeface="Roboto Mono"/>
                <a:sym typeface="Roboto Mono"/>
              </a:rPr>
              <a:t>0</a:t>
            </a:r>
            <a:r>
              <a:rPr lang="en">
                <a:solidFill>
                  <a:schemeClr val="dk1"/>
                </a:solidFill>
              </a:rPr>
              <a:t>.</a:t>
            </a:r>
            <a:endParaRPr>
              <a:solidFill>
                <a:schemeClr val="dk1"/>
              </a:solidFill>
            </a:endParaRPr>
          </a:p>
          <a:p>
            <a:pPr marL="914400" lvl="1" indent="-298450" algn="l" rtl="0">
              <a:lnSpc>
                <a:spcPct val="115000"/>
              </a:lnSpc>
              <a:spcBef>
                <a:spcPts val="0"/>
              </a:spcBef>
              <a:spcAft>
                <a:spcPts val="0"/>
              </a:spcAft>
              <a:buClr>
                <a:schemeClr val="dk1"/>
              </a:buClr>
              <a:buSzPts val="1100"/>
              <a:buChar char="○"/>
            </a:pPr>
            <a:r>
              <a:rPr lang="en">
                <a:solidFill>
                  <a:schemeClr val="dk1"/>
                </a:solidFill>
              </a:rPr>
              <a:t>Converted </a:t>
            </a:r>
            <a:r>
              <a:rPr lang="en">
                <a:solidFill>
                  <a:srgbClr val="188038"/>
                </a:solidFill>
                <a:latin typeface="Roboto Mono"/>
                <a:ea typeface="Roboto Mono"/>
                <a:cs typeface="Roboto Mono"/>
                <a:sym typeface="Roboto Mono"/>
              </a:rPr>
              <a:t>GAME_DATE_EST</a:t>
            </a:r>
            <a:r>
              <a:rPr lang="en">
                <a:solidFill>
                  <a:schemeClr val="dk1"/>
                </a:solidFill>
              </a:rPr>
              <a:t> to datetime format for date-based analysis.</a:t>
            </a:r>
            <a:endParaRPr>
              <a:solidFill>
                <a:schemeClr val="dk1"/>
              </a:solidFill>
            </a:endParaRPr>
          </a:p>
          <a:p>
            <a:pPr marL="914400" lvl="1" indent="-298450" algn="l" rtl="0">
              <a:lnSpc>
                <a:spcPct val="115000"/>
              </a:lnSpc>
              <a:spcBef>
                <a:spcPts val="0"/>
              </a:spcBef>
              <a:spcAft>
                <a:spcPts val="0"/>
              </a:spcAft>
              <a:buClr>
                <a:schemeClr val="dk1"/>
              </a:buClr>
              <a:buSzPts val="1100"/>
              <a:buChar char="○"/>
            </a:pPr>
            <a:r>
              <a:rPr lang="en">
                <a:solidFill>
                  <a:schemeClr val="dk1"/>
                </a:solidFill>
              </a:rPr>
              <a:t>Filtered rows where </a:t>
            </a:r>
            <a:r>
              <a:rPr lang="en">
                <a:solidFill>
                  <a:srgbClr val="188038"/>
                </a:solidFill>
                <a:latin typeface="Roboto Mono"/>
                <a:ea typeface="Roboto Mono"/>
                <a:cs typeface="Roboto Mono"/>
                <a:sym typeface="Roboto Mono"/>
              </a:rPr>
              <a:t>MIN</a:t>
            </a:r>
            <a:r>
              <a:rPr lang="en">
                <a:solidFill>
                  <a:schemeClr val="dk1"/>
                </a:solidFill>
              </a:rPr>
              <a:t> (Minutes Played) = </a:t>
            </a:r>
            <a:r>
              <a:rPr lang="en">
                <a:solidFill>
                  <a:srgbClr val="188038"/>
                </a:solidFill>
                <a:latin typeface="Roboto Mono"/>
                <a:ea typeface="Roboto Mono"/>
                <a:cs typeface="Roboto Mono"/>
                <a:sym typeface="Roboto Mono"/>
              </a:rPr>
              <a:t>0</a:t>
            </a:r>
            <a:r>
              <a:rPr lang="en">
                <a:solidFill>
                  <a:schemeClr val="dk1"/>
                </a:solidFill>
              </a:rPr>
              <a:t> to focus on active players.</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a:solidFill>
                  <a:schemeClr val="dk1"/>
                </a:solidFill>
              </a:rPr>
              <a:t>Created new features:</a:t>
            </a:r>
            <a:endParaRPr>
              <a:solidFill>
                <a:schemeClr val="dk1"/>
              </a:solidFill>
            </a:endParaRPr>
          </a:p>
          <a:p>
            <a:pPr marL="914400" lvl="1" indent="-298450" algn="l" rtl="0">
              <a:lnSpc>
                <a:spcPct val="115000"/>
              </a:lnSpc>
              <a:spcBef>
                <a:spcPts val="0"/>
              </a:spcBef>
              <a:spcAft>
                <a:spcPts val="0"/>
              </a:spcAft>
              <a:buClr>
                <a:schemeClr val="dk1"/>
              </a:buClr>
              <a:buSzPts val="1100"/>
              <a:buChar char="○"/>
            </a:pPr>
            <a:r>
              <a:rPr lang="en" b="1">
                <a:solidFill>
                  <a:srgbClr val="188038"/>
                </a:solidFill>
                <a:latin typeface="Roboto Mono"/>
                <a:ea typeface="Roboto Mono"/>
                <a:cs typeface="Roboto Mono"/>
                <a:sym typeface="Roboto Mono"/>
              </a:rPr>
              <a:t>OREB_avg_3</a:t>
            </a:r>
            <a:r>
              <a:rPr lang="en">
                <a:solidFill>
                  <a:schemeClr val="dk1"/>
                </a:solidFill>
              </a:rPr>
              <a:t>: Rolling average of offensive rebounds over the last 3 games.</a:t>
            </a:r>
            <a:endParaRPr>
              <a:solidFill>
                <a:schemeClr val="dk1"/>
              </a:solidFill>
            </a:endParaRPr>
          </a:p>
          <a:p>
            <a:pPr marL="914400" lvl="1" indent="-298450" algn="l" rtl="0">
              <a:lnSpc>
                <a:spcPct val="115000"/>
              </a:lnSpc>
              <a:spcBef>
                <a:spcPts val="0"/>
              </a:spcBef>
              <a:spcAft>
                <a:spcPts val="0"/>
              </a:spcAft>
              <a:buClr>
                <a:schemeClr val="dk1"/>
              </a:buClr>
              <a:buSzPts val="1100"/>
              <a:buChar char="○"/>
            </a:pPr>
            <a:r>
              <a:rPr lang="en">
                <a:solidFill>
                  <a:schemeClr val="dk1"/>
                </a:solidFill>
              </a:rPr>
              <a:t>Binary target (</a:t>
            </a:r>
            <a:r>
              <a:rPr lang="en">
                <a:solidFill>
                  <a:srgbClr val="188038"/>
                </a:solidFill>
                <a:latin typeface="Roboto Mono"/>
                <a:ea typeface="Roboto Mono"/>
                <a:cs typeface="Roboto Mono"/>
                <a:sym typeface="Roboto Mono"/>
              </a:rPr>
              <a:t>Fouled_Out</a:t>
            </a:r>
            <a:r>
              <a:rPr lang="en">
                <a:solidFill>
                  <a:schemeClr val="dk1"/>
                </a:solidFill>
              </a:rPr>
              <a:t>): 1 if </a:t>
            </a:r>
            <a:r>
              <a:rPr lang="en">
                <a:solidFill>
                  <a:srgbClr val="188038"/>
                </a:solidFill>
                <a:latin typeface="Roboto Mono"/>
                <a:ea typeface="Roboto Mono"/>
                <a:cs typeface="Roboto Mono"/>
                <a:sym typeface="Roboto Mono"/>
              </a:rPr>
              <a:t>PF &gt;= 6</a:t>
            </a:r>
            <a:r>
              <a:rPr lang="en">
                <a:solidFill>
                  <a:schemeClr val="dk1"/>
                </a:solidFill>
              </a:rPr>
              <a:t>, else 0 (for classification tasks).</a:t>
            </a:r>
            <a:endParaRPr>
              <a:solidFill>
                <a:schemeClr val="dk1"/>
              </a:solidFill>
            </a:endParaRPr>
          </a:p>
          <a:p>
            <a:pPr marL="0" lvl="0" indent="0" algn="l" rtl="0">
              <a:spcBef>
                <a:spcPts val="120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a:solidFill>
                  <a:srgbClr val="188038"/>
                </a:solidFill>
                <a:latin typeface="Roboto Mono"/>
                <a:ea typeface="Roboto Mono"/>
                <a:cs typeface="Roboto Mono"/>
                <a:sym typeface="Roboto Mono"/>
              </a:rPr>
              <a:t>MIN</a:t>
            </a:r>
            <a:r>
              <a:rPr lang="en">
                <a:solidFill>
                  <a:schemeClr val="dk1"/>
                </a:solidFill>
              </a:rPr>
              <a:t> (Minutes Played)</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a:solidFill>
                  <a:srgbClr val="188038"/>
                </a:solidFill>
                <a:latin typeface="Roboto Mono"/>
                <a:ea typeface="Roboto Mono"/>
                <a:cs typeface="Roboto Mono"/>
                <a:sym typeface="Roboto Mono"/>
              </a:rPr>
              <a:t>OREB</a:t>
            </a:r>
            <a:r>
              <a:rPr lang="en">
                <a:solidFill>
                  <a:schemeClr val="dk1"/>
                </a:solidFill>
              </a:rPr>
              <a:t> (Offensive Rebounds)</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a:solidFill>
                  <a:srgbClr val="188038"/>
                </a:solidFill>
                <a:latin typeface="Roboto Mono"/>
                <a:ea typeface="Roboto Mono"/>
                <a:cs typeface="Roboto Mono"/>
                <a:sym typeface="Roboto Mono"/>
              </a:rPr>
              <a:t>PTS</a:t>
            </a:r>
            <a:r>
              <a:rPr lang="en">
                <a:solidFill>
                  <a:schemeClr val="dk1"/>
                </a:solidFill>
              </a:rPr>
              <a:t> (Points Scored)</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a:solidFill>
                  <a:srgbClr val="188038"/>
                </a:solidFill>
                <a:latin typeface="Roboto Mono"/>
                <a:ea typeface="Roboto Mono"/>
                <a:cs typeface="Roboto Mono"/>
                <a:sym typeface="Roboto Mono"/>
              </a:rPr>
              <a:t>REB</a:t>
            </a:r>
            <a:r>
              <a:rPr lang="en">
                <a:solidFill>
                  <a:schemeClr val="dk1"/>
                </a:solidFill>
              </a:rPr>
              <a:t> (Rebounds)</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a:solidFill>
                  <a:srgbClr val="188038"/>
                </a:solidFill>
                <a:latin typeface="Roboto Mono"/>
                <a:ea typeface="Roboto Mono"/>
                <a:cs typeface="Roboto Mono"/>
                <a:sym typeface="Roboto Mono"/>
              </a:rPr>
              <a:t>AST</a:t>
            </a:r>
            <a:r>
              <a:rPr lang="en">
                <a:solidFill>
                  <a:schemeClr val="dk1"/>
                </a:solidFill>
              </a:rPr>
              <a:t> (Assists)</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a:solidFill>
                  <a:srgbClr val="188038"/>
                </a:solidFill>
                <a:latin typeface="Roboto Mono"/>
                <a:ea typeface="Roboto Mono"/>
                <a:cs typeface="Roboto Mono"/>
                <a:sym typeface="Roboto Mono"/>
              </a:rPr>
              <a:t>STL</a:t>
            </a:r>
            <a:r>
              <a:rPr lang="en">
                <a:solidFill>
                  <a:schemeClr val="dk1"/>
                </a:solidFill>
              </a:rPr>
              <a:t> (Steals)</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a:solidFill>
                  <a:srgbClr val="188038"/>
                </a:solidFill>
                <a:latin typeface="Roboto Mono"/>
                <a:ea typeface="Roboto Mono"/>
                <a:cs typeface="Roboto Mono"/>
                <a:sym typeface="Roboto Mono"/>
              </a:rPr>
              <a:t>BLK</a:t>
            </a:r>
            <a:r>
              <a:rPr lang="en">
                <a:solidFill>
                  <a:schemeClr val="dk1"/>
                </a:solidFill>
              </a:rPr>
              <a:t> (Blocks)</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a:solidFill>
                  <a:srgbClr val="188038"/>
                </a:solidFill>
                <a:latin typeface="Roboto Mono"/>
                <a:ea typeface="Roboto Mono"/>
                <a:cs typeface="Roboto Mono"/>
                <a:sym typeface="Roboto Mono"/>
              </a:rPr>
              <a:t>TO</a:t>
            </a:r>
            <a:r>
              <a:rPr lang="en">
                <a:solidFill>
                  <a:schemeClr val="dk1"/>
                </a:solidFill>
              </a:rPr>
              <a:t> (Turnovers)</a:t>
            </a:r>
            <a:endParaRPr>
              <a:solidFill>
                <a:schemeClr val="dk1"/>
              </a:solidFill>
            </a:endParaRPr>
          </a:p>
          <a:p>
            <a:pPr marL="0" lvl="0" indent="0" algn="l" rtl="0">
              <a:spcBef>
                <a:spcPts val="0"/>
              </a:spcBef>
              <a:spcAft>
                <a:spcPts val="0"/>
              </a:spcAft>
              <a:buNone/>
            </a:pPr>
            <a:endParaRPr>
              <a:solidFill>
                <a:schemeClr val="dk1"/>
              </a:solidFill>
            </a:endParaRPr>
          </a:p>
        </p:txBody>
      </p:sp>
      <p:sp>
        <p:nvSpPr>
          <p:cNvPr id="368" name="Google Shape;368;g31b865b14bc_0_24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Google Shape;379;g31b865b14bc_0_3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dk1"/>
                </a:solidFill>
              </a:rPr>
              <a:t>For the pre-processing and used these for analysis.</a:t>
            </a:r>
            <a:endParaRPr b="1">
              <a:solidFill>
                <a:schemeClr val="dk1"/>
              </a:solidFill>
            </a:endParaRPr>
          </a:p>
          <a:p>
            <a:pPr marL="0" lvl="0" indent="0" algn="l" rtl="0">
              <a:lnSpc>
                <a:spcPct val="150000"/>
              </a:lnSpc>
              <a:spcBef>
                <a:spcPts val="0"/>
              </a:spcBef>
              <a:spcAft>
                <a:spcPts val="0"/>
              </a:spcAft>
              <a:buClr>
                <a:schemeClr val="dk1"/>
              </a:buClr>
              <a:buSzPts val="1100"/>
              <a:buFont typeface="Arial"/>
              <a:buNone/>
            </a:pPr>
            <a:endParaRPr sz="900">
              <a:solidFill>
                <a:srgbClr val="6A9955"/>
              </a:solidFill>
              <a:highlight>
                <a:srgbClr val="1F1F1F"/>
              </a:highlight>
              <a:latin typeface="Courier New"/>
              <a:ea typeface="Courier New"/>
              <a:cs typeface="Courier New"/>
              <a:sym typeface="Courier New"/>
            </a:endParaRPr>
          </a:p>
          <a:p>
            <a:pPr marL="0" lvl="0" indent="0" algn="l" rtl="0">
              <a:spcBef>
                <a:spcPts val="0"/>
              </a:spcBef>
              <a:spcAft>
                <a:spcPts val="0"/>
              </a:spcAft>
              <a:buNone/>
            </a:pPr>
            <a:endParaRPr b="1">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a:solidFill>
                  <a:srgbClr val="188038"/>
                </a:solidFill>
                <a:latin typeface="Roboto Mono"/>
                <a:ea typeface="Roboto Mono"/>
                <a:cs typeface="Roboto Mono"/>
                <a:sym typeface="Roboto Mono"/>
              </a:rPr>
              <a:t>MIN</a:t>
            </a:r>
            <a:r>
              <a:rPr lang="en">
                <a:solidFill>
                  <a:schemeClr val="dk1"/>
                </a:solidFill>
              </a:rPr>
              <a:t> (Minutes Played)</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a:solidFill>
                  <a:srgbClr val="188038"/>
                </a:solidFill>
                <a:latin typeface="Roboto Mono"/>
                <a:ea typeface="Roboto Mono"/>
                <a:cs typeface="Roboto Mono"/>
                <a:sym typeface="Roboto Mono"/>
              </a:rPr>
              <a:t>OREB</a:t>
            </a:r>
            <a:r>
              <a:rPr lang="en">
                <a:solidFill>
                  <a:schemeClr val="dk1"/>
                </a:solidFill>
              </a:rPr>
              <a:t> (Offensive Rebounds)</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a:solidFill>
                  <a:srgbClr val="188038"/>
                </a:solidFill>
                <a:latin typeface="Roboto Mono"/>
                <a:ea typeface="Roboto Mono"/>
                <a:cs typeface="Roboto Mono"/>
                <a:sym typeface="Roboto Mono"/>
              </a:rPr>
              <a:t>PTS</a:t>
            </a:r>
            <a:r>
              <a:rPr lang="en">
                <a:solidFill>
                  <a:schemeClr val="dk1"/>
                </a:solidFill>
              </a:rPr>
              <a:t> (Points Scored)</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a:solidFill>
                  <a:srgbClr val="188038"/>
                </a:solidFill>
                <a:latin typeface="Roboto Mono"/>
                <a:ea typeface="Roboto Mono"/>
                <a:cs typeface="Roboto Mono"/>
                <a:sym typeface="Roboto Mono"/>
              </a:rPr>
              <a:t>REB</a:t>
            </a:r>
            <a:r>
              <a:rPr lang="en">
                <a:solidFill>
                  <a:schemeClr val="dk1"/>
                </a:solidFill>
              </a:rPr>
              <a:t> (Rebounds)</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a:solidFill>
                  <a:srgbClr val="188038"/>
                </a:solidFill>
                <a:latin typeface="Roboto Mono"/>
                <a:ea typeface="Roboto Mono"/>
                <a:cs typeface="Roboto Mono"/>
                <a:sym typeface="Roboto Mono"/>
              </a:rPr>
              <a:t>AST</a:t>
            </a:r>
            <a:r>
              <a:rPr lang="en">
                <a:solidFill>
                  <a:schemeClr val="dk1"/>
                </a:solidFill>
              </a:rPr>
              <a:t> (Assists)</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a:solidFill>
                  <a:srgbClr val="188038"/>
                </a:solidFill>
                <a:latin typeface="Roboto Mono"/>
                <a:ea typeface="Roboto Mono"/>
                <a:cs typeface="Roboto Mono"/>
                <a:sym typeface="Roboto Mono"/>
              </a:rPr>
              <a:t>STL</a:t>
            </a:r>
            <a:r>
              <a:rPr lang="en">
                <a:solidFill>
                  <a:schemeClr val="dk1"/>
                </a:solidFill>
              </a:rPr>
              <a:t> (Steals)</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a:solidFill>
                  <a:srgbClr val="188038"/>
                </a:solidFill>
                <a:latin typeface="Roboto Mono"/>
                <a:ea typeface="Roboto Mono"/>
                <a:cs typeface="Roboto Mono"/>
                <a:sym typeface="Roboto Mono"/>
              </a:rPr>
              <a:t>BLK</a:t>
            </a:r>
            <a:r>
              <a:rPr lang="en">
                <a:solidFill>
                  <a:schemeClr val="dk1"/>
                </a:solidFill>
              </a:rPr>
              <a:t> (Blocks)</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a:solidFill>
                  <a:srgbClr val="188038"/>
                </a:solidFill>
                <a:latin typeface="Roboto Mono"/>
                <a:ea typeface="Roboto Mono"/>
                <a:cs typeface="Roboto Mono"/>
                <a:sym typeface="Roboto Mono"/>
              </a:rPr>
              <a:t>TO</a:t>
            </a:r>
            <a:r>
              <a:rPr lang="en">
                <a:solidFill>
                  <a:schemeClr val="dk1"/>
                </a:solidFill>
              </a:rPr>
              <a:t> (Turnovers)</a:t>
            </a:r>
            <a:endParaRPr>
              <a:solidFill>
                <a:schemeClr val="dk1"/>
              </a:solidFill>
            </a:endParaRPr>
          </a:p>
          <a:p>
            <a:pPr marL="0" lvl="0" indent="0" algn="l" rtl="0">
              <a:spcBef>
                <a:spcPts val="0"/>
              </a:spcBef>
              <a:spcAft>
                <a:spcPts val="0"/>
              </a:spcAft>
              <a:buNone/>
            </a:pPr>
            <a:endParaRPr>
              <a:solidFill>
                <a:schemeClr val="dk1"/>
              </a:solidFill>
            </a:endParaRPr>
          </a:p>
        </p:txBody>
      </p:sp>
      <p:sp>
        <p:nvSpPr>
          <p:cNvPr id="380" name="Google Shape;380;g31b865b14bc_0_30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31b865b14bc_0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300" b="1">
                <a:solidFill>
                  <a:schemeClr val="dk1"/>
                </a:solidFill>
              </a:rPr>
              <a:t>KARIM</a:t>
            </a:r>
            <a:endParaRPr b="1">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p:txBody>
      </p:sp>
      <p:sp>
        <p:nvSpPr>
          <p:cNvPr id="392" name="Google Shape;392;g31b865b14bc_0_15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g31b865b14bc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300" b="1">
                <a:solidFill>
                  <a:schemeClr val="dk1"/>
                </a:solidFill>
              </a:rPr>
              <a:t>KARIM</a:t>
            </a:r>
            <a:endParaRPr sz="1300" b="1">
              <a:solidFill>
                <a:schemeClr val="dk1"/>
              </a:solidFill>
            </a:endParaRPr>
          </a:p>
        </p:txBody>
      </p:sp>
      <p:sp>
        <p:nvSpPr>
          <p:cNvPr id="406" name="Google Shape;406;g31b865b14bc_0_27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g31b865b14bc_0_2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300" b="1">
                <a:solidFill>
                  <a:schemeClr val="dk1"/>
                </a:solidFill>
              </a:rPr>
              <a:t>YUJIN</a:t>
            </a:r>
            <a:endParaRPr sz="1300" b="1">
              <a:solidFill>
                <a:schemeClr val="dk1"/>
              </a:solidFill>
            </a:endParaRPr>
          </a:p>
          <a:p>
            <a:pPr marL="457200" lvl="0" indent="-311150" algn="l" rtl="0">
              <a:lnSpc>
                <a:spcPct val="115000"/>
              </a:lnSpc>
              <a:spcBef>
                <a:spcPts val="0"/>
              </a:spcBef>
              <a:spcAft>
                <a:spcPts val="0"/>
              </a:spcAft>
              <a:buClr>
                <a:schemeClr val="dk1"/>
              </a:buClr>
              <a:buSzPts val="1300"/>
              <a:buChar char="-"/>
            </a:pPr>
            <a:r>
              <a:rPr lang="en" sz="1300">
                <a:solidFill>
                  <a:schemeClr val="dk1"/>
                </a:solidFill>
              </a:rPr>
              <a:t>At first glance, variables may not seem highly correlated to Personal Fouls</a:t>
            </a:r>
            <a:endParaRPr sz="1300">
              <a:solidFill>
                <a:schemeClr val="dk1"/>
              </a:solidFill>
            </a:endParaRPr>
          </a:p>
          <a:p>
            <a:pPr marL="457200" lvl="0" indent="-311150" algn="l" rtl="0">
              <a:lnSpc>
                <a:spcPct val="115000"/>
              </a:lnSpc>
              <a:spcBef>
                <a:spcPts val="0"/>
              </a:spcBef>
              <a:spcAft>
                <a:spcPts val="0"/>
              </a:spcAft>
              <a:buClr>
                <a:schemeClr val="dk1"/>
              </a:buClr>
              <a:buSzPts val="1300"/>
              <a:buChar char="-"/>
            </a:pPr>
            <a:r>
              <a:rPr lang="en" sz="1300">
                <a:solidFill>
                  <a:schemeClr val="dk1"/>
                </a:solidFill>
              </a:rPr>
              <a:t>But from the selected variables, MIN, REB, and TO seem to correlate with PF the most</a:t>
            </a:r>
            <a:endParaRPr sz="1300">
              <a:solidFill>
                <a:schemeClr val="dk1"/>
              </a:solidFill>
            </a:endParaRPr>
          </a:p>
          <a:p>
            <a:pPr marL="457200" lvl="0" indent="-311150" algn="l" rtl="0">
              <a:lnSpc>
                <a:spcPct val="115000"/>
              </a:lnSpc>
              <a:spcBef>
                <a:spcPts val="0"/>
              </a:spcBef>
              <a:spcAft>
                <a:spcPts val="0"/>
              </a:spcAft>
              <a:buClr>
                <a:schemeClr val="dk1"/>
              </a:buClr>
              <a:buSzPts val="1300"/>
              <a:buChar char="-"/>
            </a:pPr>
            <a:r>
              <a:rPr lang="en" sz="1300">
                <a:solidFill>
                  <a:schemeClr val="dk1"/>
                </a:solidFill>
              </a:rPr>
              <a:t>This leaves room for further analysis to be done</a:t>
            </a:r>
            <a:endParaRPr sz="1300">
              <a:solidFill>
                <a:schemeClr val="dk1"/>
              </a:solidFill>
            </a:endParaRPr>
          </a:p>
        </p:txBody>
      </p:sp>
      <p:sp>
        <p:nvSpPr>
          <p:cNvPr id="420" name="Google Shape;420;g31b865b14bc_0_29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g31b865b14bc_0_2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17500" algn="l" rtl="0">
              <a:lnSpc>
                <a:spcPct val="115000"/>
              </a:lnSpc>
              <a:spcBef>
                <a:spcPts val="1200"/>
              </a:spcBef>
              <a:spcAft>
                <a:spcPts val="0"/>
              </a:spcAft>
              <a:buClr>
                <a:schemeClr val="dk1"/>
              </a:buClr>
              <a:buSzPts val="1400"/>
              <a:buChar char="●"/>
            </a:pPr>
            <a:r>
              <a:rPr lang="en" sz="1400" b="1">
                <a:solidFill>
                  <a:schemeClr val="dk1"/>
                </a:solidFill>
              </a:rPr>
              <a:t>KARIM</a:t>
            </a:r>
            <a:endParaRPr sz="1400" b="1">
              <a:solidFill>
                <a:schemeClr val="dk1"/>
              </a:solidFill>
            </a:endParaRPr>
          </a:p>
          <a:p>
            <a:pPr marL="457200" lvl="0" indent="-317500" algn="l" rtl="0">
              <a:lnSpc>
                <a:spcPct val="115000"/>
              </a:lnSpc>
              <a:spcBef>
                <a:spcPts val="0"/>
              </a:spcBef>
              <a:spcAft>
                <a:spcPts val="0"/>
              </a:spcAft>
              <a:buClr>
                <a:schemeClr val="dk1"/>
              </a:buClr>
              <a:buSzPts val="1400"/>
              <a:buChar char="●"/>
            </a:pPr>
            <a:r>
              <a:rPr lang="en" sz="1400">
                <a:solidFill>
                  <a:schemeClr val="dk1"/>
                </a:solidFill>
              </a:rPr>
              <a:t>The plot highlights a general positive trend between fouls and playing time, reinforcing the idea that personal fouls are often tied to higher minutes of engagement in a game.</a:t>
            </a:r>
            <a:endParaRPr sz="1400">
              <a:solidFill>
                <a:schemeClr val="dk1"/>
              </a:solidFill>
            </a:endParaRPr>
          </a:p>
          <a:p>
            <a:pPr marL="457200" lvl="0" indent="-285750" algn="l" rtl="0">
              <a:lnSpc>
                <a:spcPct val="115000"/>
              </a:lnSpc>
              <a:spcBef>
                <a:spcPts val="0"/>
              </a:spcBef>
              <a:spcAft>
                <a:spcPts val="0"/>
              </a:spcAft>
              <a:buClr>
                <a:schemeClr val="dk1"/>
              </a:buClr>
              <a:buSzPts val="900"/>
              <a:buChar char="●"/>
            </a:pPr>
            <a:r>
              <a:rPr lang="en" sz="1400">
                <a:solidFill>
                  <a:schemeClr val="dk1"/>
                </a:solidFill>
              </a:rPr>
              <a:t>Outliers with high playing time and low fouls may represent exceptionally disciplined or efficient players.</a:t>
            </a:r>
            <a:endParaRPr sz="1300" b="1">
              <a:solidFill>
                <a:schemeClr val="dk1"/>
              </a:solidFill>
            </a:endParaRPr>
          </a:p>
        </p:txBody>
      </p:sp>
      <p:sp>
        <p:nvSpPr>
          <p:cNvPr id="432" name="Google Shape;432;g31b865b14bc_0_25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31b865b14bc_0_1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444" name="Google Shape;444;g31b865b14bc_0_16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6"/>
        <p:cNvGrpSpPr/>
        <p:nvPr/>
      </p:nvGrpSpPr>
      <p:grpSpPr>
        <a:xfrm>
          <a:off x="0" y="0"/>
          <a:ext cx="0" cy="0"/>
          <a:chOff x="0" y="0"/>
          <a:chExt cx="0" cy="0"/>
        </a:xfrm>
      </p:grpSpPr>
      <p:sp>
        <p:nvSpPr>
          <p:cNvPr id="457" name="Google Shape;457;g31be90ab380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400"/>
              </a:spcBef>
              <a:spcAft>
                <a:spcPts val="0"/>
              </a:spcAft>
              <a:buNone/>
            </a:pPr>
            <a:r>
              <a:rPr lang="en" sz="1300" b="1">
                <a:solidFill>
                  <a:schemeClr val="dk1"/>
                </a:solidFill>
              </a:rPr>
              <a:t>Modeling</a:t>
            </a:r>
            <a:endParaRPr sz="1300" b="1">
              <a:solidFill>
                <a:schemeClr val="dk1"/>
              </a:solidFill>
            </a:endParaRPr>
          </a:p>
          <a:p>
            <a:pPr marL="457200" lvl="0" indent="-298450" algn="l" rtl="0">
              <a:lnSpc>
                <a:spcPct val="115000"/>
              </a:lnSpc>
              <a:spcBef>
                <a:spcPts val="1200"/>
              </a:spcBef>
              <a:spcAft>
                <a:spcPts val="0"/>
              </a:spcAft>
              <a:buClr>
                <a:schemeClr val="dk1"/>
              </a:buClr>
              <a:buSzPts val="1100"/>
              <a:buChar char="●"/>
            </a:pPr>
            <a:r>
              <a:rPr lang="en" b="1">
                <a:solidFill>
                  <a:schemeClr val="dk1"/>
                </a:solidFill>
              </a:rPr>
              <a:t>Decision Tree Regressor</a:t>
            </a:r>
            <a:r>
              <a:rPr lang="en">
                <a:solidFill>
                  <a:schemeClr val="dk1"/>
                </a:solidFill>
              </a:rPr>
              <a:t>:</a:t>
            </a:r>
            <a:endParaRPr>
              <a:solidFill>
                <a:schemeClr val="dk1"/>
              </a:solidFill>
            </a:endParaRPr>
          </a:p>
          <a:p>
            <a:pPr marL="914400" lvl="1" indent="-298450" algn="l" rtl="0">
              <a:lnSpc>
                <a:spcPct val="115000"/>
              </a:lnSpc>
              <a:spcBef>
                <a:spcPts val="0"/>
              </a:spcBef>
              <a:spcAft>
                <a:spcPts val="0"/>
              </a:spcAft>
              <a:buClr>
                <a:schemeClr val="dk1"/>
              </a:buClr>
              <a:buSzPts val="1100"/>
              <a:buChar char="○"/>
            </a:pPr>
            <a:r>
              <a:rPr lang="en">
                <a:solidFill>
                  <a:schemeClr val="dk1"/>
                </a:solidFill>
              </a:rPr>
              <a:t>Predicted the continuous target variable (</a:t>
            </a:r>
            <a:r>
              <a:rPr lang="en">
                <a:solidFill>
                  <a:srgbClr val="188038"/>
                </a:solidFill>
                <a:latin typeface="Roboto Mono"/>
                <a:ea typeface="Roboto Mono"/>
                <a:cs typeface="Roboto Mono"/>
                <a:sym typeface="Roboto Mono"/>
              </a:rPr>
              <a:t>PF</a:t>
            </a:r>
            <a:r>
              <a:rPr lang="en">
                <a:solidFill>
                  <a:schemeClr val="dk1"/>
                </a:solidFill>
              </a:rPr>
              <a:t> - Personal Fouls).</a:t>
            </a:r>
            <a:endParaRPr>
              <a:solidFill>
                <a:schemeClr val="dk1"/>
              </a:solidFill>
            </a:endParaRPr>
          </a:p>
          <a:p>
            <a:pPr marL="914400" lvl="1" indent="-298450" algn="l" rtl="0">
              <a:lnSpc>
                <a:spcPct val="115000"/>
              </a:lnSpc>
              <a:spcBef>
                <a:spcPts val="0"/>
              </a:spcBef>
              <a:spcAft>
                <a:spcPts val="0"/>
              </a:spcAft>
              <a:buClr>
                <a:schemeClr val="dk1"/>
              </a:buClr>
              <a:buSzPts val="1100"/>
              <a:buChar char="○"/>
            </a:pPr>
            <a:r>
              <a:rPr lang="en">
                <a:solidFill>
                  <a:schemeClr val="dk1"/>
                </a:solidFill>
              </a:rPr>
              <a:t>Visualized the splits and identified feature importance.</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b="1">
                <a:solidFill>
                  <a:schemeClr val="dk1"/>
                </a:solidFill>
              </a:rPr>
              <a:t>Logistic Regression</a:t>
            </a:r>
            <a:r>
              <a:rPr lang="en">
                <a:solidFill>
                  <a:schemeClr val="dk1"/>
                </a:solidFill>
              </a:rPr>
              <a:t> Model: </a:t>
            </a:r>
            <a:endParaRPr>
              <a:solidFill>
                <a:schemeClr val="dk1"/>
              </a:solidFill>
            </a:endParaRPr>
          </a:p>
          <a:p>
            <a:pPr marL="914400" lvl="1" indent="-298450" algn="l" rtl="0">
              <a:lnSpc>
                <a:spcPct val="115000"/>
              </a:lnSpc>
              <a:spcBef>
                <a:spcPts val="0"/>
              </a:spcBef>
              <a:spcAft>
                <a:spcPts val="0"/>
              </a:spcAft>
              <a:buClr>
                <a:schemeClr val="dk1"/>
              </a:buClr>
              <a:buSzPts val="1100"/>
              <a:buChar char="○"/>
            </a:pPr>
            <a:r>
              <a:rPr lang="en">
                <a:solidFill>
                  <a:schemeClr val="dk1"/>
                </a:solidFill>
              </a:rPr>
              <a:t>Predicted binary target: 1 = Fouled Out, 0 = Not Fouled Out).</a:t>
            </a:r>
            <a:endParaRPr>
              <a:solidFill>
                <a:schemeClr val="dk1"/>
              </a:solidFill>
            </a:endParaRPr>
          </a:p>
          <a:p>
            <a:pPr marL="914400" lvl="1" indent="-298450" algn="l" rtl="0">
              <a:lnSpc>
                <a:spcPct val="115000"/>
              </a:lnSpc>
              <a:spcBef>
                <a:spcPts val="0"/>
              </a:spcBef>
              <a:spcAft>
                <a:spcPts val="0"/>
              </a:spcAft>
              <a:buClr>
                <a:schemeClr val="dk1"/>
              </a:buClr>
              <a:buSzPts val="1100"/>
              <a:buChar char="○"/>
            </a:pPr>
            <a:r>
              <a:rPr lang="en">
                <a:solidFill>
                  <a:schemeClr val="dk1"/>
                </a:solidFill>
              </a:rPr>
              <a:t>Incorporated top predictors (</a:t>
            </a:r>
            <a:r>
              <a:rPr lang="en">
                <a:solidFill>
                  <a:srgbClr val="188038"/>
                </a:solidFill>
                <a:latin typeface="Roboto Mono"/>
                <a:ea typeface="Roboto Mono"/>
                <a:cs typeface="Roboto Mono"/>
                <a:sym typeface="Roboto Mono"/>
              </a:rPr>
              <a:t>MIN</a:t>
            </a:r>
            <a:r>
              <a:rPr lang="en">
                <a:solidFill>
                  <a:schemeClr val="dk1"/>
                </a:solidFill>
              </a:rPr>
              <a:t>, </a:t>
            </a:r>
            <a:r>
              <a:rPr lang="en">
                <a:solidFill>
                  <a:srgbClr val="188038"/>
                </a:solidFill>
                <a:latin typeface="Roboto Mono"/>
                <a:ea typeface="Roboto Mono"/>
                <a:cs typeface="Roboto Mono"/>
                <a:sym typeface="Roboto Mono"/>
              </a:rPr>
              <a:t>OREB_avg_3</a:t>
            </a:r>
            <a:r>
              <a:rPr lang="en">
                <a:solidFill>
                  <a:schemeClr val="dk1"/>
                </a:solidFill>
              </a:rPr>
              <a:t>, and </a:t>
            </a:r>
            <a:r>
              <a:rPr lang="en">
                <a:solidFill>
                  <a:srgbClr val="188038"/>
                </a:solidFill>
                <a:latin typeface="Roboto Mono"/>
                <a:ea typeface="Roboto Mono"/>
                <a:cs typeface="Roboto Mono"/>
                <a:sym typeface="Roboto Mono"/>
              </a:rPr>
              <a:t>TO</a:t>
            </a:r>
            <a:r>
              <a:rPr lang="en">
                <a:solidFill>
                  <a:schemeClr val="dk1"/>
                </a:solidFill>
              </a:rPr>
              <a:t>).</a:t>
            </a:r>
            <a:endParaRPr>
              <a:solidFill>
                <a:schemeClr val="dk1"/>
              </a:solidFill>
            </a:endParaRPr>
          </a:p>
          <a:p>
            <a:pPr marL="0" lvl="0" indent="0" algn="l" rtl="0">
              <a:lnSpc>
                <a:spcPct val="115000"/>
              </a:lnSpc>
              <a:spcBef>
                <a:spcPts val="1400"/>
              </a:spcBef>
              <a:spcAft>
                <a:spcPts val="0"/>
              </a:spcAft>
              <a:buNone/>
            </a:pPr>
            <a:r>
              <a:rPr lang="en" sz="1300" b="1">
                <a:solidFill>
                  <a:schemeClr val="dk1"/>
                </a:solidFill>
              </a:rPr>
              <a:t>5. Model Evaluation</a:t>
            </a:r>
            <a:endParaRPr sz="1300" b="1">
              <a:solidFill>
                <a:schemeClr val="dk1"/>
              </a:solidFill>
            </a:endParaRPr>
          </a:p>
          <a:p>
            <a:pPr marL="457200" lvl="0" indent="-298450" algn="l" rtl="0">
              <a:lnSpc>
                <a:spcPct val="115000"/>
              </a:lnSpc>
              <a:spcBef>
                <a:spcPts val="1200"/>
              </a:spcBef>
              <a:spcAft>
                <a:spcPts val="0"/>
              </a:spcAft>
              <a:buClr>
                <a:schemeClr val="dk1"/>
              </a:buClr>
              <a:buSzPts val="1100"/>
              <a:buChar char="●"/>
            </a:pPr>
            <a:r>
              <a:rPr lang="en">
                <a:solidFill>
                  <a:schemeClr val="dk1"/>
                </a:solidFill>
              </a:rPr>
              <a:t>For the </a:t>
            </a:r>
            <a:r>
              <a:rPr lang="en" b="1">
                <a:solidFill>
                  <a:schemeClr val="dk1"/>
                </a:solidFill>
              </a:rPr>
              <a:t>Decision Tree Regressor</a:t>
            </a:r>
            <a:r>
              <a:rPr lang="en">
                <a:solidFill>
                  <a:schemeClr val="dk1"/>
                </a:solidFill>
              </a:rPr>
              <a:t>:</a:t>
            </a:r>
            <a:endParaRPr>
              <a:solidFill>
                <a:schemeClr val="dk1"/>
              </a:solidFill>
            </a:endParaRPr>
          </a:p>
          <a:p>
            <a:pPr marL="914400" lvl="1" indent="-298450" algn="l" rtl="0">
              <a:lnSpc>
                <a:spcPct val="115000"/>
              </a:lnSpc>
              <a:spcBef>
                <a:spcPts val="0"/>
              </a:spcBef>
              <a:spcAft>
                <a:spcPts val="0"/>
              </a:spcAft>
              <a:buClr>
                <a:schemeClr val="dk1"/>
              </a:buClr>
              <a:buSzPts val="1100"/>
              <a:buChar char="○"/>
            </a:pPr>
            <a:r>
              <a:rPr lang="en">
                <a:solidFill>
                  <a:schemeClr val="dk1"/>
                </a:solidFill>
              </a:rPr>
              <a:t>Evaluated performance using R-squared and scatter plots (True vs. Predicted).</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a:solidFill>
                  <a:schemeClr val="dk1"/>
                </a:solidFill>
              </a:rPr>
              <a:t>For </a:t>
            </a:r>
            <a:r>
              <a:rPr lang="en" b="1">
                <a:solidFill>
                  <a:schemeClr val="dk1"/>
                </a:solidFill>
              </a:rPr>
              <a:t>Logistic Regression</a:t>
            </a:r>
            <a:r>
              <a:rPr lang="en">
                <a:solidFill>
                  <a:schemeClr val="dk1"/>
                </a:solidFill>
              </a:rPr>
              <a:t>:</a:t>
            </a:r>
            <a:endParaRPr>
              <a:solidFill>
                <a:schemeClr val="dk1"/>
              </a:solidFill>
            </a:endParaRPr>
          </a:p>
          <a:p>
            <a:pPr marL="914400" lvl="1" indent="-298450" algn="l" rtl="0">
              <a:lnSpc>
                <a:spcPct val="115000"/>
              </a:lnSpc>
              <a:spcBef>
                <a:spcPts val="0"/>
              </a:spcBef>
              <a:spcAft>
                <a:spcPts val="0"/>
              </a:spcAft>
              <a:buClr>
                <a:schemeClr val="dk1"/>
              </a:buClr>
              <a:buSzPts val="1100"/>
              <a:buChar char="○"/>
            </a:pPr>
            <a:r>
              <a:rPr lang="en">
                <a:solidFill>
                  <a:schemeClr val="dk1"/>
                </a:solidFill>
              </a:rPr>
              <a:t>Used classification metrics (Precision, Recall, F1-Score) and confusion matrix.</a:t>
            </a:r>
            <a:endParaRPr>
              <a:solidFill>
                <a:schemeClr val="dk1"/>
              </a:solidFill>
            </a:endParaRPr>
          </a:p>
          <a:p>
            <a:pPr marL="0" lvl="0" indent="0" algn="l" rtl="0">
              <a:lnSpc>
                <a:spcPct val="115000"/>
              </a:lnSpc>
              <a:spcBef>
                <a:spcPts val="1200"/>
              </a:spcBef>
              <a:spcAft>
                <a:spcPts val="0"/>
              </a:spcAft>
              <a:buNone/>
            </a:pPr>
            <a:endParaRPr>
              <a:solidFill>
                <a:schemeClr val="dk1"/>
              </a:solidFill>
            </a:endParaRPr>
          </a:p>
          <a:p>
            <a:pPr marL="0" lvl="0" indent="0" algn="l" rtl="0">
              <a:spcBef>
                <a:spcPts val="1200"/>
              </a:spcBef>
              <a:spcAft>
                <a:spcPts val="0"/>
              </a:spcAft>
              <a:buNone/>
            </a:pPr>
            <a:endParaRPr>
              <a:solidFill>
                <a:schemeClr val="dk1"/>
              </a:solidFill>
            </a:endParaRPr>
          </a:p>
        </p:txBody>
      </p:sp>
      <p:sp>
        <p:nvSpPr>
          <p:cNvPr id="458" name="Google Shape;458;g31be90ab380_0_3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0"/>
        <p:cNvGrpSpPr/>
        <p:nvPr/>
      </p:nvGrpSpPr>
      <p:grpSpPr>
        <a:xfrm>
          <a:off x="0" y="0"/>
          <a:ext cx="0" cy="0"/>
          <a:chOff x="0" y="0"/>
          <a:chExt cx="0" cy="0"/>
        </a:xfrm>
      </p:grpSpPr>
      <p:sp>
        <p:nvSpPr>
          <p:cNvPr id="471" name="Google Shape;471;g31be90ab380_1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DT - for the sake of comparison</a:t>
            </a:r>
            <a:endParaRPr/>
          </a:p>
          <a:p>
            <a:pPr marL="0" lvl="0" indent="0" algn="l" rtl="0">
              <a:spcBef>
                <a:spcPts val="0"/>
              </a:spcBef>
              <a:spcAft>
                <a:spcPts val="0"/>
              </a:spcAft>
              <a:buNone/>
            </a:pPr>
            <a:endParaRPr/>
          </a:p>
          <a:p>
            <a:pPr marL="0" lvl="0" indent="0" algn="l" rtl="0">
              <a:spcBef>
                <a:spcPts val="0"/>
              </a:spcBef>
              <a:spcAft>
                <a:spcPts val="0"/>
              </a:spcAft>
              <a:buNone/>
            </a:pPr>
            <a:r>
              <a:rPr lang="en"/>
              <a:t>On the past 3 avg</a:t>
            </a:r>
            <a:endParaRPr/>
          </a:p>
          <a:p>
            <a:pPr marL="0" lvl="0" indent="0" algn="l" rtl="0">
              <a:spcBef>
                <a:spcPts val="0"/>
              </a:spcBef>
              <a:spcAft>
                <a:spcPts val="0"/>
              </a:spcAft>
              <a:buNone/>
            </a:pPr>
            <a:endParaRPr/>
          </a:p>
          <a:p>
            <a:pPr marL="0" lvl="0" indent="0" algn="l" rtl="0">
              <a:spcBef>
                <a:spcPts val="0"/>
              </a:spcBef>
              <a:spcAft>
                <a:spcPts val="0"/>
              </a:spcAft>
              <a:buNone/>
            </a:pPr>
            <a:r>
              <a:rPr lang="en"/>
              <a:t>Ensemble  </a:t>
            </a:r>
            <a:endParaRPr/>
          </a:p>
        </p:txBody>
      </p:sp>
      <p:sp>
        <p:nvSpPr>
          <p:cNvPr id="472" name="Google Shape;472;g31be90ab380_1_1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30af280d441_1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300" b="1"/>
              <a:t>KARIM</a:t>
            </a:r>
            <a:endParaRPr sz="1300" b="1"/>
          </a:p>
        </p:txBody>
      </p:sp>
      <p:sp>
        <p:nvSpPr>
          <p:cNvPr id="162" name="Google Shape;162;g30af280d441_1_11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Google Shape;490;g31be90ab380_1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91" name="Google Shape;491;g31be90ab380_1_7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
        <p:cNvGrpSpPr/>
        <p:nvPr/>
      </p:nvGrpSpPr>
      <p:grpSpPr>
        <a:xfrm>
          <a:off x="0" y="0"/>
          <a:ext cx="0" cy="0"/>
          <a:chOff x="0" y="0"/>
          <a:chExt cx="0" cy="0"/>
        </a:xfrm>
      </p:grpSpPr>
      <p:sp>
        <p:nvSpPr>
          <p:cNvPr id="500" name="Google Shape;500;g31bfb70d91a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01" name="Google Shape;501;g31bfb70d91a_0_3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g31be90ab380_1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10" name="Google Shape;510;g31be90ab380_1_9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6"/>
        <p:cNvGrpSpPr/>
        <p:nvPr/>
      </p:nvGrpSpPr>
      <p:grpSpPr>
        <a:xfrm>
          <a:off x="0" y="0"/>
          <a:ext cx="0" cy="0"/>
          <a:chOff x="0" y="0"/>
          <a:chExt cx="0" cy="0"/>
        </a:xfrm>
      </p:grpSpPr>
      <p:sp>
        <p:nvSpPr>
          <p:cNvPr id="517" name="Google Shape;517;g31b865b14bc_0_1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18" name="Google Shape;518;g31b865b14bc_0_18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
        <p:cNvGrpSpPr/>
        <p:nvPr/>
      </p:nvGrpSpPr>
      <p:grpSpPr>
        <a:xfrm>
          <a:off x="0" y="0"/>
          <a:ext cx="0" cy="0"/>
          <a:chOff x="0" y="0"/>
          <a:chExt cx="0" cy="0"/>
        </a:xfrm>
      </p:grpSpPr>
      <p:sp>
        <p:nvSpPr>
          <p:cNvPr id="531" name="Google Shape;531;g31be90ab380_1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dk1"/>
                </a:solidFill>
              </a:rPr>
              <a:t>Data-driven decision-making in high-stakes environments</a:t>
            </a:r>
            <a:endParaRPr b="1">
              <a:solidFill>
                <a:schemeClr val="dk1"/>
              </a:solidFill>
            </a:endParaRPr>
          </a:p>
          <a:p>
            <a:pPr marL="0" lvl="0" indent="0" algn="l" rtl="0">
              <a:spcBef>
                <a:spcPts val="0"/>
              </a:spcBef>
              <a:spcAft>
                <a:spcPts val="0"/>
              </a:spcAft>
              <a:buNone/>
            </a:pPr>
            <a:endParaRPr b="1">
              <a:solidFill>
                <a:schemeClr val="dk1"/>
              </a:solidFill>
            </a:endParaRPr>
          </a:p>
          <a:p>
            <a:pPr marL="0" lvl="0" indent="0" algn="l" rtl="0">
              <a:spcBef>
                <a:spcPts val="0"/>
              </a:spcBef>
              <a:spcAft>
                <a:spcPts val="0"/>
              </a:spcAft>
              <a:buNone/>
            </a:pPr>
            <a:endParaRPr b="1">
              <a:solidFill>
                <a:schemeClr val="dk1"/>
              </a:solidFill>
            </a:endParaRPr>
          </a:p>
          <a:p>
            <a:pPr marL="0" lvl="0" indent="0" algn="l" rtl="0">
              <a:spcBef>
                <a:spcPts val="0"/>
              </a:spcBef>
              <a:spcAft>
                <a:spcPts val="0"/>
              </a:spcAft>
              <a:buNone/>
            </a:pPr>
            <a:r>
              <a:rPr lang="en" b="1">
                <a:solidFill>
                  <a:schemeClr val="dk1"/>
                </a:solidFill>
              </a:rPr>
              <a:t>Basketball Teams and Coaches: </a:t>
            </a:r>
            <a:r>
              <a:rPr lang="en">
                <a:solidFill>
                  <a:schemeClr val="dk1"/>
                </a:solidFill>
              </a:rPr>
              <a:t>Teams can leverage the spatial tracking data to optimize strategies</a:t>
            </a:r>
            <a:endParaRPr>
              <a:solidFill>
                <a:schemeClr val="dk1"/>
              </a:solidFill>
            </a:endParaRPr>
          </a:p>
          <a:p>
            <a:pPr marL="0" lvl="0" indent="0" algn="l" rtl="0">
              <a:spcBef>
                <a:spcPts val="0"/>
              </a:spcBef>
              <a:spcAft>
                <a:spcPts val="0"/>
              </a:spcAft>
              <a:buNone/>
            </a:pPr>
            <a:r>
              <a:rPr lang="en" b="1">
                <a:solidFill>
                  <a:schemeClr val="dk1"/>
                </a:solidFill>
              </a:rPr>
              <a:t>Players: </a:t>
            </a:r>
            <a:r>
              <a:rPr lang="en">
                <a:solidFill>
                  <a:schemeClr val="dk1"/>
                </a:solidFill>
              </a:rPr>
              <a:t>Individual athletes benefit by understanding how they perform in specific situations</a:t>
            </a:r>
            <a:endParaRPr>
              <a:solidFill>
                <a:schemeClr val="dk1"/>
              </a:solidFill>
            </a:endParaRPr>
          </a:p>
          <a:p>
            <a:pPr marL="0" lvl="0" indent="0" algn="l" rtl="0">
              <a:spcBef>
                <a:spcPts val="0"/>
              </a:spcBef>
              <a:spcAft>
                <a:spcPts val="0"/>
              </a:spcAft>
              <a:buNone/>
            </a:pPr>
            <a:r>
              <a:rPr lang="en" b="1">
                <a:solidFill>
                  <a:schemeClr val="dk1"/>
                </a:solidFill>
              </a:rPr>
              <a:t>General Managers and Front Offices: </a:t>
            </a:r>
            <a:r>
              <a:rPr lang="en">
                <a:solidFill>
                  <a:schemeClr val="dk1"/>
                </a:solidFill>
              </a:rPr>
              <a:t>They can use this data to make more informed decisions on trades, draft picks, and contract negotiations.</a:t>
            </a:r>
            <a:endParaRPr>
              <a:solidFill>
                <a:schemeClr val="dk1"/>
              </a:solidFill>
            </a:endParaRPr>
          </a:p>
          <a:p>
            <a:pPr marL="0" lvl="0" indent="0" algn="l" rtl="0">
              <a:spcBef>
                <a:spcPts val="0"/>
              </a:spcBef>
              <a:spcAft>
                <a:spcPts val="0"/>
              </a:spcAft>
              <a:buNone/>
            </a:pPr>
            <a:r>
              <a:rPr lang="en" b="1">
                <a:solidFill>
                  <a:schemeClr val="dk1"/>
                </a:solidFill>
              </a:rPr>
              <a:t>Analysts and Data Scientists in Sports: </a:t>
            </a:r>
            <a:r>
              <a:rPr lang="en">
                <a:solidFill>
                  <a:schemeClr val="dk1"/>
                </a:solidFill>
              </a:rPr>
              <a:t>This data gives analysts tools to create predictive models for game performance and identify trends over time.</a:t>
            </a:r>
            <a:endParaRPr>
              <a:solidFill>
                <a:schemeClr val="dk1"/>
              </a:solidFill>
            </a:endParaRPr>
          </a:p>
          <a:p>
            <a:pPr marL="0" lvl="0" indent="0" algn="l" rtl="0">
              <a:spcBef>
                <a:spcPts val="0"/>
              </a:spcBef>
              <a:spcAft>
                <a:spcPts val="0"/>
              </a:spcAft>
              <a:buNone/>
            </a:pPr>
            <a:r>
              <a:rPr lang="en" b="1">
                <a:solidFill>
                  <a:schemeClr val="dk1"/>
                </a:solidFill>
              </a:rPr>
              <a:t>Fans and Sports Media: </a:t>
            </a:r>
            <a:r>
              <a:rPr lang="en">
                <a:solidFill>
                  <a:schemeClr val="dk1"/>
                </a:solidFill>
              </a:rPr>
              <a:t>Advanced metrics derived from the data offer deeper insights into the game, creating more engaging content for fans. </a:t>
            </a:r>
            <a:endParaRPr>
              <a:solidFill>
                <a:schemeClr val="dk1"/>
              </a:solidFill>
            </a:endParaRPr>
          </a:p>
        </p:txBody>
      </p:sp>
      <p:sp>
        <p:nvSpPr>
          <p:cNvPr id="532" name="Google Shape;532;g31be90ab380_1_3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
        <p:cNvGrpSpPr/>
        <p:nvPr/>
      </p:nvGrpSpPr>
      <p:grpSpPr>
        <a:xfrm>
          <a:off x="0" y="0"/>
          <a:ext cx="0" cy="0"/>
          <a:chOff x="0" y="0"/>
          <a:chExt cx="0" cy="0"/>
        </a:xfrm>
      </p:grpSpPr>
      <p:sp>
        <p:nvSpPr>
          <p:cNvPr id="540" name="Google Shape;540;g31be90ab380_1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solidFill>
                <a:schemeClr val="dk1"/>
              </a:solidFill>
            </a:endParaRPr>
          </a:p>
        </p:txBody>
      </p:sp>
      <p:sp>
        <p:nvSpPr>
          <p:cNvPr id="541" name="Google Shape;541;g31be90ab380_1_10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3"/>
        <p:cNvGrpSpPr/>
        <p:nvPr/>
      </p:nvGrpSpPr>
      <p:grpSpPr>
        <a:xfrm>
          <a:off x="0" y="0"/>
          <a:ext cx="0" cy="0"/>
          <a:chOff x="0" y="0"/>
          <a:chExt cx="0" cy="0"/>
        </a:xfrm>
      </p:grpSpPr>
      <p:sp>
        <p:nvSpPr>
          <p:cNvPr id="554" name="Google Shape;554;g31be90ab380_1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dk1"/>
                </a:solidFill>
              </a:rPr>
              <a:t>Data-driven decision-making in high-stakes environments</a:t>
            </a:r>
            <a:endParaRPr b="1">
              <a:solidFill>
                <a:schemeClr val="dk1"/>
              </a:solidFill>
            </a:endParaRPr>
          </a:p>
          <a:p>
            <a:pPr marL="0" lvl="0" indent="0" algn="l" rtl="0">
              <a:spcBef>
                <a:spcPts val="0"/>
              </a:spcBef>
              <a:spcAft>
                <a:spcPts val="0"/>
              </a:spcAft>
              <a:buNone/>
            </a:pPr>
            <a:endParaRPr b="1">
              <a:solidFill>
                <a:schemeClr val="dk1"/>
              </a:solidFill>
            </a:endParaRPr>
          </a:p>
          <a:p>
            <a:pPr marL="0" lvl="0" indent="0" algn="l" rtl="0">
              <a:spcBef>
                <a:spcPts val="0"/>
              </a:spcBef>
              <a:spcAft>
                <a:spcPts val="0"/>
              </a:spcAft>
              <a:buNone/>
            </a:pPr>
            <a:endParaRPr b="1">
              <a:solidFill>
                <a:schemeClr val="dk1"/>
              </a:solidFill>
            </a:endParaRPr>
          </a:p>
          <a:p>
            <a:pPr marL="0" lvl="0" indent="0" algn="l" rtl="0">
              <a:spcBef>
                <a:spcPts val="0"/>
              </a:spcBef>
              <a:spcAft>
                <a:spcPts val="0"/>
              </a:spcAft>
              <a:buNone/>
            </a:pPr>
            <a:r>
              <a:rPr lang="en" b="1">
                <a:solidFill>
                  <a:schemeClr val="dk1"/>
                </a:solidFill>
              </a:rPr>
              <a:t>Basketball Teams and Coaches: </a:t>
            </a:r>
            <a:r>
              <a:rPr lang="en">
                <a:solidFill>
                  <a:schemeClr val="dk1"/>
                </a:solidFill>
              </a:rPr>
              <a:t>Teams can leverage the spatial tracking data to optimize strategies</a:t>
            </a:r>
            <a:endParaRPr>
              <a:solidFill>
                <a:schemeClr val="dk1"/>
              </a:solidFill>
            </a:endParaRPr>
          </a:p>
          <a:p>
            <a:pPr marL="0" lvl="0" indent="0" algn="l" rtl="0">
              <a:spcBef>
                <a:spcPts val="0"/>
              </a:spcBef>
              <a:spcAft>
                <a:spcPts val="0"/>
              </a:spcAft>
              <a:buNone/>
            </a:pPr>
            <a:r>
              <a:rPr lang="en" b="1">
                <a:solidFill>
                  <a:schemeClr val="dk1"/>
                </a:solidFill>
              </a:rPr>
              <a:t>Players: </a:t>
            </a:r>
            <a:r>
              <a:rPr lang="en">
                <a:solidFill>
                  <a:schemeClr val="dk1"/>
                </a:solidFill>
              </a:rPr>
              <a:t>Individual athletes benefit by understanding how they perform in specific situations</a:t>
            </a:r>
            <a:endParaRPr>
              <a:solidFill>
                <a:schemeClr val="dk1"/>
              </a:solidFill>
            </a:endParaRPr>
          </a:p>
          <a:p>
            <a:pPr marL="0" lvl="0" indent="0" algn="l" rtl="0">
              <a:spcBef>
                <a:spcPts val="0"/>
              </a:spcBef>
              <a:spcAft>
                <a:spcPts val="0"/>
              </a:spcAft>
              <a:buNone/>
            </a:pPr>
            <a:r>
              <a:rPr lang="en" b="1">
                <a:solidFill>
                  <a:schemeClr val="dk1"/>
                </a:solidFill>
              </a:rPr>
              <a:t>General Managers and Front Offices: </a:t>
            </a:r>
            <a:r>
              <a:rPr lang="en">
                <a:solidFill>
                  <a:schemeClr val="dk1"/>
                </a:solidFill>
              </a:rPr>
              <a:t>They can use this data to make more informed decisions on trades, draft picks, and contract negotiations.</a:t>
            </a:r>
            <a:endParaRPr>
              <a:solidFill>
                <a:schemeClr val="dk1"/>
              </a:solidFill>
            </a:endParaRPr>
          </a:p>
          <a:p>
            <a:pPr marL="0" lvl="0" indent="0" algn="l" rtl="0">
              <a:spcBef>
                <a:spcPts val="0"/>
              </a:spcBef>
              <a:spcAft>
                <a:spcPts val="0"/>
              </a:spcAft>
              <a:buNone/>
            </a:pPr>
            <a:r>
              <a:rPr lang="en" b="1">
                <a:solidFill>
                  <a:schemeClr val="dk1"/>
                </a:solidFill>
              </a:rPr>
              <a:t>Analysts and Data Scientists in Sports: </a:t>
            </a:r>
            <a:r>
              <a:rPr lang="en">
                <a:solidFill>
                  <a:schemeClr val="dk1"/>
                </a:solidFill>
              </a:rPr>
              <a:t>This data gives analysts tools to create predictive models for game performance and identify trends over time.</a:t>
            </a:r>
            <a:endParaRPr>
              <a:solidFill>
                <a:schemeClr val="dk1"/>
              </a:solidFill>
            </a:endParaRPr>
          </a:p>
          <a:p>
            <a:pPr marL="0" lvl="0" indent="0" algn="l" rtl="0">
              <a:spcBef>
                <a:spcPts val="0"/>
              </a:spcBef>
              <a:spcAft>
                <a:spcPts val="0"/>
              </a:spcAft>
              <a:buNone/>
            </a:pPr>
            <a:r>
              <a:rPr lang="en" b="1">
                <a:solidFill>
                  <a:schemeClr val="dk1"/>
                </a:solidFill>
              </a:rPr>
              <a:t>Fans and Sports Media: </a:t>
            </a:r>
            <a:r>
              <a:rPr lang="en">
                <a:solidFill>
                  <a:schemeClr val="dk1"/>
                </a:solidFill>
              </a:rPr>
              <a:t>Advanced metrics derived from the data offer deeper insights into the game, creating more engaging content for fans. </a:t>
            </a:r>
            <a:endParaRPr>
              <a:solidFill>
                <a:schemeClr val="dk1"/>
              </a:solidFill>
            </a:endParaRPr>
          </a:p>
        </p:txBody>
      </p:sp>
      <p:sp>
        <p:nvSpPr>
          <p:cNvPr id="555" name="Google Shape;555;g31be90ab380_1_12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6"/>
        <p:cNvGrpSpPr/>
        <p:nvPr/>
      </p:nvGrpSpPr>
      <p:grpSpPr>
        <a:xfrm>
          <a:off x="0" y="0"/>
          <a:ext cx="0" cy="0"/>
          <a:chOff x="0" y="0"/>
          <a:chExt cx="0" cy="0"/>
        </a:xfrm>
      </p:grpSpPr>
      <p:sp>
        <p:nvSpPr>
          <p:cNvPr id="567" name="Google Shape;567;g31be90ab380_1_3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dk1"/>
                </a:solidFill>
              </a:rPr>
              <a:t>With specifici hyperparameters like split, leat…</a:t>
            </a:r>
            <a:endParaRPr b="1">
              <a:solidFill>
                <a:schemeClr val="dk1"/>
              </a:solidFill>
            </a:endParaRPr>
          </a:p>
        </p:txBody>
      </p:sp>
      <p:sp>
        <p:nvSpPr>
          <p:cNvPr id="568" name="Google Shape;568;g31be90ab380_1_38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6"/>
        <p:cNvGrpSpPr/>
        <p:nvPr/>
      </p:nvGrpSpPr>
      <p:grpSpPr>
        <a:xfrm>
          <a:off x="0" y="0"/>
          <a:ext cx="0" cy="0"/>
          <a:chOff x="0" y="0"/>
          <a:chExt cx="0" cy="0"/>
        </a:xfrm>
      </p:grpSpPr>
      <p:sp>
        <p:nvSpPr>
          <p:cNvPr id="577" name="Google Shape;577;g31be90ab380_1_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dk1"/>
                </a:solidFill>
              </a:rPr>
              <a:t>Data-driven decision-making in high-stakes environments</a:t>
            </a:r>
            <a:endParaRPr b="1">
              <a:solidFill>
                <a:schemeClr val="dk1"/>
              </a:solidFill>
            </a:endParaRPr>
          </a:p>
          <a:p>
            <a:pPr marL="0" lvl="0" indent="0" algn="l" rtl="0">
              <a:spcBef>
                <a:spcPts val="0"/>
              </a:spcBef>
              <a:spcAft>
                <a:spcPts val="0"/>
              </a:spcAft>
              <a:buNone/>
            </a:pPr>
            <a:endParaRPr b="1">
              <a:solidFill>
                <a:schemeClr val="dk1"/>
              </a:solidFill>
            </a:endParaRPr>
          </a:p>
          <a:p>
            <a:pPr marL="0" lvl="0" indent="0" algn="l" rtl="0">
              <a:spcBef>
                <a:spcPts val="0"/>
              </a:spcBef>
              <a:spcAft>
                <a:spcPts val="0"/>
              </a:spcAft>
              <a:buNone/>
            </a:pPr>
            <a:endParaRPr>
              <a:solidFill>
                <a:schemeClr val="dk1"/>
              </a:solidFill>
            </a:endParaRPr>
          </a:p>
        </p:txBody>
      </p:sp>
      <p:sp>
        <p:nvSpPr>
          <p:cNvPr id="578" name="Google Shape;578;g31be90ab380_1_14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6"/>
        <p:cNvGrpSpPr/>
        <p:nvPr/>
      </p:nvGrpSpPr>
      <p:grpSpPr>
        <a:xfrm>
          <a:off x="0" y="0"/>
          <a:ext cx="0" cy="0"/>
          <a:chOff x="0" y="0"/>
          <a:chExt cx="0" cy="0"/>
        </a:xfrm>
      </p:grpSpPr>
      <p:sp>
        <p:nvSpPr>
          <p:cNvPr id="587" name="Google Shape;587;g31bfb70d91a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b="1">
              <a:solidFill>
                <a:schemeClr val="dk1"/>
              </a:solidFill>
            </a:endParaRPr>
          </a:p>
          <a:p>
            <a:pPr marL="0" lvl="0" indent="0" algn="l" rtl="0">
              <a:spcBef>
                <a:spcPts val="0"/>
              </a:spcBef>
              <a:spcAft>
                <a:spcPts val="0"/>
              </a:spcAft>
              <a:buNone/>
            </a:pPr>
            <a:endParaRPr b="1">
              <a:solidFill>
                <a:schemeClr val="dk1"/>
              </a:solidFill>
            </a:endParaRPr>
          </a:p>
          <a:p>
            <a:pPr marL="0" lvl="0" indent="0" algn="l" rtl="0">
              <a:spcBef>
                <a:spcPts val="0"/>
              </a:spcBef>
              <a:spcAft>
                <a:spcPts val="0"/>
              </a:spcAft>
              <a:buNone/>
            </a:pPr>
            <a:endParaRPr>
              <a:solidFill>
                <a:schemeClr val="dk1"/>
              </a:solidFill>
            </a:endParaRPr>
          </a:p>
        </p:txBody>
      </p:sp>
      <p:sp>
        <p:nvSpPr>
          <p:cNvPr id="588" name="Google Shape;588;g31bfb70d91a_0_5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31b865b14bc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300" b="1"/>
              <a:t>KARIM</a:t>
            </a:r>
            <a:endParaRPr sz="1300" b="1"/>
          </a:p>
        </p:txBody>
      </p:sp>
      <p:sp>
        <p:nvSpPr>
          <p:cNvPr id="188" name="Google Shape;188;g31b865b14bc_0_6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Google Shape;597;g31be90ab380_1_2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solidFill>
                <a:schemeClr val="dk1"/>
              </a:solidFill>
            </a:endParaRPr>
          </a:p>
        </p:txBody>
      </p:sp>
      <p:sp>
        <p:nvSpPr>
          <p:cNvPr id="598" name="Google Shape;598;g31be90ab380_1_23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6"/>
        <p:cNvGrpSpPr/>
        <p:nvPr/>
      </p:nvGrpSpPr>
      <p:grpSpPr>
        <a:xfrm>
          <a:off x="0" y="0"/>
          <a:ext cx="0" cy="0"/>
          <a:chOff x="0" y="0"/>
          <a:chExt cx="0" cy="0"/>
        </a:xfrm>
      </p:grpSpPr>
      <p:sp>
        <p:nvSpPr>
          <p:cNvPr id="607" name="Google Shape;607;g31bfb70d91a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solidFill>
                <a:schemeClr val="dk1"/>
              </a:solidFill>
            </a:endParaRPr>
          </a:p>
        </p:txBody>
      </p:sp>
      <p:sp>
        <p:nvSpPr>
          <p:cNvPr id="608" name="Google Shape;608;g31bfb70d91a_0_6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4"/>
        <p:cNvGrpSpPr/>
        <p:nvPr/>
      </p:nvGrpSpPr>
      <p:grpSpPr>
        <a:xfrm>
          <a:off x="0" y="0"/>
          <a:ext cx="0" cy="0"/>
          <a:chOff x="0" y="0"/>
          <a:chExt cx="0" cy="0"/>
        </a:xfrm>
      </p:grpSpPr>
      <p:sp>
        <p:nvSpPr>
          <p:cNvPr id="615" name="Google Shape;615;g31be90ab380_1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16" name="Google Shape;616;g31be90ab380_1_32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8"/>
        <p:cNvGrpSpPr/>
        <p:nvPr/>
      </p:nvGrpSpPr>
      <p:grpSpPr>
        <a:xfrm>
          <a:off x="0" y="0"/>
          <a:ext cx="0" cy="0"/>
          <a:chOff x="0" y="0"/>
          <a:chExt cx="0" cy="0"/>
        </a:xfrm>
      </p:grpSpPr>
      <p:sp>
        <p:nvSpPr>
          <p:cNvPr id="629" name="Google Shape;629;g31be90ab380_1_3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dk1"/>
                </a:solidFill>
              </a:rPr>
              <a:t>Data-driven decision-making in high-stakes environments</a:t>
            </a:r>
            <a:endParaRPr b="1">
              <a:solidFill>
                <a:schemeClr val="dk1"/>
              </a:solidFill>
            </a:endParaRPr>
          </a:p>
          <a:p>
            <a:pPr marL="0" lvl="0" indent="0" algn="l" rtl="0">
              <a:spcBef>
                <a:spcPts val="0"/>
              </a:spcBef>
              <a:spcAft>
                <a:spcPts val="0"/>
              </a:spcAft>
              <a:buNone/>
            </a:pPr>
            <a:endParaRPr b="1">
              <a:solidFill>
                <a:schemeClr val="dk1"/>
              </a:solidFill>
            </a:endParaRPr>
          </a:p>
          <a:p>
            <a:pPr marL="0" lvl="0" indent="0" algn="l" rtl="0">
              <a:spcBef>
                <a:spcPts val="0"/>
              </a:spcBef>
              <a:spcAft>
                <a:spcPts val="0"/>
              </a:spcAft>
              <a:buNone/>
            </a:pPr>
            <a:endParaRPr b="1">
              <a:solidFill>
                <a:schemeClr val="dk1"/>
              </a:solidFill>
            </a:endParaRPr>
          </a:p>
          <a:p>
            <a:pPr marL="0" lvl="0" indent="0" algn="l" rtl="0">
              <a:spcBef>
                <a:spcPts val="0"/>
              </a:spcBef>
              <a:spcAft>
                <a:spcPts val="0"/>
              </a:spcAft>
              <a:buNone/>
            </a:pPr>
            <a:r>
              <a:rPr lang="en" b="1">
                <a:solidFill>
                  <a:schemeClr val="dk1"/>
                </a:solidFill>
              </a:rPr>
              <a:t>Basketball Teams and Coaches: </a:t>
            </a:r>
            <a:r>
              <a:rPr lang="en">
                <a:solidFill>
                  <a:schemeClr val="dk1"/>
                </a:solidFill>
              </a:rPr>
              <a:t>Teams can leverage the spatial tracking data to optimize strategies</a:t>
            </a:r>
            <a:endParaRPr>
              <a:solidFill>
                <a:schemeClr val="dk1"/>
              </a:solidFill>
            </a:endParaRPr>
          </a:p>
          <a:p>
            <a:pPr marL="0" lvl="0" indent="0" algn="l" rtl="0">
              <a:spcBef>
                <a:spcPts val="0"/>
              </a:spcBef>
              <a:spcAft>
                <a:spcPts val="0"/>
              </a:spcAft>
              <a:buNone/>
            </a:pPr>
            <a:r>
              <a:rPr lang="en" b="1">
                <a:solidFill>
                  <a:schemeClr val="dk1"/>
                </a:solidFill>
              </a:rPr>
              <a:t>Players: </a:t>
            </a:r>
            <a:r>
              <a:rPr lang="en">
                <a:solidFill>
                  <a:schemeClr val="dk1"/>
                </a:solidFill>
              </a:rPr>
              <a:t>Individual athletes benefit by understanding how they perform in specific situations</a:t>
            </a:r>
            <a:endParaRPr>
              <a:solidFill>
                <a:schemeClr val="dk1"/>
              </a:solidFill>
            </a:endParaRPr>
          </a:p>
          <a:p>
            <a:pPr marL="0" lvl="0" indent="0" algn="l" rtl="0">
              <a:spcBef>
                <a:spcPts val="0"/>
              </a:spcBef>
              <a:spcAft>
                <a:spcPts val="0"/>
              </a:spcAft>
              <a:buNone/>
            </a:pPr>
            <a:r>
              <a:rPr lang="en" b="1">
                <a:solidFill>
                  <a:schemeClr val="dk1"/>
                </a:solidFill>
              </a:rPr>
              <a:t>General Managers and Front Offices: </a:t>
            </a:r>
            <a:r>
              <a:rPr lang="en">
                <a:solidFill>
                  <a:schemeClr val="dk1"/>
                </a:solidFill>
              </a:rPr>
              <a:t>They can use this data to make more informed decisions on trades, draft picks, and contract negotiations.</a:t>
            </a:r>
            <a:endParaRPr>
              <a:solidFill>
                <a:schemeClr val="dk1"/>
              </a:solidFill>
            </a:endParaRPr>
          </a:p>
          <a:p>
            <a:pPr marL="0" lvl="0" indent="0" algn="l" rtl="0">
              <a:spcBef>
                <a:spcPts val="0"/>
              </a:spcBef>
              <a:spcAft>
                <a:spcPts val="0"/>
              </a:spcAft>
              <a:buNone/>
            </a:pPr>
            <a:r>
              <a:rPr lang="en" b="1">
                <a:solidFill>
                  <a:schemeClr val="dk1"/>
                </a:solidFill>
              </a:rPr>
              <a:t>Analysts and Data Scientists in Sports: </a:t>
            </a:r>
            <a:r>
              <a:rPr lang="en">
                <a:solidFill>
                  <a:schemeClr val="dk1"/>
                </a:solidFill>
              </a:rPr>
              <a:t>This data gives analysts tools to create predictive models for game performance and identify trends over time.</a:t>
            </a:r>
            <a:endParaRPr>
              <a:solidFill>
                <a:schemeClr val="dk1"/>
              </a:solidFill>
            </a:endParaRPr>
          </a:p>
          <a:p>
            <a:pPr marL="0" lvl="0" indent="0" algn="l" rtl="0">
              <a:spcBef>
                <a:spcPts val="0"/>
              </a:spcBef>
              <a:spcAft>
                <a:spcPts val="0"/>
              </a:spcAft>
              <a:buNone/>
            </a:pPr>
            <a:r>
              <a:rPr lang="en" b="1">
                <a:solidFill>
                  <a:schemeClr val="dk1"/>
                </a:solidFill>
              </a:rPr>
              <a:t>Fans and Sports Media: </a:t>
            </a:r>
            <a:r>
              <a:rPr lang="en">
                <a:solidFill>
                  <a:schemeClr val="dk1"/>
                </a:solidFill>
              </a:rPr>
              <a:t>Advanced metrics derived from the data offer deeper insights into the game, creating more engaging content for fans. </a:t>
            </a:r>
            <a:endParaRPr>
              <a:solidFill>
                <a:schemeClr val="dk1"/>
              </a:solidFill>
            </a:endParaRPr>
          </a:p>
        </p:txBody>
      </p:sp>
      <p:sp>
        <p:nvSpPr>
          <p:cNvPr id="630" name="Google Shape;630;g31be90ab380_1_30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31be90ab380_1_4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dk1"/>
                </a:solidFill>
              </a:rPr>
              <a:t>Data-driven decision-making in high-stakes environments</a:t>
            </a:r>
            <a:endParaRPr b="1">
              <a:solidFill>
                <a:schemeClr val="dk1"/>
              </a:solidFill>
            </a:endParaRPr>
          </a:p>
          <a:p>
            <a:pPr marL="0" lvl="0" indent="0" algn="l" rtl="0">
              <a:spcBef>
                <a:spcPts val="0"/>
              </a:spcBef>
              <a:spcAft>
                <a:spcPts val="0"/>
              </a:spcAft>
              <a:buNone/>
            </a:pPr>
            <a:endParaRPr b="1">
              <a:solidFill>
                <a:schemeClr val="dk1"/>
              </a:solidFill>
            </a:endParaRPr>
          </a:p>
          <a:p>
            <a:pPr marL="0" lvl="0" indent="0" algn="l" rtl="0">
              <a:spcBef>
                <a:spcPts val="0"/>
              </a:spcBef>
              <a:spcAft>
                <a:spcPts val="0"/>
              </a:spcAft>
              <a:buNone/>
            </a:pPr>
            <a:endParaRPr b="1">
              <a:solidFill>
                <a:schemeClr val="dk1"/>
              </a:solidFill>
            </a:endParaRPr>
          </a:p>
          <a:p>
            <a:pPr marL="0" lvl="0" indent="0" algn="l" rtl="0">
              <a:spcBef>
                <a:spcPts val="0"/>
              </a:spcBef>
              <a:spcAft>
                <a:spcPts val="0"/>
              </a:spcAft>
              <a:buNone/>
            </a:pPr>
            <a:r>
              <a:rPr lang="en" b="1">
                <a:solidFill>
                  <a:schemeClr val="dk1"/>
                </a:solidFill>
              </a:rPr>
              <a:t>Basketball Teams and Coaches: </a:t>
            </a:r>
            <a:r>
              <a:rPr lang="en">
                <a:solidFill>
                  <a:schemeClr val="dk1"/>
                </a:solidFill>
              </a:rPr>
              <a:t>Teams can leverage the spatial tracking data to optimize strategies</a:t>
            </a:r>
            <a:endParaRPr>
              <a:solidFill>
                <a:schemeClr val="dk1"/>
              </a:solidFill>
            </a:endParaRPr>
          </a:p>
          <a:p>
            <a:pPr marL="0" lvl="0" indent="0" algn="l" rtl="0">
              <a:spcBef>
                <a:spcPts val="0"/>
              </a:spcBef>
              <a:spcAft>
                <a:spcPts val="0"/>
              </a:spcAft>
              <a:buNone/>
            </a:pPr>
            <a:r>
              <a:rPr lang="en" b="1">
                <a:solidFill>
                  <a:schemeClr val="dk1"/>
                </a:solidFill>
              </a:rPr>
              <a:t>Players: </a:t>
            </a:r>
            <a:r>
              <a:rPr lang="en">
                <a:solidFill>
                  <a:schemeClr val="dk1"/>
                </a:solidFill>
              </a:rPr>
              <a:t>Individual athletes benefit by understanding how they perform in specific situations</a:t>
            </a:r>
            <a:endParaRPr>
              <a:solidFill>
                <a:schemeClr val="dk1"/>
              </a:solidFill>
            </a:endParaRPr>
          </a:p>
          <a:p>
            <a:pPr marL="0" lvl="0" indent="0" algn="l" rtl="0">
              <a:spcBef>
                <a:spcPts val="0"/>
              </a:spcBef>
              <a:spcAft>
                <a:spcPts val="0"/>
              </a:spcAft>
              <a:buNone/>
            </a:pPr>
            <a:r>
              <a:rPr lang="en" b="1">
                <a:solidFill>
                  <a:schemeClr val="dk1"/>
                </a:solidFill>
              </a:rPr>
              <a:t>General Managers and Front Offices: </a:t>
            </a:r>
            <a:r>
              <a:rPr lang="en">
                <a:solidFill>
                  <a:schemeClr val="dk1"/>
                </a:solidFill>
              </a:rPr>
              <a:t>They can use this data to make more informed decisions on trades, draft picks, and contract negotiations.</a:t>
            </a:r>
            <a:endParaRPr>
              <a:solidFill>
                <a:schemeClr val="dk1"/>
              </a:solidFill>
            </a:endParaRPr>
          </a:p>
          <a:p>
            <a:pPr marL="0" lvl="0" indent="0" algn="l" rtl="0">
              <a:spcBef>
                <a:spcPts val="0"/>
              </a:spcBef>
              <a:spcAft>
                <a:spcPts val="0"/>
              </a:spcAft>
              <a:buNone/>
            </a:pPr>
            <a:r>
              <a:rPr lang="en" b="1">
                <a:solidFill>
                  <a:schemeClr val="dk1"/>
                </a:solidFill>
              </a:rPr>
              <a:t>Analysts and Data Scientists in Sports: </a:t>
            </a:r>
            <a:r>
              <a:rPr lang="en">
                <a:solidFill>
                  <a:schemeClr val="dk1"/>
                </a:solidFill>
              </a:rPr>
              <a:t>This data gives analysts tools to create predictive models for game performance and identify trends over time.</a:t>
            </a:r>
            <a:endParaRPr>
              <a:solidFill>
                <a:schemeClr val="dk1"/>
              </a:solidFill>
            </a:endParaRPr>
          </a:p>
          <a:p>
            <a:pPr marL="0" lvl="0" indent="0" algn="l" rtl="0">
              <a:spcBef>
                <a:spcPts val="0"/>
              </a:spcBef>
              <a:spcAft>
                <a:spcPts val="0"/>
              </a:spcAft>
              <a:buNone/>
            </a:pPr>
            <a:r>
              <a:rPr lang="en" b="1">
                <a:solidFill>
                  <a:schemeClr val="dk1"/>
                </a:solidFill>
              </a:rPr>
              <a:t>Fans and Sports Media: </a:t>
            </a:r>
            <a:r>
              <a:rPr lang="en">
                <a:solidFill>
                  <a:schemeClr val="dk1"/>
                </a:solidFill>
              </a:rPr>
              <a:t>Advanced metrics derived from the data offer deeper insights into the game, creating more engaging content for fans. </a:t>
            </a:r>
            <a:endParaRPr>
              <a:solidFill>
                <a:schemeClr val="dk1"/>
              </a:solidFill>
            </a:endParaRPr>
          </a:p>
        </p:txBody>
      </p:sp>
      <p:sp>
        <p:nvSpPr>
          <p:cNvPr id="644" name="Google Shape;644;g31be90ab380_1_44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8"/>
        <p:cNvGrpSpPr/>
        <p:nvPr/>
      </p:nvGrpSpPr>
      <p:grpSpPr>
        <a:xfrm>
          <a:off x="0" y="0"/>
          <a:ext cx="0" cy="0"/>
          <a:chOff x="0" y="0"/>
          <a:chExt cx="0" cy="0"/>
        </a:xfrm>
      </p:grpSpPr>
      <p:sp>
        <p:nvSpPr>
          <p:cNvPr id="659" name="Google Shape;659;g31be90ab380_1_4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dk1"/>
                </a:solidFill>
              </a:rPr>
              <a:t>Data-driven decision-making in high-stakes environments</a:t>
            </a:r>
            <a:endParaRPr b="1">
              <a:solidFill>
                <a:schemeClr val="dk1"/>
              </a:solidFill>
            </a:endParaRPr>
          </a:p>
          <a:p>
            <a:pPr marL="0" lvl="0" indent="0" algn="l" rtl="0">
              <a:spcBef>
                <a:spcPts val="0"/>
              </a:spcBef>
              <a:spcAft>
                <a:spcPts val="0"/>
              </a:spcAft>
              <a:buNone/>
            </a:pPr>
            <a:endParaRPr b="1">
              <a:solidFill>
                <a:schemeClr val="dk1"/>
              </a:solidFill>
            </a:endParaRPr>
          </a:p>
          <a:p>
            <a:pPr marL="0" lvl="0" indent="0" algn="l" rtl="0">
              <a:spcBef>
                <a:spcPts val="0"/>
              </a:spcBef>
              <a:spcAft>
                <a:spcPts val="0"/>
              </a:spcAft>
              <a:buNone/>
            </a:pPr>
            <a:endParaRPr b="1">
              <a:solidFill>
                <a:schemeClr val="dk1"/>
              </a:solidFill>
            </a:endParaRPr>
          </a:p>
          <a:p>
            <a:pPr marL="0" lvl="0" indent="0" algn="l" rtl="0">
              <a:spcBef>
                <a:spcPts val="0"/>
              </a:spcBef>
              <a:spcAft>
                <a:spcPts val="0"/>
              </a:spcAft>
              <a:buNone/>
            </a:pPr>
            <a:r>
              <a:rPr lang="en" b="1">
                <a:solidFill>
                  <a:schemeClr val="dk1"/>
                </a:solidFill>
              </a:rPr>
              <a:t>Basketball Teams and Coaches: </a:t>
            </a:r>
            <a:r>
              <a:rPr lang="en">
                <a:solidFill>
                  <a:schemeClr val="dk1"/>
                </a:solidFill>
              </a:rPr>
              <a:t>Teams can leverage the spatial tracking data to optimize strategies</a:t>
            </a:r>
            <a:endParaRPr>
              <a:solidFill>
                <a:schemeClr val="dk1"/>
              </a:solidFill>
            </a:endParaRPr>
          </a:p>
          <a:p>
            <a:pPr marL="0" lvl="0" indent="0" algn="l" rtl="0">
              <a:spcBef>
                <a:spcPts val="0"/>
              </a:spcBef>
              <a:spcAft>
                <a:spcPts val="0"/>
              </a:spcAft>
              <a:buNone/>
            </a:pPr>
            <a:r>
              <a:rPr lang="en" b="1">
                <a:solidFill>
                  <a:schemeClr val="dk1"/>
                </a:solidFill>
              </a:rPr>
              <a:t>Players: </a:t>
            </a:r>
            <a:r>
              <a:rPr lang="en">
                <a:solidFill>
                  <a:schemeClr val="dk1"/>
                </a:solidFill>
              </a:rPr>
              <a:t>Individual athletes benefit by understanding how they perform in specific situations</a:t>
            </a:r>
            <a:endParaRPr>
              <a:solidFill>
                <a:schemeClr val="dk1"/>
              </a:solidFill>
            </a:endParaRPr>
          </a:p>
          <a:p>
            <a:pPr marL="0" lvl="0" indent="0" algn="l" rtl="0">
              <a:spcBef>
                <a:spcPts val="0"/>
              </a:spcBef>
              <a:spcAft>
                <a:spcPts val="0"/>
              </a:spcAft>
              <a:buNone/>
            </a:pPr>
            <a:r>
              <a:rPr lang="en" b="1">
                <a:solidFill>
                  <a:schemeClr val="dk1"/>
                </a:solidFill>
              </a:rPr>
              <a:t>General Managers and Front Offices: </a:t>
            </a:r>
            <a:r>
              <a:rPr lang="en">
                <a:solidFill>
                  <a:schemeClr val="dk1"/>
                </a:solidFill>
              </a:rPr>
              <a:t>They can use this data to make more informed decisions on trades, draft picks, and contract negotiations.</a:t>
            </a:r>
            <a:endParaRPr>
              <a:solidFill>
                <a:schemeClr val="dk1"/>
              </a:solidFill>
            </a:endParaRPr>
          </a:p>
          <a:p>
            <a:pPr marL="0" lvl="0" indent="0" algn="l" rtl="0">
              <a:spcBef>
                <a:spcPts val="0"/>
              </a:spcBef>
              <a:spcAft>
                <a:spcPts val="0"/>
              </a:spcAft>
              <a:buNone/>
            </a:pPr>
            <a:r>
              <a:rPr lang="en" b="1">
                <a:solidFill>
                  <a:schemeClr val="dk1"/>
                </a:solidFill>
              </a:rPr>
              <a:t>Analysts and Data Scientists in Sports: </a:t>
            </a:r>
            <a:r>
              <a:rPr lang="en">
                <a:solidFill>
                  <a:schemeClr val="dk1"/>
                </a:solidFill>
              </a:rPr>
              <a:t>This data gives analysts tools to create predictive models for game performance and identify trends over time.</a:t>
            </a:r>
            <a:endParaRPr>
              <a:solidFill>
                <a:schemeClr val="dk1"/>
              </a:solidFill>
            </a:endParaRPr>
          </a:p>
          <a:p>
            <a:pPr marL="0" lvl="0" indent="0" algn="l" rtl="0">
              <a:spcBef>
                <a:spcPts val="0"/>
              </a:spcBef>
              <a:spcAft>
                <a:spcPts val="0"/>
              </a:spcAft>
              <a:buNone/>
            </a:pPr>
            <a:r>
              <a:rPr lang="en" b="1">
                <a:solidFill>
                  <a:schemeClr val="dk1"/>
                </a:solidFill>
              </a:rPr>
              <a:t>Fans and Sports Media: </a:t>
            </a:r>
            <a:r>
              <a:rPr lang="en">
                <a:solidFill>
                  <a:schemeClr val="dk1"/>
                </a:solidFill>
              </a:rPr>
              <a:t>Advanced metrics derived from the data offer deeper insights into the game, creating more engaging content for fans. </a:t>
            </a:r>
            <a:endParaRPr>
              <a:solidFill>
                <a:schemeClr val="dk1"/>
              </a:solidFill>
            </a:endParaRPr>
          </a:p>
        </p:txBody>
      </p:sp>
      <p:sp>
        <p:nvSpPr>
          <p:cNvPr id="660" name="Google Shape;660;g31be90ab380_1_49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1"/>
        <p:cNvGrpSpPr/>
        <p:nvPr/>
      </p:nvGrpSpPr>
      <p:grpSpPr>
        <a:xfrm>
          <a:off x="0" y="0"/>
          <a:ext cx="0" cy="0"/>
          <a:chOff x="0" y="0"/>
          <a:chExt cx="0" cy="0"/>
        </a:xfrm>
      </p:grpSpPr>
      <p:sp>
        <p:nvSpPr>
          <p:cNvPr id="672" name="Google Shape;672;g31be90ab380_1_5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dk1"/>
                </a:solidFill>
              </a:rPr>
              <a:t>Data-driven decision-making in high-stakes environments</a:t>
            </a:r>
            <a:endParaRPr b="1">
              <a:solidFill>
                <a:schemeClr val="dk1"/>
              </a:solidFill>
            </a:endParaRPr>
          </a:p>
          <a:p>
            <a:pPr marL="0" lvl="0" indent="0" algn="l" rtl="0">
              <a:spcBef>
                <a:spcPts val="0"/>
              </a:spcBef>
              <a:spcAft>
                <a:spcPts val="0"/>
              </a:spcAft>
              <a:buNone/>
            </a:pPr>
            <a:endParaRPr b="1">
              <a:solidFill>
                <a:schemeClr val="dk1"/>
              </a:solidFill>
            </a:endParaRPr>
          </a:p>
          <a:p>
            <a:pPr marL="0" lvl="0" indent="0" algn="l" rtl="0">
              <a:spcBef>
                <a:spcPts val="0"/>
              </a:spcBef>
              <a:spcAft>
                <a:spcPts val="0"/>
              </a:spcAft>
              <a:buNone/>
            </a:pPr>
            <a:endParaRPr b="1">
              <a:solidFill>
                <a:schemeClr val="dk1"/>
              </a:solidFill>
            </a:endParaRPr>
          </a:p>
          <a:p>
            <a:pPr marL="0" lvl="0" indent="0" algn="l" rtl="0">
              <a:spcBef>
                <a:spcPts val="0"/>
              </a:spcBef>
              <a:spcAft>
                <a:spcPts val="0"/>
              </a:spcAft>
              <a:buNone/>
            </a:pPr>
            <a:r>
              <a:rPr lang="en" b="1">
                <a:solidFill>
                  <a:schemeClr val="dk1"/>
                </a:solidFill>
              </a:rPr>
              <a:t>Basketball Teams and Coaches: </a:t>
            </a:r>
            <a:r>
              <a:rPr lang="en">
                <a:solidFill>
                  <a:schemeClr val="dk1"/>
                </a:solidFill>
              </a:rPr>
              <a:t>Teams can leverage the spatial tracking data to optimize strategies</a:t>
            </a:r>
            <a:endParaRPr>
              <a:solidFill>
                <a:schemeClr val="dk1"/>
              </a:solidFill>
            </a:endParaRPr>
          </a:p>
          <a:p>
            <a:pPr marL="0" lvl="0" indent="0" algn="l" rtl="0">
              <a:spcBef>
                <a:spcPts val="0"/>
              </a:spcBef>
              <a:spcAft>
                <a:spcPts val="0"/>
              </a:spcAft>
              <a:buNone/>
            </a:pPr>
            <a:r>
              <a:rPr lang="en" b="1">
                <a:solidFill>
                  <a:schemeClr val="dk1"/>
                </a:solidFill>
              </a:rPr>
              <a:t>Players: </a:t>
            </a:r>
            <a:r>
              <a:rPr lang="en">
                <a:solidFill>
                  <a:schemeClr val="dk1"/>
                </a:solidFill>
              </a:rPr>
              <a:t>Individual athletes benefit by understanding how they perform in specific situations</a:t>
            </a:r>
            <a:endParaRPr>
              <a:solidFill>
                <a:schemeClr val="dk1"/>
              </a:solidFill>
            </a:endParaRPr>
          </a:p>
          <a:p>
            <a:pPr marL="0" lvl="0" indent="0" algn="l" rtl="0">
              <a:spcBef>
                <a:spcPts val="0"/>
              </a:spcBef>
              <a:spcAft>
                <a:spcPts val="0"/>
              </a:spcAft>
              <a:buNone/>
            </a:pPr>
            <a:r>
              <a:rPr lang="en" b="1">
                <a:solidFill>
                  <a:schemeClr val="dk1"/>
                </a:solidFill>
              </a:rPr>
              <a:t>General Managers and Front Offices: </a:t>
            </a:r>
            <a:r>
              <a:rPr lang="en">
                <a:solidFill>
                  <a:schemeClr val="dk1"/>
                </a:solidFill>
              </a:rPr>
              <a:t>They can use this data to make more informed decisions on trades, draft picks, and contract negotiations.</a:t>
            </a:r>
            <a:endParaRPr>
              <a:solidFill>
                <a:schemeClr val="dk1"/>
              </a:solidFill>
            </a:endParaRPr>
          </a:p>
          <a:p>
            <a:pPr marL="0" lvl="0" indent="0" algn="l" rtl="0">
              <a:spcBef>
                <a:spcPts val="0"/>
              </a:spcBef>
              <a:spcAft>
                <a:spcPts val="0"/>
              </a:spcAft>
              <a:buNone/>
            </a:pPr>
            <a:r>
              <a:rPr lang="en" b="1">
                <a:solidFill>
                  <a:schemeClr val="dk1"/>
                </a:solidFill>
              </a:rPr>
              <a:t>Analysts and Data Scientists in Sports: </a:t>
            </a:r>
            <a:r>
              <a:rPr lang="en">
                <a:solidFill>
                  <a:schemeClr val="dk1"/>
                </a:solidFill>
              </a:rPr>
              <a:t>This data gives analysts tools to create predictive models for game performance and identify trends over time.</a:t>
            </a:r>
            <a:endParaRPr>
              <a:solidFill>
                <a:schemeClr val="dk1"/>
              </a:solidFill>
            </a:endParaRPr>
          </a:p>
          <a:p>
            <a:pPr marL="0" lvl="0" indent="0" algn="l" rtl="0">
              <a:spcBef>
                <a:spcPts val="0"/>
              </a:spcBef>
              <a:spcAft>
                <a:spcPts val="0"/>
              </a:spcAft>
              <a:buNone/>
            </a:pPr>
            <a:r>
              <a:rPr lang="en" b="1">
                <a:solidFill>
                  <a:schemeClr val="dk1"/>
                </a:solidFill>
              </a:rPr>
              <a:t>Fans and Sports Media: </a:t>
            </a:r>
            <a:r>
              <a:rPr lang="en">
                <a:solidFill>
                  <a:schemeClr val="dk1"/>
                </a:solidFill>
              </a:rPr>
              <a:t>Advanced metrics derived from the data offer deeper insights into the game, creating more engaging content for fans. </a:t>
            </a:r>
            <a:endParaRPr>
              <a:solidFill>
                <a:schemeClr val="dk1"/>
              </a:solidFill>
            </a:endParaRPr>
          </a:p>
        </p:txBody>
      </p:sp>
      <p:sp>
        <p:nvSpPr>
          <p:cNvPr id="673" name="Google Shape;673;g31be90ab380_1_51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5"/>
        <p:cNvGrpSpPr/>
        <p:nvPr/>
      </p:nvGrpSpPr>
      <p:grpSpPr>
        <a:xfrm>
          <a:off x="0" y="0"/>
          <a:ext cx="0" cy="0"/>
          <a:chOff x="0" y="0"/>
          <a:chExt cx="0" cy="0"/>
        </a:xfrm>
      </p:grpSpPr>
      <p:sp>
        <p:nvSpPr>
          <p:cNvPr id="686" name="Google Shape;686;g31b865b14bc_0_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300" b="1"/>
              <a:t>KARIM</a:t>
            </a:r>
            <a:endParaRPr sz="1300" b="1"/>
          </a:p>
        </p:txBody>
      </p:sp>
      <p:sp>
        <p:nvSpPr>
          <p:cNvPr id="687" name="Google Shape;687;g31b865b14bc_0_19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9"/>
        <p:cNvGrpSpPr/>
        <p:nvPr/>
      </p:nvGrpSpPr>
      <p:grpSpPr>
        <a:xfrm>
          <a:off x="0" y="0"/>
          <a:ext cx="0" cy="0"/>
          <a:chOff x="0" y="0"/>
          <a:chExt cx="0" cy="0"/>
        </a:xfrm>
      </p:grpSpPr>
      <p:sp>
        <p:nvSpPr>
          <p:cNvPr id="700" name="Google Shape;700;g30af280d441_6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350" b="1">
                <a:solidFill>
                  <a:srgbClr val="444746"/>
                </a:solidFill>
              </a:rPr>
              <a:t>KARIM</a:t>
            </a:r>
            <a:endParaRPr sz="1350" b="1">
              <a:solidFill>
                <a:srgbClr val="444746"/>
              </a:solidFill>
            </a:endParaRPr>
          </a:p>
          <a:p>
            <a:pPr marL="0" lvl="0" indent="0" algn="l" rtl="0">
              <a:spcBef>
                <a:spcPts val="0"/>
              </a:spcBef>
              <a:spcAft>
                <a:spcPts val="0"/>
              </a:spcAft>
              <a:buClr>
                <a:schemeClr val="dk1"/>
              </a:buClr>
              <a:buSzPts val="1100"/>
              <a:buFont typeface="Arial"/>
              <a:buNone/>
            </a:pPr>
            <a:r>
              <a:rPr lang="en" sz="1050">
                <a:solidFill>
                  <a:srgbClr val="444746"/>
                </a:solidFill>
                <a:latin typeface="Roboto"/>
                <a:ea typeface="Roboto"/>
                <a:cs typeface="Roboto"/>
                <a:sym typeface="Roboto"/>
              </a:rPr>
              <a:t>For the primary stakeholder, we believe this model need work and improvement to answer the question and should not be used at this time. </a:t>
            </a:r>
            <a:endParaRPr sz="1050">
              <a:solidFill>
                <a:srgbClr val="444746"/>
              </a:solidFill>
              <a:latin typeface="Roboto"/>
              <a:ea typeface="Roboto"/>
              <a:cs typeface="Roboto"/>
              <a:sym typeface="Roboto"/>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sz="1050">
                <a:solidFill>
                  <a:srgbClr val="444746"/>
                </a:solidFill>
                <a:latin typeface="Roboto"/>
                <a:ea typeface="Roboto"/>
                <a:cs typeface="Roboto"/>
                <a:sym typeface="Roboto"/>
              </a:rPr>
              <a:t>From our current research we determined that in our models, player-game box score data were not accurate predictors of a player's amount of fouls in future games.</a:t>
            </a:r>
            <a:endParaRPr sz="1050">
              <a:solidFill>
                <a:srgbClr val="444746"/>
              </a:solidFill>
              <a:latin typeface="Roboto"/>
              <a:ea typeface="Roboto"/>
              <a:cs typeface="Roboto"/>
              <a:sym typeface="Roboto"/>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r>
              <a:rPr lang="en" sz="1050">
                <a:solidFill>
                  <a:srgbClr val="444746"/>
                </a:solidFill>
                <a:latin typeface="Roboto"/>
                <a:ea typeface="Roboto"/>
                <a:cs typeface="Roboto"/>
                <a:sym typeface="Roboto"/>
              </a:rPr>
              <a:t>Ultimately, we were not able to get the data needed to answer the question, nor were the models able to be tuned to improve performance. We will continue in the next slides to recommend how we would</a:t>
            </a:r>
            <a:endParaRPr/>
          </a:p>
        </p:txBody>
      </p:sp>
      <p:sp>
        <p:nvSpPr>
          <p:cNvPr id="701" name="Google Shape;701;g30af280d441_6_5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7"/>
        <p:cNvGrpSpPr/>
        <p:nvPr/>
      </p:nvGrpSpPr>
      <p:grpSpPr>
        <a:xfrm>
          <a:off x="0" y="0"/>
          <a:ext cx="0" cy="0"/>
          <a:chOff x="0" y="0"/>
          <a:chExt cx="0" cy="0"/>
        </a:xfrm>
      </p:grpSpPr>
      <p:sp>
        <p:nvSpPr>
          <p:cNvPr id="718" name="Google Shape;718;g31be90ab380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300" b="1"/>
              <a:t>KARIM</a:t>
            </a:r>
            <a:endParaRPr sz="1300" b="1"/>
          </a:p>
        </p:txBody>
      </p:sp>
      <p:sp>
        <p:nvSpPr>
          <p:cNvPr id="719" name="Google Shape;719;g31be90ab380_1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30aeebcbbc7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300" b="1"/>
              <a:t>KARIM</a:t>
            </a:r>
            <a:endParaRPr sz="1300" b="1"/>
          </a:p>
        </p:txBody>
      </p:sp>
      <p:sp>
        <p:nvSpPr>
          <p:cNvPr id="202" name="Google Shape;202;g30aeebcbbc7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1"/>
        <p:cNvGrpSpPr/>
        <p:nvPr/>
      </p:nvGrpSpPr>
      <p:grpSpPr>
        <a:xfrm>
          <a:off x="0" y="0"/>
          <a:ext cx="0" cy="0"/>
          <a:chOff x="0" y="0"/>
          <a:chExt cx="0" cy="0"/>
        </a:xfrm>
      </p:grpSpPr>
      <p:sp>
        <p:nvSpPr>
          <p:cNvPr id="732" name="Google Shape;732;g31be90ab380_1_1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203200" lvl="0" indent="0" algn="l" rtl="0">
              <a:lnSpc>
                <a:spcPct val="142857"/>
              </a:lnSpc>
              <a:spcBef>
                <a:spcPts val="0"/>
              </a:spcBef>
              <a:spcAft>
                <a:spcPts val="0"/>
              </a:spcAft>
              <a:buNone/>
            </a:pPr>
            <a:r>
              <a:rPr lang="en" sz="1350" b="1">
                <a:solidFill>
                  <a:srgbClr val="444746"/>
                </a:solidFill>
                <a:latin typeface="Roboto"/>
                <a:ea typeface="Roboto"/>
                <a:cs typeface="Roboto"/>
                <a:sym typeface="Roboto"/>
              </a:rPr>
              <a:t>KARIM</a:t>
            </a:r>
            <a:endParaRPr sz="1350" b="1">
              <a:solidFill>
                <a:srgbClr val="444746"/>
              </a:solidFill>
              <a:latin typeface="Roboto"/>
              <a:ea typeface="Roboto"/>
              <a:cs typeface="Roboto"/>
              <a:sym typeface="Roboto"/>
            </a:endParaRPr>
          </a:p>
          <a:p>
            <a:pPr marL="0" marR="203200" lvl="0" indent="0" algn="l" rtl="0">
              <a:lnSpc>
                <a:spcPct val="142857"/>
              </a:lnSpc>
              <a:spcBef>
                <a:spcPts val="0"/>
              </a:spcBef>
              <a:spcAft>
                <a:spcPts val="0"/>
              </a:spcAft>
              <a:buClr>
                <a:schemeClr val="dk1"/>
              </a:buClr>
              <a:buSzPts val="1100"/>
              <a:buFont typeface="Arial"/>
              <a:buNone/>
            </a:pPr>
            <a:r>
              <a:rPr lang="en" sz="1050">
                <a:solidFill>
                  <a:srgbClr val="444746"/>
                </a:solidFill>
                <a:latin typeface="Roboto"/>
                <a:ea typeface="Roboto"/>
                <a:cs typeface="Roboto"/>
                <a:sym typeface="Roboto"/>
              </a:rPr>
              <a:t>In our data analysis we relied on player's game box score stats across multiple games and seasons as our basis from which to draw variables. However, it became clear by the end of our analysis that box score data alone was not sufficient enough to accurately predict foul count or fouling out.</a:t>
            </a:r>
            <a:endParaRPr sz="1050">
              <a:solidFill>
                <a:srgbClr val="444746"/>
              </a:solidFill>
              <a:latin typeface="Roboto"/>
              <a:ea typeface="Roboto"/>
              <a:cs typeface="Roboto"/>
              <a:sym typeface="Roboto"/>
            </a:endParaRPr>
          </a:p>
          <a:p>
            <a:pPr marL="0" marR="203200" lvl="0" indent="0" algn="l" rtl="0">
              <a:lnSpc>
                <a:spcPct val="142857"/>
              </a:lnSpc>
              <a:spcBef>
                <a:spcPts val="0"/>
              </a:spcBef>
              <a:spcAft>
                <a:spcPts val="0"/>
              </a:spcAft>
              <a:buClr>
                <a:schemeClr val="dk1"/>
              </a:buClr>
              <a:buSzPts val="1100"/>
              <a:buFont typeface="Arial"/>
              <a:buNone/>
            </a:pPr>
            <a:endParaRPr sz="1050">
              <a:solidFill>
                <a:srgbClr val="444746"/>
              </a:solidFill>
              <a:latin typeface="Roboto"/>
              <a:ea typeface="Roboto"/>
              <a:cs typeface="Roboto"/>
              <a:sym typeface="Roboto"/>
            </a:endParaRPr>
          </a:p>
          <a:p>
            <a:pPr marL="0" marR="203200" lvl="0" indent="0" algn="l" rtl="0">
              <a:lnSpc>
                <a:spcPct val="142857"/>
              </a:lnSpc>
              <a:spcBef>
                <a:spcPts val="0"/>
              </a:spcBef>
              <a:spcAft>
                <a:spcPts val="0"/>
              </a:spcAft>
              <a:buClr>
                <a:schemeClr val="dk1"/>
              </a:buClr>
              <a:buSzPts val="1100"/>
              <a:buFont typeface="Arial"/>
              <a:buNone/>
            </a:pPr>
            <a:r>
              <a:rPr lang="en" sz="1050">
                <a:solidFill>
                  <a:srgbClr val="444746"/>
                </a:solidFill>
                <a:latin typeface="Roboto"/>
                <a:ea typeface="Roboto"/>
                <a:cs typeface="Roboto"/>
                <a:sym typeface="Roboto"/>
              </a:rPr>
              <a:t>As we alluded to in our previous presentation on decision models, we believed that if it was possible incorporating individual player characteristic data, such as heights, and spatial data, such as fouled-shot maps or foul maps could provide more relevant data that would lead to better prediction and model performance that shooting data for this problem. </a:t>
            </a:r>
            <a:endParaRPr sz="1050">
              <a:solidFill>
                <a:srgbClr val="444746"/>
              </a:solidFill>
              <a:latin typeface="Roboto"/>
              <a:ea typeface="Roboto"/>
              <a:cs typeface="Roboto"/>
              <a:sym typeface="Roboto"/>
            </a:endParaRPr>
          </a:p>
          <a:p>
            <a:pPr marL="0" marR="203200" lvl="0" indent="0" algn="l" rtl="0">
              <a:lnSpc>
                <a:spcPct val="142857"/>
              </a:lnSpc>
              <a:spcBef>
                <a:spcPts val="0"/>
              </a:spcBef>
              <a:spcAft>
                <a:spcPts val="0"/>
              </a:spcAft>
              <a:buClr>
                <a:schemeClr val="dk1"/>
              </a:buClr>
              <a:buSzPts val="1100"/>
              <a:buFont typeface="Arial"/>
              <a:buNone/>
            </a:pPr>
            <a:endParaRPr sz="1050">
              <a:solidFill>
                <a:srgbClr val="444746"/>
              </a:solidFill>
              <a:latin typeface="Roboto"/>
              <a:ea typeface="Roboto"/>
              <a:cs typeface="Roboto"/>
              <a:sym typeface="Roboto"/>
            </a:endParaRPr>
          </a:p>
          <a:p>
            <a:pPr marL="0" marR="203200" lvl="0" indent="0" algn="l" rtl="0">
              <a:lnSpc>
                <a:spcPct val="142857"/>
              </a:lnSpc>
              <a:spcBef>
                <a:spcPts val="0"/>
              </a:spcBef>
              <a:spcAft>
                <a:spcPts val="0"/>
              </a:spcAft>
              <a:buClr>
                <a:schemeClr val="dk1"/>
              </a:buClr>
              <a:buSzPts val="1100"/>
              <a:buFont typeface="Arial"/>
              <a:buNone/>
            </a:pPr>
            <a:r>
              <a:rPr lang="en" sz="1050">
                <a:solidFill>
                  <a:srgbClr val="0B57D0"/>
                </a:solidFill>
                <a:uFill>
                  <a:noFill/>
                </a:uFill>
                <a:latin typeface="Roboto"/>
                <a:ea typeface="Roboto"/>
                <a:cs typeface="Roboto"/>
                <a:sym typeface="Roboto"/>
                <a:hlinkClick r:id="rId3">
                  <a:extLst>
                    <a:ext uri="{A12FA001-AC4F-418D-AE19-62706E023703}">
                      <ahyp:hlinkClr xmlns:ahyp="http://schemas.microsoft.com/office/drawing/2018/hyperlinkcolor" val="tx"/>
                    </a:ext>
                  </a:extLst>
                </a:hlinkClick>
              </a:rPr>
              <a:t>https://github.com/atlhawksfanatic/L2M?tab=readme-ov-file</a:t>
            </a:r>
            <a:endParaRPr sz="1050">
              <a:solidFill>
                <a:srgbClr val="0B57D0"/>
              </a:solidFill>
              <a:latin typeface="Roboto"/>
              <a:ea typeface="Roboto"/>
              <a:cs typeface="Roboto"/>
              <a:sym typeface="Roboto"/>
            </a:endParaRPr>
          </a:p>
          <a:p>
            <a:pPr marL="0" marR="203200" lvl="0" indent="0" algn="l" rtl="0">
              <a:lnSpc>
                <a:spcPct val="142857"/>
              </a:lnSpc>
              <a:spcBef>
                <a:spcPts val="0"/>
              </a:spcBef>
              <a:spcAft>
                <a:spcPts val="0"/>
              </a:spcAft>
              <a:buClr>
                <a:schemeClr val="dk1"/>
              </a:buClr>
              <a:buSzPts val="1100"/>
              <a:buFont typeface="Arial"/>
              <a:buNone/>
            </a:pPr>
            <a:endParaRPr sz="1050">
              <a:solidFill>
                <a:srgbClr val="444746"/>
              </a:solidFill>
              <a:latin typeface="Roboto"/>
              <a:ea typeface="Roboto"/>
              <a:cs typeface="Roboto"/>
              <a:sym typeface="Roboto"/>
            </a:endParaRPr>
          </a:p>
          <a:p>
            <a:pPr marL="0" marR="203200" lvl="0" indent="0" algn="l" rtl="0">
              <a:lnSpc>
                <a:spcPct val="142857"/>
              </a:lnSpc>
              <a:spcBef>
                <a:spcPts val="0"/>
              </a:spcBef>
              <a:spcAft>
                <a:spcPts val="0"/>
              </a:spcAft>
              <a:buClr>
                <a:schemeClr val="dk1"/>
              </a:buClr>
              <a:buSzPts val="1100"/>
              <a:buFont typeface="Arial"/>
              <a:buNone/>
            </a:pPr>
            <a:r>
              <a:rPr lang="en" sz="1050">
                <a:solidFill>
                  <a:srgbClr val="444746"/>
                </a:solidFill>
                <a:latin typeface="Roboto"/>
                <a:ea typeface="Roboto"/>
                <a:cs typeface="Roboto"/>
                <a:sym typeface="Roboto"/>
              </a:rPr>
              <a:t>I genuinly just found this, but someone created a gituhb repository of "2-minute-reports" of close games the NBA creates, which includes more specific foul data. Even data that split the fouls out by type, such as shooting, offensive, and personal would've helped with better prediction</a:t>
            </a:r>
            <a:endParaRPr sz="1050">
              <a:solidFill>
                <a:srgbClr val="444746"/>
              </a:solidFill>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 sz="850">
                <a:solidFill>
                  <a:srgbClr val="0B57D0"/>
                </a:solidFill>
                <a:highlight>
                  <a:srgbClr val="FFFFFF"/>
                </a:highlight>
                <a:latin typeface="Roboto"/>
                <a:ea typeface="Roboto"/>
                <a:cs typeface="Roboto"/>
                <a:sym typeface="Roboto"/>
              </a:rPr>
              <a:t>Show less</a:t>
            </a:r>
            <a:endParaRPr sz="850">
              <a:solidFill>
                <a:srgbClr val="0B57D0"/>
              </a:solidFill>
              <a:highlight>
                <a:srgbClr val="FFFFFF"/>
              </a:highlight>
              <a:latin typeface="Roboto"/>
              <a:ea typeface="Roboto"/>
              <a:cs typeface="Roboto"/>
              <a:sym typeface="Roboto"/>
            </a:endParaRPr>
          </a:p>
          <a:p>
            <a:pPr marL="0" lvl="0" indent="0" algn="l" rtl="0">
              <a:spcBef>
                <a:spcPts val="0"/>
              </a:spcBef>
              <a:spcAft>
                <a:spcPts val="0"/>
              </a:spcAft>
              <a:buNone/>
            </a:pPr>
            <a:endParaRPr b="1">
              <a:solidFill>
                <a:schemeClr val="dk1"/>
              </a:solidFill>
            </a:endParaRPr>
          </a:p>
        </p:txBody>
      </p:sp>
      <p:sp>
        <p:nvSpPr>
          <p:cNvPr id="733" name="Google Shape;733;g31be90ab380_1_19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1"/>
        <p:cNvGrpSpPr/>
        <p:nvPr/>
      </p:nvGrpSpPr>
      <p:grpSpPr>
        <a:xfrm>
          <a:off x="0" y="0"/>
          <a:ext cx="0" cy="0"/>
          <a:chOff x="0" y="0"/>
          <a:chExt cx="0" cy="0"/>
        </a:xfrm>
      </p:grpSpPr>
      <p:sp>
        <p:nvSpPr>
          <p:cNvPr id="752" name="Google Shape;752;g31be90ab380_1_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300" b="1">
                <a:solidFill>
                  <a:schemeClr val="dk1"/>
                </a:solidFill>
              </a:rPr>
              <a:t>YUJIN</a:t>
            </a:r>
            <a:endParaRPr sz="1300" b="1">
              <a:solidFill>
                <a:schemeClr val="dk1"/>
              </a:solidFill>
            </a:endParaRPr>
          </a:p>
          <a:p>
            <a:pPr marL="0" lvl="0" indent="0" algn="l" rtl="0">
              <a:spcBef>
                <a:spcPts val="0"/>
              </a:spcBef>
              <a:spcAft>
                <a:spcPts val="0"/>
              </a:spcAft>
              <a:buNone/>
            </a:pPr>
            <a:endParaRPr>
              <a:solidFill>
                <a:schemeClr val="dk1"/>
              </a:solidFill>
            </a:endParaRPr>
          </a:p>
          <a:p>
            <a:pPr marL="457200" lvl="0" indent="-295275" algn="l" rtl="0">
              <a:spcBef>
                <a:spcPts val="0"/>
              </a:spcBef>
              <a:spcAft>
                <a:spcPts val="0"/>
              </a:spcAft>
              <a:buClr>
                <a:srgbClr val="444746"/>
              </a:buClr>
              <a:buSzPts val="1050"/>
              <a:buFont typeface="Roboto"/>
              <a:buChar char="-"/>
            </a:pPr>
            <a:r>
              <a:rPr lang="en" sz="1050">
                <a:solidFill>
                  <a:srgbClr val="444746"/>
                </a:solidFill>
                <a:latin typeface="Roboto"/>
                <a:ea typeface="Roboto"/>
                <a:cs typeface="Roboto"/>
                <a:sym typeface="Roboto"/>
              </a:rPr>
              <a:t>Normalization such as standardization,( log(variables) scalin)</a:t>
            </a:r>
            <a:endParaRPr sz="1050">
              <a:solidFill>
                <a:srgbClr val="444746"/>
              </a:solidFill>
              <a:latin typeface="Roboto"/>
              <a:ea typeface="Roboto"/>
              <a:cs typeface="Roboto"/>
              <a:sym typeface="Roboto"/>
            </a:endParaRPr>
          </a:p>
          <a:p>
            <a:pPr marL="457200" lvl="0" indent="-295275" algn="l" rtl="0">
              <a:spcBef>
                <a:spcPts val="0"/>
              </a:spcBef>
              <a:spcAft>
                <a:spcPts val="0"/>
              </a:spcAft>
              <a:buClr>
                <a:srgbClr val="444746"/>
              </a:buClr>
              <a:buSzPts val="1050"/>
              <a:buFont typeface="Roboto"/>
              <a:buChar char="-"/>
            </a:pPr>
            <a:r>
              <a:rPr lang="en" sz="1050">
                <a:solidFill>
                  <a:srgbClr val="444746"/>
                </a:solidFill>
                <a:latin typeface="Roboto"/>
                <a:ea typeface="Roboto"/>
                <a:cs typeface="Roboto"/>
                <a:sym typeface="Roboto"/>
              </a:rPr>
              <a:t>Variable combination (through things like Principal Component Analysis (PCA)) </a:t>
            </a:r>
            <a:endParaRPr sz="1050">
              <a:solidFill>
                <a:srgbClr val="444746"/>
              </a:solidFill>
              <a:latin typeface="Roboto"/>
              <a:ea typeface="Roboto"/>
              <a:cs typeface="Roboto"/>
              <a:sym typeface="Roboto"/>
            </a:endParaRPr>
          </a:p>
          <a:p>
            <a:pPr marL="0" lvl="0" indent="0" algn="l" rtl="0">
              <a:spcBef>
                <a:spcPts val="0"/>
              </a:spcBef>
              <a:spcAft>
                <a:spcPts val="0"/>
              </a:spcAft>
              <a:buNone/>
            </a:pPr>
            <a:endParaRPr sz="1050">
              <a:solidFill>
                <a:srgbClr val="444746"/>
              </a:solidFill>
              <a:latin typeface="Roboto"/>
              <a:ea typeface="Roboto"/>
              <a:cs typeface="Roboto"/>
              <a:sym typeface="Roboto"/>
            </a:endParaRPr>
          </a:p>
          <a:p>
            <a:pPr marL="0" lvl="0" indent="0" algn="l" rtl="0">
              <a:spcBef>
                <a:spcPts val="0"/>
              </a:spcBef>
              <a:spcAft>
                <a:spcPts val="0"/>
              </a:spcAft>
              <a:buNone/>
            </a:pPr>
            <a:r>
              <a:rPr lang="en" sz="1050">
                <a:solidFill>
                  <a:srgbClr val="444746"/>
                </a:solidFill>
                <a:latin typeface="Roboto"/>
                <a:ea typeface="Roboto"/>
                <a:cs typeface="Roboto"/>
                <a:sym typeface="Roboto"/>
              </a:rPr>
              <a:t> To make up for the fact that the class was imbalance </a:t>
            </a:r>
            <a:endParaRPr sz="1050">
              <a:solidFill>
                <a:srgbClr val="444746"/>
              </a:solidFill>
              <a:latin typeface="Roboto"/>
              <a:ea typeface="Roboto"/>
              <a:cs typeface="Roboto"/>
              <a:sym typeface="Roboto"/>
            </a:endParaRPr>
          </a:p>
        </p:txBody>
      </p:sp>
      <p:sp>
        <p:nvSpPr>
          <p:cNvPr id="753" name="Google Shape;753;g31be90ab380_1_21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1"/>
        <p:cNvGrpSpPr/>
        <p:nvPr/>
      </p:nvGrpSpPr>
      <p:grpSpPr>
        <a:xfrm>
          <a:off x="0" y="0"/>
          <a:ext cx="0" cy="0"/>
          <a:chOff x="0" y="0"/>
          <a:chExt cx="0" cy="0"/>
        </a:xfrm>
      </p:grpSpPr>
      <p:sp>
        <p:nvSpPr>
          <p:cNvPr id="762" name="Google Shape;762;g31be90ab380_1_3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350" b="1">
                <a:solidFill>
                  <a:srgbClr val="444746"/>
                </a:solidFill>
                <a:latin typeface="Roboto"/>
                <a:ea typeface="Roboto"/>
                <a:cs typeface="Roboto"/>
                <a:sym typeface="Roboto"/>
              </a:rPr>
              <a:t>YUJIN</a:t>
            </a:r>
            <a:endParaRPr sz="1050">
              <a:solidFill>
                <a:srgbClr val="444746"/>
              </a:solidFill>
              <a:latin typeface="Roboto"/>
              <a:ea typeface="Roboto"/>
              <a:cs typeface="Roboto"/>
              <a:sym typeface="Roboto"/>
            </a:endParaRPr>
          </a:p>
          <a:p>
            <a:pPr marL="0" lvl="0" indent="0" algn="l" rtl="0">
              <a:spcBef>
                <a:spcPts val="0"/>
              </a:spcBef>
              <a:spcAft>
                <a:spcPts val="0"/>
              </a:spcAft>
              <a:buNone/>
            </a:pPr>
            <a:endParaRPr sz="1050">
              <a:solidFill>
                <a:srgbClr val="444746"/>
              </a:solidFill>
              <a:latin typeface="Roboto"/>
              <a:ea typeface="Roboto"/>
              <a:cs typeface="Roboto"/>
              <a:sym typeface="Roboto"/>
            </a:endParaRPr>
          </a:p>
          <a:p>
            <a:pPr marL="457200" lvl="0" indent="-295275" algn="l" rtl="0">
              <a:spcBef>
                <a:spcPts val="0"/>
              </a:spcBef>
              <a:spcAft>
                <a:spcPts val="0"/>
              </a:spcAft>
              <a:buClr>
                <a:srgbClr val="444746"/>
              </a:buClr>
              <a:buSzPts val="1050"/>
              <a:buFont typeface="Roboto"/>
              <a:buChar char="-"/>
            </a:pPr>
            <a:r>
              <a:rPr lang="en" sz="1050">
                <a:solidFill>
                  <a:srgbClr val="444746"/>
                </a:solidFill>
                <a:latin typeface="Roboto"/>
                <a:ea typeface="Roboto"/>
                <a:cs typeface="Roboto"/>
                <a:sym typeface="Roboto"/>
              </a:rPr>
              <a:t>Our current study focuses on predicting the number of fouls, but we may need to refine our research questions to provide more value. </a:t>
            </a:r>
            <a:endParaRPr sz="1050">
              <a:solidFill>
                <a:srgbClr val="444746"/>
              </a:solidFill>
              <a:latin typeface="Roboto"/>
              <a:ea typeface="Roboto"/>
              <a:cs typeface="Roboto"/>
              <a:sym typeface="Roboto"/>
            </a:endParaRPr>
          </a:p>
          <a:p>
            <a:pPr marL="457200" lvl="0" indent="-295275" algn="l" rtl="0">
              <a:spcBef>
                <a:spcPts val="0"/>
              </a:spcBef>
              <a:spcAft>
                <a:spcPts val="0"/>
              </a:spcAft>
              <a:buClr>
                <a:srgbClr val="444746"/>
              </a:buClr>
              <a:buSzPts val="1050"/>
              <a:buFont typeface="Roboto"/>
              <a:buChar char="-"/>
            </a:pPr>
            <a:r>
              <a:rPr lang="en" sz="1050">
                <a:solidFill>
                  <a:srgbClr val="444746"/>
                </a:solidFill>
                <a:latin typeface="Roboto"/>
                <a:ea typeface="Roboto"/>
                <a:cs typeface="Roboto"/>
                <a:sym typeface="Roboto"/>
              </a:rPr>
              <a:t>Specifically, distinguishing between offensive and defensive fouls or analyzing "optimal" foul behavior could be more beneficial for stakeholders. </a:t>
            </a:r>
            <a:endParaRPr sz="1050">
              <a:solidFill>
                <a:srgbClr val="444746"/>
              </a:solidFill>
              <a:latin typeface="Roboto"/>
              <a:ea typeface="Roboto"/>
              <a:cs typeface="Roboto"/>
              <a:sym typeface="Roboto"/>
            </a:endParaRPr>
          </a:p>
          <a:p>
            <a:pPr marL="457200" lvl="0" indent="-295275" algn="l" rtl="0">
              <a:spcBef>
                <a:spcPts val="0"/>
              </a:spcBef>
              <a:spcAft>
                <a:spcPts val="0"/>
              </a:spcAft>
              <a:buClr>
                <a:srgbClr val="444746"/>
              </a:buClr>
              <a:buSzPts val="1050"/>
              <a:buFont typeface="Roboto"/>
              <a:buChar char="-"/>
            </a:pPr>
            <a:endParaRPr sz="1050">
              <a:solidFill>
                <a:srgbClr val="444746"/>
              </a:solidFill>
              <a:latin typeface="Roboto"/>
              <a:ea typeface="Roboto"/>
              <a:cs typeface="Roboto"/>
              <a:sym typeface="Roboto"/>
            </a:endParaRPr>
          </a:p>
          <a:p>
            <a:pPr marL="457200" lvl="0" indent="-295275" algn="l" rtl="0">
              <a:spcBef>
                <a:spcPts val="0"/>
              </a:spcBef>
              <a:spcAft>
                <a:spcPts val="0"/>
              </a:spcAft>
              <a:buClr>
                <a:srgbClr val="444746"/>
              </a:buClr>
              <a:buSzPts val="1050"/>
              <a:buFont typeface="Roboto"/>
              <a:buChar char="-"/>
            </a:pPr>
            <a:r>
              <a:rPr lang="en" sz="1050">
                <a:solidFill>
                  <a:srgbClr val="444746"/>
                </a:solidFill>
                <a:latin typeface="Roboto"/>
                <a:ea typeface="Roboto"/>
                <a:cs typeface="Roboto"/>
                <a:sym typeface="Roboto"/>
              </a:rPr>
              <a:t>For example, intentional fouls, defensive shooting fouls, and offensive fouls have different impacts on the game, but our model treats all fouls as equally bad, limiting its practical utility. </a:t>
            </a:r>
            <a:endParaRPr sz="1050">
              <a:solidFill>
                <a:srgbClr val="444746"/>
              </a:solidFill>
              <a:latin typeface="Roboto"/>
              <a:ea typeface="Roboto"/>
              <a:cs typeface="Roboto"/>
              <a:sym typeface="Roboto"/>
            </a:endParaRPr>
          </a:p>
          <a:p>
            <a:pPr marL="457200" lvl="0" indent="-295275" algn="l" rtl="0">
              <a:spcBef>
                <a:spcPts val="0"/>
              </a:spcBef>
              <a:spcAft>
                <a:spcPts val="0"/>
              </a:spcAft>
              <a:buClr>
                <a:srgbClr val="444746"/>
              </a:buClr>
              <a:buSzPts val="1050"/>
              <a:buFont typeface="Roboto"/>
              <a:buChar char="-"/>
            </a:pPr>
            <a:r>
              <a:rPr lang="en" sz="1050">
                <a:solidFill>
                  <a:srgbClr val="444746"/>
                </a:solidFill>
                <a:latin typeface="Roboto"/>
                <a:ea typeface="Roboto"/>
                <a:cs typeface="Roboto"/>
                <a:sym typeface="Roboto"/>
              </a:rPr>
              <a:t>A more specific question, like "how do fouls affect play-by-play performance," combined with detailed data, could yield more actionable insights in the future.</a:t>
            </a:r>
            <a:endParaRPr sz="1050">
              <a:solidFill>
                <a:srgbClr val="444746"/>
              </a:solidFill>
              <a:latin typeface="Roboto"/>
              <a:ea typeface="Roboto"/>
              <a:cs typeface="Roboto"/>
              <a:sym typeface="Roboto"/>
            </a:endParaRPr>
          </a:p>
        </p:txBody>
      </p:sp>
      <p:sp>
        <p:nvSpPr>
          <p:cNvPr id="763" name="Google Shape;763;g31be90ab380_1_33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6"/>
        <p:cNvGrpSpPr/>
        <p:nvPr/>
      </p:nvGrpSpPr>
      <p:grpSpPr>
        <a:xfrm>
          <a:off x="0" y="0"/>
          <a:ext cx="0" cy="0"/>
          <a:chOff x="0" y="0"/>
          <a:chExt cx="0" cy="0"/>
        </a:xfrm>
      </p:grpSpPr>
      <p:sp>
        <p:nvSpPr>
          <p:cNvPr id="777" name="Google Shape;777;g30aeebcbbc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78" name="Google Shape;778;g30aeebcbbc7_0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2"/>
        <p:cNvGrpSpPr/>
        <p:nvPr/>
      </p:nvGrpSpPr>
      <p:grpSpPr>
        <a:xfrm>
          <a:off x="0" y="0"/>
          <a:ext cx="0" cy="0"/>
          <a:chOff x="0" y="0"/>
          <a:chExt cx="0" cy="0"/>
        </a:xfrm>
      </p:grpSpPr>
      <p:sp>
        <p:nvSpPr>
          <p:cNvPr id="813" name="Google Shape;813;g31be90ab380_1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dk1"/>
                </a:solidFill>
              </a:rPr>
              <a:t>Data-driven decision-making in high-stakes environments</a:t>
            </a:r>
            <a:endParaRPr b="1">
              <a:solidFill>
                <a:schemeClr val="dk1"/>
              </a:solidFill>
            </a:endParaRPr>
          </a:p>
          <a:p>
            <a:pPr marL="0" lvl="0" indent="0" algn="l" rtl="0">
              <a:spcBef>
                <a:spcPts val="0"/>
              </a:spcBef>
              <a:spcAft>
                <a:spcPts val="0"/>
              </a:spcAft>
              <a:buNone/>
            </a:pPr>
            <a:endParaRPr b="1">
              <a:solidFill>
                <a:schemeClr val="dk1"/>
              </a:solidFill>
            </a:endParaRPr>
          </a:p>
          <a:p>
            <a:pPr marL="0" lvl="0" indent="0" algn="l" rtl="0">
              <a:spcBef>
                <a:spcPts val="0"/>
              </a:spcBef>
              <a:spcAft>
                <a:spcPts val="0"/>
              </a:spcAft>
              <a:buNone/>
            </a:pPr>
            <a:endParaRPr b="1">
              <a:solidFill>
                <a:schemeClr val="dk1"/>
              </a:solidFill>
            </a:endParaRPr>
          </a:p>
          <a:p>
            <a:pPr marL="0" lvl="0" indent="0" algn="l" rtl="0">
              <a:spcBef>
                <a:spcPts val="0"/>
              </a:spcBef>
              <a:spcAft>
                <a:spcPts val="0"/>
              </a:spcAft>
              <a:buNone/>
            </a:pPr>
            <a:r>
              <a:rPr lang="en" b="1">
                <a:solidFill>
                  <a:schemeClr val="dk1"/>
                </a:solidFill>
              </a:rPr>
              <a:t>Basketball Teams and Coaches: </a:t>
            </a:r>
            <a:r>
              <a:rPr lang="en">
                <a:solidFill>
                  <a:schemeClr val="dk1"/>
                </a:solidFill>
              </a:rPr>
              <a:t>Teams can leverage the spatial tracking data to optimize strategies</a:t>
            </a:r>
            <a:endParaRPr>
              <a:solidFill>
                <a:schemeClr val="dk1"/>
              </a:solidFill>
            </a:endParaRPr>
          </a:p>
          <a:p>
            <a:pPr marL="0" lvl="0" indent="0" algn="l" rtl="0">
              <a:spcBef>
                <a:spcPts val="0"/>
              </a:spcBef>
              <a:spcAft>
                <a:spcPts val="0"/>
              </a:spcAft>
              <a:buNone/>
            </a:pPr>
            <a:r>
              <a:rPr lang="en" b="1">
                <a:solidFill>
                  <a:schemeClr val="dk1"/>
                </a:solidFill>
              </a:rPr>
              <a:t>Players: </a:t>
            </a:r>
            <a:r>
              <a:rPr lang="en">
                <a:solidFill>
                  <a:schemeClr val="dk1"/>
                </a:solidFill>
              </a:rPr>
              <a:t>Individual athletes benefit by understanding how they perform in specific situations</a:t>
            </a:r>
            <a:endParaRPr>
              <a:solidFill>
                <a:schemeClr val="dk1"/>
              </a:solidFill>
            </a:endParaRPr>
          </a:p>
          <a:p>
            <a:pPr marL="0" lvl="0" indent="0" algn="l" rtl="0">
              <a:spcBef>
                <a:spcPts val="0"/>
              </a:spcBef>
              <a:spcAft>
                <a:spcPts val="0"/>
              </a:spcAft>
              <a:buNone/>
            </a:pPr>
            <a:r>
              <a:rPr lang="en" b="1">
                <a:solidFill>
                  <a:schemeClr val="dk1"/>
                </a:solidFill>
              </a:rPr>
              <a:t>General Managers and Front Offices: </a:t>
            </a:r>
            <a:r>
              <a:rPr lang="en">
                <a:solidFill>
                  <a:schemeClr val="dk1"/>
                </a:solidFill>
              </a:rPr>
              <a:t>They can use this data to make more informed decisions on trades, draft picks, and contract negotiations.</a:t>
            </a:r>
            <a:endParaRPr>
              <a:solidFill>
                <a:schemeClr val="dk1"/>
              </a:solidFill>
            </a:endParaRPr>
          </a:p>
          <a:p>
            <a:pPr marL="0" lvl="0" indent="0" algn="l" rtl="0">
              <a:spcBef>
                <a:spcPts val="0"/>
              </a:spcBef>
              <a:spcAft>
                <a:spcPts val="0"/>
              </a:spcAft>
              <a:buNone/>
            </a:pPr>
            <a:r>
              <a:rPr lang="en" b="1">
                <a:solidFill>
                  <a:schemeClr val="dk1"/>
                </a:solidFill>
              </a:rPr>
              <a:t>Analysts and Data Scientists in Sports: </a:t>
            </a:r>
            <a:r>
              <a:rPr lang="en">
                <a:solidFill>
                  <a:schemeClr val="dk1"/>
                </a:solidFill>
              </a:rPr>
              <a:t>This data gives analysts tools to create predictive models for game performance and identify trends over time.</a:t>
            </a:r>
            <a:endParaRPr>
              <a:solidFill>
                <a:schemeClr val="dk1"/>
              </a:solidFill>
            </a:endParaRPr>
          </a:p>
          <a:p>
            <a:pPr marL="0" lvl="0" indent="0" algn="l" rtl="0">
              <a:spcBef>
                <a:spcPts val="0"/>
              </a:spcBef>
              <a:spcAft>
                <a:spcPts val="0"/>
              </a:spcAft>
              <a:buNone/>
            </a:pPr>
            <a:r>
              <a:rPr lang="en" b="1">
                <a:solidFill>
                  <a:schemeClr val="dk1"/>
                </a:solidFill>
              </a:rPr>
              <a:t>Fans and Sports Media: </a:t>
            </a:r>
            <a:r>
              <a:rPr lang="en">
                <a:solidFill>
                  <a:schemeClr val="dk1"/>
                </a:solidFill>
              </a:rPr>
              <a:t>Advanced metrics derived from the data offer deeper insights into the game, creating more engaging content for fans. </a:t>
            </a:r>
            <a:endParaRPr>
              <a:solidFill>
                <a:schemeClr val="dk1"/>
              </a:solidFill>
            </a:endParaRPr>
          </a:p>
        </p:txBody>
      </p:sp>
      <p:sp>
        <p:nvSpPr>
          <p:cNvPr id="814" name="Google Shape;814;g31be90ab380_1_16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8"/>
        <p:cNvGrpSpPr/>
        <p:nvPr/>
      </p:nvGrpSpPr>
      <p:grpSpPr>
        <a:xfrm>
          <a:off x="0" y="0"/>
          <a:ext cx="0" cy="0"/>
          <a:chOff x="0" y="0"/>
          <a:chExt cx="0" cy="0"/>
        </a:xfrm>
      </p:grpSpPr>
      <p:sp>
        <p:nvSpPr>
          <p:cNvPr id="839" name="Google Shape;839;g31be90ab380_1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dk1"/>
                </a:solidFill>
              </a:rPr>
              <a:t>Data-driven decision-making in high-stakes environments</a:t>
            </a:r>
            <a:endParaRPr b="1">
              <a:solidFill>
                <a:schemeClr val="dk1"/>
              </a:solidFill>
            </a:endParaRPr>
          </a:p>
          <a:p>
            <a:pPr marL="0" lvl="0" indent="0" algn="l" rtl="0">
              <a:spcBef>
                <a:spcPts val="0"/>
              </a:spcBef>
              <a:spcAft>
                <a:spcPts val="0"/>
              </a:spcAft>
              <a:buNone/>
            </a:pPr>
            <a:endParaRPr b="1">
              <a:solidFill>
                <a:schemeClr val="dk1"/>
              </a:solidFill>
            </a:endParaRPr>
          </a:p>
          <a:p>
            <a:pPr marL="0" lvl="0" indent="0" algn="l" rtl="0">
              <a:spcBef>
                <a:spcPts val="0"/>
              </a:spcBef>
              <a:spcAft>
                <a:spcPts val="0"/>
              </a:spcAft>
              <a:buNone/>
            </a:pPr>
            <a:endParaRPr b="1">
              <a:solidFill>
                <a:schemeClr val="dk1"/>
              </a:solidFill>
            </a:endParaRPr>
          </a:p>
          <a:p>
            <a:pPr marL="0" lvl="0" indent="0" algn="l" rtl="0">
              <a:spcBef>
                <a:spcPts val="0"/>
              </a:spcBef>
              <a:spcAft>
                <a:spcPts val="0"/>
              </a:spcAft>
              <a:buNone/>
            </a:pPr>
            <a:r>
              <a:rPr lang="en" b="1">
                <a:solidFill>
                  <a:schemeClr val="dk1"/>
                </a:solidFill>
              </a:rPr>
              <a:t>Basketball Teams and Coaches: </a:t>
            </a:r>
            <a:r>
              <a:rPr lang="en">
                <a:solidFill>
                  <a:schemeClr val="dk1"/>
                </a:solidFill>
              </a:rPr>
              <a:t>Teams can leverage the spatial tracking data to optimize strategies</a:t>
            </a:r>
            <a:endParaRPr>
              <a:solidFill>
                <a:schemeClr val="dk1"/>
              </a:solidFill>
            </a:endParaRPr>
          </a:p>
          <a:p>
            <a:pPr marL="0" lvl="0" indent="0" algn="l" rtl="0">
              <a:spcBef>
                <a:spcPts val="0"/>
              </a:spcBef>
              <a:spcAft>
                <a:spcPts val="0"/>
              </a:spcAft>
              <a:buNone/>
            </a:pPr>
            <a:r>
              <a:rPr lang="en" b="1">
                <a:solidFill>
                  <a:schemeClr val="dk1"/>
                </a:solidFill>
              </a:rPr>
              <a:t>Players: </a:t>
            </a:r>
            <a:r>
              <a:rPr lang="en">
                <a:solidFill>
                  <a:schemeClr val="dk1"/>
                </a:solidFill>
              </a:rPr>
              <a:t>Individual athletes benefit by understanding how they perform in specific situations</a:t>
            </a:r>
            <a:endParaRPr>
              <a:solidFill>
                <a:schemeClr val="dk1"/>
              </a:solidFill>
            </a:endParaRPr>
          </a:p>
          <a:p>
            <a:pPr marL="0" lvl="0" indent="0" algn="l" rtl="0">
              <a:spcBef>
                <a:spcPts val="0"/>
              </a:spcBef>
              <a:spcAft>
                <a:spcPts val="0"/>
              </a:spcAft>
              <a:buNone/>
            </a:pPr>
            <a:r>
              <a:rPr lang="en" b="1">
                <a:solidFill>
                  <a:schemeClr val="dk1"/>
                </a:solidFill>
              </a:rPr>
              <a:t>General Managers and Front Offices: </a:t>
            </a:r>
            <a:r>
              <a:rPr lang="en">
                <a:solidFill>
                  <a:schemeClr val="dk1"/>
                </a:solidFill>
              </a:rPr>
              <a:t>They can use this data to make more informed decisions on trades, draft picks, and contract negotiations.</a:t>
            </a:r>
            <a:endParaRPr>
              <a:solidFill>
                <a:schemeClr val="dk1"/>
              </a:solidFill>
            </a:endParaRPr>
          </a:p>
          <a:p>
            <a:pPr marL="0" lvl="0" indent="0" algn="l" rtl="0">
              <a:spcBef>
                <a:spcPts val="0"/>
              </a:spcBef>
              <a:spcAft>
                <a:spcPts val="0"/>
              </a:spcAft>
              <a:buNone/>
            </a:pPr>
            <a:r>
              <a:rPr lang="en" b="1">
                <a:solidFill>
                  <a:schemeClr val="dk1"/>
                </a:solidFill>
              </a:rPr>
              <a:t>Analysts and Data Scientists in Sports: </a:t>
            </a:r>
            <a:r>
              <a:rPr lang="en">
                <a:solidFill>
                  <a:schemeClr val="dk1"/>
                </a:solidFill>
              </a:rPr>
              <a:t>This data gives analysts tools to create predictive models for game performance and identify trends over time.</a:t>
            </a:r>
            <a:endParaRPr>
              <a:solidFill>
                <a:schemeClr val="dk1"/>
              </a:solidFill>
            </a:endParaRPr>
          </a:p>
          <a:p>
            <a:pPr marL="0" lvl="0" indent="0" algn="l" rtl="0">
              <a:spcBef>
                <a:spcPts val="0"/>
              </a:spcBef>
              <a:spcAft>
                <a:spcPts val="0"/>
              </a:spcAft>
              <a:buNone/>
            </a:pPr>
            <a:r>
              <a:rPr lang="en" b="1">
                <a:solidFill>
                  <a:schemeClr val="dk1"/>
                </a:solidFill>
              </a:rPr>
              <a:t>Fans and Sports Media: </a:t>
            </a:r>
            <a:r>
              <a:rPr lang="en">
                <a:solidFill>
                  <a:schemeClr val="dk1"/>
                </a:solidFill>
              </a:rPr>
              <a:t>Advanced metrics derived from the data offer deeper insights into the game, creating more engaging content for fans. </a:t>
            </a:r>
            <a:endParaRPr>
              <a:solidFill>
                <a:schemeClr val="dk1"/>
              </a:solidFill>
            </a:endParaRPr>
          </a:p>
        </p:txBody>
      </p:sp>
      <p:sp>
        <p:nvSpPr>
          <p:cNvPr id="840" name="Google Shape;840;g31be90ab380_1_25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4"/>
        <p:cNvGrpSpPr/>
        <p:nvPr/>
      </p:nvGrpSpPr>
      <p:grpSpPr>
        <a:xfrm>
          <a:off x="0" y="0"/>
          <a:ext cx="0" cy="0"/>
          <a:chOff x="0" y="0"/>
          <a:chExt cx="0" cy="0"/>
        </a:xfrm>
      </p:grpSpPr>
      <p:sp>
        <p:nvSpPr>
          <p:cNvPr id="865" name="Google Shape;865;g31be90ab380_1_2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dk1"/>
                </a:solidFill>
              </a:rPr>
              <a:t>Data-driven decision-making in high-stakes environments</a:t>
            </a:r>
            <a:endParaRPr b="1">
              <a:solidFill>
                <a:schemeClr val="dk1"/>
              </a:solidFill>
            </a:endParaRPr>
          </a:p>
          <a:p>
            <a:pPr marL="0" lvl="0" indent="0" algn="l" rtl="0">
              <a:spcBef>
                <a:spcPts val="0"/>
              </a:spcBef>
              <a:spcAft>
                <a:spcPts val="0"/>
              </a:spcAft>
              <a:buNone/>
            </a:pPr>
            <a:endParaRPr b="1">
              <a:solidFill>
                <a:schemeClr val="dk1"/>
              </a:solidFill>
            </a:endParaRPr>
          </a:p>
          <a:p>
            <a:pPr marL="0" lvl="0" indent="0" algn="l" rtl="0">
              <a:spcBef>
                <a:spcPts val="0"/>
              </a:spcBef>
              <a:spcAft>
                <a:spcPts val="0"/>
              </a:spcAft>
              <a:buNone/>
            </a:pPr>
            <a:endParaRPr b="1">
              <a:solidFill>
                <a:schemeClr val="dk1"/>
              </a:solidFill>
            </a:endParaRPr>
          </a:p>
          <a:p>
            <a:pPr marL="0" lvl="0" indent="0" algn="l" rtl="0">
              <a:spcBef>
                <a:spcPts val="0"/>
              </a:spcBef>
              <a:spcAft>
                <a:spcPts val="0"/>
              </a:spcAft>
              <a:buNone/>
            </a:pPr>
            <a:r>
              <a:rPr lang="en" b="1">
                <a:solidFill>
                  <a:schemeClr val="dk1"/>
                </a:solidFill>
              </a:rPr>
              <a:t>Basketball Teams and Coaches: </a:t>
            </a:r>
            <a:r>
              <a:rPr lang="en">
                <a:solidFill>
                  <a:schemeClr val="dk1"/>
                </a:solidFill>
              </a:rPr>
              <a:t>Teams can leverage the spatial tracking data to optimize strategies</a:t>
            </a:r>
            <a:endParaRPr>
              <a:solidFill>
                <a:schemeClr val="dk1"/>
              </a:solidFill>
            </a:endParaRPr>
          </a:p>
          <a:p>
            <a:pPr marL="0" lvl="0" indent="0" algn="l" rtl="0">
              <a:spcBef>
                <a:spcPts val="0"/>
              </a:spcBef>
              <a:spcAft>
                <a:spcPts val="0"/>
              </a:spcAft>
              <a:buNone/>
            </a:pPr>
            <a:r>
              <a:rPr lang="en" b="1">
                <a:solidFill>
                  <a:schemeClr val="dk1"/>
                </a:solidFill>
              </a:rPr>
              <a:t>Players: </a:t>
            </a:r>
            <a:r>
              <a:rPr lang="en">
                <a:solidFill>
                  <a:schemeClr val="dk1"/>
                </a:solidFill>
              </a:rPr>
              <a:t>Individual athletes benefit by understanding how they perform in specific situations</a:t>
            </a:r>
            <a:endParaRPr>
              <a:solidFill>
                <a:schemeClr val="dk1"/>
              </a:solidFill>
            </a:endParaRPr>
          </a:p>
          <a:p>
            <a:pPr marL="0" lvl="0" indent="0" algn="l" rtl="0">
              <a:spcBef>
                <a:spcPts val="0"/>
              </a:spcBef>
              <a:spcAft>
                <a:spcPts val="0"/>
              </a:spcAft>
              <a:buNone/>
            </a:pPr>
            <a:r>
              <a:rPr lang="en" b="1">
                <a:solidFill>
                  <a:schemeClr val="dk1"/>
                </a:solidFill>
              </a:rPr>
              <a:t>General Managers and Front Offices: </a:t>
            </a:r>
            <a:r>
              <a:rPr lang="en">
                <a:solidFill>
                  <a:schemeClr val="dk1"/>
                </a:solidFill>
              </a:rPr>
              <a:t>They can use this data to make more informed decisions on trades, draft picks, and contract negotiations.</a:t>
            </a:r>
            <a:endParaRPr>
              <a:solidFill>
                <a:schemeClr val="dk1"/>
              </a:solidFill>
            </a:endParaRPr>
          </a:p>
          <a:p>
            <a:pPr marL="0" lvl="0" indent="0" algn="l" rtl="0">
              <a:spcBef>
                <a:spcPts val="0"/>
              </a:spcBef>
              <a:spcAft>
                <a:spcPts val="0"/>
              </a:spcAft>
              <a:buNone/>
            </a:pPr>
            <a:r>
              <a:rPr lang="en" b="1">
                <a:solidFill>
                  <a:schemeClr val="dk1"/>
                </a:solidFill>
              </a:rPr>
              <a:t>Analysts and Data Scientists in Sports: </a:t>
            </a:r>
            <a:r>
              <a:rPr lang="en">
                <a:solidFill>
                  <a:schemeClr val="dk1"/>
                </a:solidFill>
              </a:rPr>
              <a:t>This data gives analysts tools to create predictive models for game performance and identify trends over time.</a:t>
            </a:r>
            <a:endParaRPr>
              <a:solidFill>
                <a:schemeClr val="dk1"/>
              </a:solidFill>
            </a:endParaRPr>
          </a:p>
          <a:p>
            <a:pPr marL="0" lvl="0" indent="0" algn="l" rtl="0">
              <a:spcBef>
                <a:spcPts val="0"/>
              </a:spcBef>
              <a:spcAft>
                <a:spcPts val="0"/>
              </a:spcAft>
              <a:buNone/>
            </a:pPr>
            <a:r>
              <a:rPr lang="en" b="1">
                <a:solidFill>
                  <a:schemeClr val="dk1"/>
                </a:solidFill>
              </a:rPr>
              <a:t>Fans and Sports Media: </a:t>
            </a:r>
            <a:r>
              <a:rPr lang="en">
                <a:solidFill>
                  <a:schemeClr val="dk1"/>
                </a:solidFill>
              </a:rPr>
              <a:t>Advanced metrics derived from the data offer deeper insights into the game, creating more engaging content for fans. </a:t>
            </a:r>
            <a:endParaRPr>
              <a:solidFill>
                <a:schemeClr val="dk1"/>
              </a:solidFill>
            </a:endParaRPr>
          </a:p>
        </p:txBody>
      </p:sp>
      <p:sp>
        <p:nvSpPr>
          <p:cNvPr id="866" name="Google Shape;866;g31be90ab380_1_27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9"/>
        <p:cNvGrpSpPr/>
        <p:nvPr/>
      </p:nvGrpSpPr>
      <p:grpSpPr>
        <a:xfrm>
          <a:off x="0" y="0"/>
          <a:ext cx="0" cy="0"/>
          <a:chOff x="0" y="0"/>
          <a:chExt cx="0" cy="0"/>
        </a:xfrm>
      </p:grpSpPr>
      <p:sp>
        <p:nvSpPr>
          <p:cNvPr id="890" name="Google Shape;890;g30af280d441_6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91" name="Google Shape;891;g30af280d441_6_2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2"/>
        <p:cNvGrpSpPr/>
        <p:nvPr/>
      </p:nvGrpSpPr>
      <p:grpSpPr>
        <a:xfrm>
          <a:off x="0" y="0"/>
          <a:ext cx="0" cy="0"/>
          <a:chOff x="0" y="0"/>
          <a:chExt cx="0" cy="0"/>
        </a:xfrm>
      </p:grpSpPr>
      <p:sp>
        <p:nvSpPr>
          <p:cNvPr id="903" name="Google Shape;903;g30b30e33874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dk1"/>
                </a:solidFill>
              </a:rPr>
              <a:t>Raptors don’t pressure the glass as much as teams like the NYK, so they are better in terms of opponent fast break points</a:t>
            </a:r>
            <a:endParaRPr b="1">
              <a:solidFill>
                <a:schemeClr val="dk1"/>
              </a:solidFill>
            </a:endParaRPr>
          </a:p>
          <a:p>
            <a:pPr marL="0" lvl="0" indent="0" algn="l" rtl="0">
              <a:spcBef>
                <a:spcPts val="0"/>
              </a:spcBef>
              <a:spcAft>
                <a:spcPts val="0"/>
              </a:spcAft>
              <a:buNone/>
            </a:pPr>
            <a:endParaRPr b="1">
              <a:solidFill>
                <a:schemeClr val="dk1"/>
              </a:solidFill>
            </a:endParaRPr>
          </a:p>
          <a:p>
            <a:pPr marL="0" lvl="0" indent="0" algn="l" rtl="0">
              <a:spcBef>
                <a:spcPts val="0"/>
              </a:spcBef>
              <a:spcAft>
                <a:spcPts val="0"/>
              </a:spcAft>
              <a:buNone/>
            </a:pPr>
            <a:r>
              <a:rPr lang="en" b="1">
                <a:solidFill>
                  <a:schemeClr val="dk1"/>
                </a:solidFill>
              </a:rPr>
              <a:t>Data-driven decision-making in high-stakes environments</a:t>
            </a:r>
            <a:endParaRPr b="1">
              <a:solidFill>
                <a:schemeClr val="dk1"/>
              </a:solidFill>
            </a:endParaRPr>
          </a:p>
          <a:p>
            <a:pPr marL="0" lvl="0" indent="0" algn="l" rtl="0">
              <a:spcBef>
                <a:spcPts val="0"/>
              </a:spcBef>
              <a:spcAft>
                <a:spcPts val="0"/>
              </a:spcAft>
              <a:buNone/>
            </a:pPr>
            <a:endParaRPr b="1">
              <a:solidFill>
                <a:schemeClr val="dk1"/>
              </a:solidFill>
            </a:endParaRPr>
          </a:p>
          <a:p>
            <a:pPr marL="0" lvl="0" indent="0" algn="l" rtl="0">
              <a:spcBef>
                <a:spcPts val="0"/>
              </a:spcBef>
              <a:spcAft>
                <a:spcPts val="0"/>
              </a:spcAft>
              <a:buNone/>
            </a:pPr>
            <a:endParaRPr b="1">
              <a:solidFill>
                <a:schemeClr val="dk1"/>
              </a:solidFill>
            </a:endParaRPr>
          </a:p>
          <a:p>
            <a:pPr marL="0" lvl="0" indent="0" algn="l" rtl="0">
              <a:spcBef>
                <a:spcPts val="0"/>
              </a:spcBef>
              <a:spcAft>
                <a:spcPts val="0"/>
              </a:spcAft>
              <a:buNone/>
            </a:pPr>
            <a:r>
              <a:rPr lang="en" b="1">
                <a:solidFill>
                  <a:schemeClr val="dk1"/>
                </a:solidFill>
              </a:rPr>
              <a:t>Basketball Teams and Coaches: </a:t>
            </a:r>
            <a:r>
              <a:rPr lang="en">
                <a:solidFill>
                  <a:schemeClr val="dk1"/>
                </a:solidFill>
              </a:rPr>
              <a:t>Teams can leverage the spatial tracking data to optimize strategies</a:t>
            </a:r>
            <a:endParaRPr>
              <a:solidFill>
                <a:schemeClr val="dk1"/>
              </a:solidFill>
            </a:endParaRPr>
          </a:p>
          <a:p>
            <a:pPr marL="0" lvl="0" indent="0" algn="l" rtl="0">
              <a:spcBef>
                <a:spcPts val="0"/>
              </a:spcBef>
              <a:spcAft>
                <a:spcPts val="0"/>
              </a:spcAft>
              <a:buNone/>
            </a:pPr>
            <a:r>
              <a:rPr lang="en" b="1">
                <a:solidFill>
                  <a:schemeClr val="dk1"/>
                </a:solidFill>
              </a:rPr>
              <a:t>Players: </a:t>
            </a:r>
            <a:r>
              <a:rPr lang="en">
                <a:solidFill>
                  <a:schemeClr val="dk1"/>
                </a:solidFill>
              </a:rPr>
              <a:t>Individual athletes benefit by understanding how they perform in specific situations</a:t>
            </a:r>
            <a:endParaRPr>
              <a:solidFill>
                <a:schemeClr val="dk1"/>
              </a:solidFill>
            </a:endParaRPr>
          </a:p>
          <a:p>
            <a:pPr marL="0" lvl="0" indent="0" algn="l" rtl="0">
              <a:spcBef>
                <a:spcPts val="0"/>
              </a:spcBef>
              <a:spcAft>
                <a:spcPts val="0"/>
              </a:spcAft>
              <a:buNone/>
            </a:pPr>
            <a:r>
              <a:rPr lang="en" b="1">
                <a:solidFill>
                  <a:schemeClr val="dk1"/>
                </a:solidFill>
              </a:rPr>
              <a:t>General Managers and Front Offices: </a:t>
            </a:r>
            <a:r>
              <a:rPr lang="en">
                <a:solidFill>
                  <a:schemeClr val="dk1"/>
                </a:solidFill>
              </a:rPr>
              <a:t>They can use this data to make more informed decisions on trades, draft picks, and contract negotiations.</a:t>
            </a:r>
            <a:endParaRPr>
              <a:solidFill>
                <a:schemeClr val="dk1"/>
              </a:solidFill>
            </a:endParaRPr>
          </a:p>
          <a:p>
            <a:pPr marL="0" lvl="0" indent="0" algn="l" rtl="0">
              <a:spcBef>
                <a:spcPts val="0"/>
              </a:spcBef>
              <a:spcAft>
                <a:spcPts val="0"/>
              </a:spcAft>
              <a:buNone/>
            </a:pPr>
            <a:r>
              <a:rPr lang="en" b="1">
                <a:solidFill>
                  <a:schemeClr val="dk1"/>
                </a:solidFill>
              </a:rPr>
              <a:t>Analysts and Data Scientists in Sports: </a:t>
            </a:r>
            <a:r>
              <a:rPr lang="en">
                <a:solidFill>
                  <a:schemeClr val="dk1"/>
                </a:solidFill>
              </a:rPr>
              <a:t>This data gives analysts tools to create predictive models for game performance and identify trends over time.</a:t>
            </a:r>
            <a:endParaRPr>
              <a:solidFill>
                <a:schemeClr val="dk1"/>
              </a:solidFill>
            </a:endParaRPr>
          </a:p>
          <a:p>
            <a:pPr marL="0" lvl="0" indent="0" algn="l" rtl="0">
              <a:spcBef>
                <a:spcPts val="0"/>
              </a:spcBef>
              <a:spcAft>
                <a:spcPts val="0"/>
              </a:spcAft>
              <a:buNone/>
            </a:pPr>
            <a:r>
              <a:rPr lang="en" b="1">
                <a:solidFill>
                  <a:schemeClr val="dk1"/>
                </a:solidFill>
              </a:rPr>
              <a:t>Fans and Sports Media: </a:t>
            </a:r>
            <a:r>
              <a:rPr lang="en">
                <a:solidFill>
                  <a:schemeClr val="dk1"/>
                </a:solidFill>
              </a:rPr>
              <a:t>Advanced metrics derived from the data offer deeper insights into the game, creating more engaging content for fans. </a:t>
            </a:r>
            <a:endParaRPr>
              <a:solidFill>
                <a:schemeClr val="dk1"/>
              </a:solidFill>
            </a:endParaRPr>
          </a:p>
        </p:txBody>
      </p:sp>
      <p:sp>
        <p:nvSpPr>
          <p:cNvPr id="904" name="Google Shape;904;g30b30e33874_0_6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6"/>
        <p:cNvGrpSpPr/>
        <p:nvPr/>
      </p:nvGrpSpPr>
      <p:grpSpPr>
        <a:xfrm>
          <a:off x="0" y="0"/>
          <a:ext cx="0" cy="0"/>
          <a:chOff x="0" y="0"/>
          <a:chExt cx="0" cy="0"/>
        </a:xfrm>
      </p:grpSpPr>
      <p:sp>
        <p:nvSpPr>
          <p:cNvPr id="917" name="Google Shape;917;g30b30e33874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dk1"/>
                </a:solidFill>
              </a:rPr>
              <a:t>Raptors don’t pressure the glass as much as teams like the NYK, so they are better in terms of opponent fast break points</a:t>
            </a:r>
            <a:endParaRPr b="1">
              <a:solidFill>
                <a:schemeClr val="dk1"/>
              </a:solidFill>
            </a:endParaRPr>
          </a:p>
          <a:p>
            <a:pPr marL="0" lvl="0" indent="0" algn="l" rtl="0">
              <a:spcBef>
                <a:spcPts val="0"/>
              </a:spcBef>
              <a:spcAft>
                <a:spcPts val="0"/>
              </a:spcAft>
              <a:buNone/>
            </a:pPr>
            <a:endParaRPr b="1">
              <a:solidFill>
                <a:schemeClr val="dk1"/>
              </a:solidFill>
            </a:endParaRPr>
          </a:p>
          <a:p>
            <a:pPr marL="0" lvl="0" indent="0" algn="l" rtl="0">
              <a:spcBef>
                <a:spcPts val="0"/>
              </a:spcBef>
              <a:spcAft>
                <a:spcPts val="0"/>
              </a:spcAft>
              <a:buNone/>
            </a:pPr>
            <a:r>
              <a:rPr lang="en" b="1">
                <a:solidFill>
                  <a:schemeClr val="dk1"/>
                </a:solidFill>
              </a:rPr>
              <a:t>Data-driven decision-making in high-stakes environments</a:t>
            </a:r>
            <a:endParaRPr b="1">
              <a:solidFill>
                <a:schemeClr val="dk1"/>
              </a:solidFill>
            </a:endParaRPr>
          </a:p>
          <a:p>
            <a:pPr marL="0" lvl="0" indent="0" algn="l" rtl="0">
              <a:spcBef>
                <a:spcPts val="0"/>
              </a:spcBef>
              <a:spcAft>
                <a:spcPts val="0"/>
              </a:spcAft>
              <a:buNone/>
            </a:pPr>
            <a:endParaRPr b="1">
              <a:solidFill>
                <a:schemeClr val="dk1"/>
              </a:solidFill>
            </a:endParaRPr>
          </a:p>
          <a:p>
            <a:pPr marL="0" lvl="0" indent="0" algn="l" rtl="0">
              <a:spcBef>
                <a:spcPts val="0"/>
              </a:spcBef>
              <a:spcAft>
                <a:spcPts val="0"/>
              </a:spcAft>
              <a:buNone/>
            </a:pPr>
            <a:endParaRPr b="1">
              <a:solidFill>
                <a:schemeClr val="dk1"/>
              </a:solidFill>
            </a:endParaRPr>
          </a:p>
          <a:p>
            <a:pPr marL="0" lvl="0" indent="0" algn="l" rtl="0">
              <a:spcBef>
                <a:spcPts val="0"/>
              </a:spcBef>
              <a:spcAft>
                <a:spcPts val="0"/>
              </a:spcAft>
              <a:buNone/>
            </a:pPr>
            <a:r>
              <a:rPr lang="en" b="1">
                <a:solidFill>
                  <a:schemeClr val="dk1"/>
                </a:solidFill>
              </a:rPr>
              <a:t>Basketball Teams and Coaches: </a:t>
            </a:r>
            <a:r>
              <a:rPr lang="en">
                <a:solidFill>
                  <a:schemeClr val="dk1"/>
                </a:solidFill>
              </a:rPr>
              <a:t>Teams can leverage the spatial tracking data to optimize strategies</a:t>
            </a:r>
            <a:endParaRPr>
              <a:solidFill>
                <a:schemeClr val="dk1"/>
              </a:solidFill>
            </a:endParaRPr>
          </a:p>
          <a:p>
            <a:pPr marL="0" lvl="0" indent="0" algn="l" rtl="0">
              <a:spcBef>
                <a:spcPts val="0"/>
              </a:spcBef>
              <a:spcAft>
                <a:spcPts val="0"/>
              </a:spcAft>
              <a:buNone/>
            </a:pPr>
            <a:r>
              <a:rPr lang="en" b="1">
                <a:solidFill>
                  <a:schemeClr val="dk1"/>
                </a:solidFill>
              </a:rPr>
              <a:t>Players: </a:t>
            </a:r>
            <a:r>
              <a:rPr lang="en">
                <a:solidFill>
                  <a:schemeClr val="dk1"/>
                </a:solidFill>
              </a:rPr>
              <a:t>Individual athletes benefit by understanding how they perform in specific situations</a:t>
            </a:r>
            <a:endParaRPr>
              <a:solidFill>
                <a:schemeClr val="dk1"/>
              </a:solidFill>
            </a:endParaRPr>
          </a:p>
          <a:p>
            <a:pPr marL="0" lvl="0" indent="0" algn="l" rtl="0">
              <a:spcBef>
                <a:spcPts val="0"/>
              </a:spcBef>
              <a:spcAft>
                <a:spcPts val="0"/>
              </a:spcAft>
              <a:buNone/>
            </a:pPr>
            <a:r>
              <a:rPr lang="en" b="1">
                <a:solidFill>
                  <a:schemeClr val="dk1"/>
                </a:solidFill>
              </a:rPr>
              <a:t>General Managers and Front Offices: </a:t>
            </a:r>
            <a:r>
              <a:rPr lang="en">
                <a:solidFill>
                  <a:schemeClr val="dk1"/>
                </a:solidFill>
              </a:rPr>
              <a:t>They can use this data to make more informed decisions on trades, draft picks, and contract negotiations.</a:t>
            </a:r>
            <a:endParaRPr>
              <a:solidFill>
                <a:schemeClr val="dk1"/>
              </a:solidFill>
            </a:endParaRPr>
          </a:p>
          <a:p>
            <a:pPr marL="0" lvl="0" indent="0" algn="l" rtl="0">
              <a:spcBef>
                <a:spcPts val="0"/>
              </a:spcBef>
              <a:spcAft>
                <a:spcPts val="0"/>
              </a:spcAft>
              <a:buNone/>
            </a:pPr>
            <a:r>
              <a:rPr lang="en" b="1">
                <a:solidFill>
                  <a:schemeClr val="dk1"/>
                </a:solidFill>
              </a:rPr>
              <a:t>Analysts and Data Scientists in Sports: </a:t>
            </a:r>
            <a:r>
              <a:rPr lang="en">
                <a:solidFill>
                  <a:schemeClr val="dk1"/>
                </a:solidFill>
              </a:rPr>
              <a:t>This data gives analysts tools to create predictive models for game performance and identify trends over time.</a:t>
            </a:r>
            <a:endParaRPr>
              <a:solidFill>
                <a:schemeClr val="dk1"/>
              </a:solidFill>
            </a:endParaRPr>
          </a:p>
          <a:p>
            <a:pPr marL="0" lvl="0" indent="0" algn="l" rtl="0">
              <a:spcBef>
                <a:spcPts val="0"/>
              </a:spcBef>
              <a:spcAft>
                <a:spcPts val="0"/>
              </a:spcAft>
              <a:buNone/>
            </a:pPr>
            <a:r>
              <a:rPr lang="en" b="1">
                <a:solidFill>
                  <a:schemeClr val="dk1"/>
                </a:solidFill>
              </a:rPr>
              <a:t>Fans and Sports Media: </a:t>
            </a:r>
            <a:r>
              <a:rPr lang="en">
                <a:solidFill>
                  <a:schemeClr val="dk1"/>
                </a:solidFill>
              </a:rPr>
              <a:t>Advanced metrics derived from the data offer deeper insights into the game, creating more engaging content for fans. </a:t>
            </a:r>
            <a:endParaRPr>
              <a:solidFill>
                <a:schemeClr val="dk1"/>
              </a:solidFill>
            </a:endParaRPr>
          </a:p>
        </p:txBody>
      </p:sp>
      <p:sp>
        <p:nvSpPr>
          <p:cNvPr id="918" name="Google Shape;918;g30b30e33874_0_7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31b865b14bc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300" b="1"/>
              <a:t>KARIM</a:t>
            </a:r>
            <a:endParaRPr sz="1300" b="1"/>
          </a:p>
        </p:txBody>
      </p:sp>
      <p:sp>
        <p:nvSpPr>
          <p:cNvPr id="237" name="Google Shape;237;g31b865b14bc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0"/>
        <p:cNvGrpSpPr/>
        <p:nvPr/>
      </p:nvGrpSpPr>
      <p:grpSpPr>
        <a:xfrm>
          <a:off x="0" y="0"/>
          <a:ext cx="0" cy="0"/>
          <a:chOff x="0" y="0"/>
          <a:chExt cx="0" cy="0"/>
        </a:xfrm>
      </p:grpSpPr>
      <p:sp>
        <p:nvSpPr>
          <p:cNvPr id="931" name="Google Shape;931;g30b30e33874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dk1"/>
                </a:solidFill>
              </a:rPr>
              <a:t>Raptors don’t pressure the glass as much as teams like the NYK, so they are better in terms of opponent fast break points</a:t>
            </a:r>
            <a:endParaRPr b="1">
              <a:solidFill>
                <a:schemeClr val="dk1"/>
              </a:solidFill>
            </a:endParaRPr>
          </a:p>
          <a:p>
            <a:pPr marL="0" lvl="0" indent="0" algn="l" rtl="0">
              <a:spcBef>
                <a:spcPts val="0"/>
              </a:spcBef>
              <a:spcAft>
                <a:spcPts val="0"/>
              </a:spcAft>
              <a:buNone/>
            </a:pPr>
            <a:endParaRPr b="1">
              <a:solidFill>
                <a:schemeClr val="dk1"/>
              </a:solidFill>
            </a:endParaRPr>
          </a:p>
          <a:p>
            <a:pPr marL="0" lvl="0" indent="0" algn="l" rtl="0">
              <a:spcBef>
                <a:spcPts val="0"/>
              </a:spcBef>
              <a:spcAft>
                <a:spcPts val="0"/>
              </a:spcAft>
              <a:buNone/>
            </a:pPr>
            <a:r>
              <a:rPr lang="en" b="1">
                <a:solidFill>
                  <a:schemeClr val="dk1"/>
                </a:solidFill>
              </a:rPr>
              <a:t>Data-driven decision-making in high-stakes environments</a:t>
            </a:r>
            <a:endParaRPr b="1">
              <a:solidFill>
                <a:schemeClr val="dk1"/>
              </a:solidFill>
            </a:endParaRPr>
          </a:p>
          <a:p>
            <a:pPr marL="0" lvl="0" indent="0" algn="l" rtl="0">
              <a:spcBef>
                <a:spcPts val="0"/>
              </a:spcBef>
              <a:spcAft>
                <a:spcPts val="0"/>
              </a:spcAft>
              <a:buNone/>
            </a:pPr>
            <a:endParaRPr b="1">
              <a:solidFill>
                <a:schemeClr val="dk1"/>
              </a:solidFill>
            </a:endParaRPr>
          </a:p>
          <a:p>
            <a:pPr marL="0" lvl="0" indent="0" algn="l" rtl="0">
              <a:spcBef>
                <a:spcPts val="0"/>
              </a:spcBef>
              <a:spcAft>
                <a:spcPts val="0"/>
              </a:spcAft>
              <a:buNone/>
            </a:pPr>
            <a:endParaRPr b="1">
              <a:solidFill>
                <a:schemeClr val="dk1"/>
              </a:solidFill>
            </a:endParaRPr>
          </a:p>
          <a:p>
            <a:pPr marL="0" lvl="0" indent="0" algn="l" rtl="0">
              <a:spcBef>
                <a:spcPts val="0"/>
              </a:spcBef>
              <a:spcAft>
                <a:spcPts val="0"/>
              </a:spcAft>
              <a:buNone/>
            </a:pPr>
            <a:r>
              <a:rPr lang="en" b="1">
                <a:solidFill>
                  <a:schemeClr val="dk1"/>
                </a:solidFill>
              </a:rPr>
              <a:t>Basketball Teams and Coaches: </a:t>
            </a:r>
            <a:r>
              <a:rPr lang="en">
                <a:solidFill>
                  <a:schemeClr val="dk1"/>
                </a:solidFill>
              </a:rPr>
              <a:t>Teams can leverage the spatial tracking data to optimize strategies</a:t>
            </a:r>
            <a:endParaRPr>
              <a:solidFill>
                <a:schemeClr val="dk1"/>
              </a:solidFill>
            </a:endParaRPr>
          </a:p>
          <a:p>
            <a:pPr marL="0" lvl="0" indent="0" algn="l" rtl="0">
              <a:spcBef>
                <a:spcPts val="0"/>
              </a:spcBef>
              <a:spcAft>
                <a:spcPts val="0"/>
              </a:spcAft>
              <a:buNone/>
            </a:pPr>
            <a:r>
              <a:rPr lang="en" b="1">
                <a:solidFill>
                  <a:schemeClr val="dk1"/>
                </a:solidFill>
              </a:rPr>
              <a:t>Players: </a:t>
            </a:r>
            <a:r>
              <a:rPr lang="en">
                <a:solidFill>
                  <a:schemeClr val="dk1"/>
                </a:solidFill>
              </a:rPr>
              <a:t>Individual athletes benefit by understanding how they perform in specific situations</a:t>
            </a:r>
            <a:endParaRPr>
              <a:solidFill>
                <a:schemeClr val="dk1"/>
              </a:solidFill>
            </a:endParaRPr>
          </a:p>
          <a:p>
            <a:pPr marL="0" lvl="0" indent="0" algn="l" rtl="0">
              <a:spcBef>
                <a:spcPts val="0"/>
              </a:spcBef>
              <a:spcAft>
                <a:spcPts val="0"/>
              </a:spcAft>
              <a:buNone/>
            </a:pPr>
            <a:r>
              <a:rPr lang="en" b="1">
                <a:solidFill>
                  <a:schemeClr val="dk1"/>
                </a:solidFill>
              </a:rPr>
              <a:t>General Managers and Front Offices: </a:t>
            </a:r>
            <a:r>
              <a:rPr lang="en">
                <a:solidFill>
                  <a:schemeClr val="dk1"/>
                </a:solidFill>
              </a:rPr>
              <a:t>They can use this data to make more informed decisions on trades, draft picks, and contract negotiations.</a:t>
            </a:r>
            <a:endParaRPr>
              <a:solidFill>
                <a:schemeClr val="dk1"/>
              </a:solidFill>
            </a:endParaRPr>
          </a:p>
          <a:p>
            <a:pPr marL="0" lvl="0" indent="0" algn="l" rtl="0">
              <a:spcBef>
                <a:spcPts val="0"/>
              </a:spcBef>
              <a:spcAft>
                <a:spcPts val="0"/>
              </a:spcAft>
              <a:buNone/>
            </a:pPr>
            <a:r>
              <a:rPr lang="en" b="1">
                <a:solidFill>
                  <a:schemeClr val="dk1"/>
                </a:solidFill>
              </a:rPr>
              <a:t>Analysts and Data Scientists in Sports: </a:t>
            </a:r>
            <a:r>
              <a:rPr lang="en">
                <a:solidFill>
                  <a:schemeClr val="dk1"/>
                </a:solidFill>
              </a:rPr>
              <a:t>This data gives analysts tools to create predictive models for game performance and identify trends over time.</a:t>
            </a:r>
            <a:endParaRPr>
              <a:solidFill>
                <a:schemeClr val="dk1"/>
              </a:solidFill>
            </a:endParaRPr>
          </a:p>
          <a:p>
            <a:pPr marL="0" lvl="0" indent="0" algn="l" rtl="0">
              <a:spcBef>
                <a:spcPts val="0"/>
              </a:spcBef>
              <a:spcAft>
                <a:spcPts val="0"/>
              </a:spcAft>
              <a:buNone/>
            </a:pPr>
            <a:r>
              <a:rPr lang="en" b="1">
                <a:solidFill>
                  <a:schemeClr val="dk1"/>
                </a:solidFill>
              </a:rPr>
              <a:t>Fans and Sports Media: </a:t>
            </a:r>
            <a:r>
              <a:rPr lang="en">
                <a:solidFill>
                  <a:schemeClr val="dk1"/>
                </a:solidFill>
              </a:rPr>
              <a:t>Advanced metrics derived from the data offer deeper insights into the game, creating more engaging content for fans. </a:t>
            </a:r>
            <a:endParaRPr>
              <a:solidFill>
                <a:schemeClr val="dk1"/>
              </a:solidFill>
            </a:endParaRPr>
          </a:p>
        </p:txBody>
      </p:sp>
      <p:sp>
        <p:nvSpPr>
          <p:cNvPr id="932" name="Google Shape;932;g30b30e33874_0_9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4"/>
        <p:cNvGrpSpPr/>
        <p:nvPr/>
      </p:nvGrpSpPr>
      <p:grpSpPr>
        <a:xfrm>
          <a:off x="0" y="0"/>
          <a:ext cx="0" cy="0"/>
          <a:chOff x="0" y="0"/>
          <a:chExt cx="0" cy="0"/>
        </a:xfrm>
      </p:grpSpPr>
      <p:sp>
        <p:nvSpPr>
          <p:cNvPr id="945" name="Google Shape;945;g30b30e33874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dk1"/>
                </a:solidFill>
              </a:rPr>
              <a:t>Data-driven decision-making in high-stakes environments</a:t>
            </a:r>
            <a:endParaRPr b="1">
              <a:solidFill>
                <a:schemeClr val="dk1"/>
              </a:solidFill>
            </a:endParaRPr>
          </a:p>
          <a:p>
            <a:pPr marL="0" lvl="0" indent="0" algn="l" rtl="0">
              <a:spcBef>
                <a:spcPts val="0"/>
              </a:spcBef>
              <a:spcAft>
                <a:spcPts val="0"/>
              </a:spcAft>
              <a:buNone/>
            </a:pPr>
            <a:endParaRPr b="1">
              <a:solidFill>
                <a:schemeClr val="dk1"/>
              </a:solidFill>
            </a:endParaRPr>
          </a:p>
          <a:p>
            <a:pPr marL="0" lvl="0" indent="0" algn="l" rtl="0">
              <a:spcBef>
                <a:spcPts val="0"/>
              </a:spcBef>
              <a:spcAft>
                <a:spcPts val="0"/>
              </a:spcAft>
              <a:buNone/>
            </a:pPr>
            <a:endParaRPr b="1">
              <a:solidFill>
                <a:schemeClr val="dk1"/>
              </a:solidFill>
            </a:endParaRPr>
          </a:p>
          <a:p>
            <a:pPr marL="0" lvl="0" indent="0" algn="l" rtl="0">
              <a:spcBef>
                <a:spcPts val="0"/>
              </a:spcBef>
              <a:spcAft>
                <a:spcPts val="0"/>
              </a:spcAft>
              <a:buNone/>
            </a:pPr>
            <a:r>
              <a:rPr lang="en" b="1">
                <a:solidFill>
                  <a:schemeClr val="dk1"/>
                </a:solidFill>
              </a:rPr>
              <a:t>Basketball Teams and Coaches: </a:t>
            </a:r>
            <a:r>
              <a:rPr lang="en">
                <a:solidFill>
                  <a:schemeClr val="dk1"/>
                </a:solidFill>
              </a:rPr>
              <a:t>Teams can leverage the spatial tracking data to optimize strategies</a:t>
            </a:r>
            <a:endParaRPr>
              <a:solidFill>
                <a:schemeClr val="dk1"/>
              </a:solidFill>
            </a:endParaRPr>
          </a:p>
          <a:p>
            <a:pPr marL="0" lvl="0" indent="0" algn="l" rtl="0">
              <a:spcBef>
                <a:spcPts val="0"/>
              </a:spcBef>
              <a:spcAft>
                <a:spcPts val="0"/>
              </a:spcAft>
              <a:buNone/>
            </a:pPr>
            <a:r>
              <a:rPr lang="en" b="1">
                <a:solidFill>
                  <a:schemeClr val="dk1"/>
                </a:solidFill>
              </a:rPr>
              <a:t>Players: </a:t>
            </a:r>
            <a:r>
              <a:rPr lang="en">
                <a:solidFill>
                  <a:schemeClr val="dk1"/>
                </a:solidFill>
              </a:rPr>
              <a:t>Individual athletes benefit by understanding how they perform in specific situations</a:t>
            </a:r>
            <a:endParaRPr>
              <a:solidFill>
                <a:schemeClr val="dk1"/>
              </a:solidFill>
            </a:endParaRPr>
          </a:p>
          <a:p>
            <a:pPr marL="0" lvl="0" indent="0" algn="l" rtl="0">
              <a:spcBef>
                <a:spcPts val="0"/>
              </a:spcBef>
              <a:spcAft>
                <a:spcPts val="0"/>
              </a:spcAft>
              <a:buNone/>
            </a:pPr>
            <a:r>
              <a:rPr lang="en" b="1">
                <a:solidFill>
                  <a:schemeClr val="dk1"/>
                </a:solidFill>
              </a:rPr>
              <a:t>General Managers and Front Offices: </a:t>
            </a:r>
            <a:r>
              <a:rPr lang="en">
                <a:solidFill>
                  <a:schemeClr val="dk1"/>
                </a:solidFill>
              </a:rPr>
              <a:t>They can use this data to make more informed decisions on trades, draft picks, and contract negotiations.</a:t>
            </a:r>
            <a:endParaRPr>
              <a:solidFill>
                <a:schemeClr val="dk1"/>
              </a:solidFill>
            </a:endParaRPr>
          </a:p>
          <a:p>
            <a:pPr marL="0" lvl="0" indent="0" algn="l" rtl="0">
              <a:spcBef>
                <a:spcPts val="0"/>
              </a:spcBef>
              <a:spcAft>
                <a:spcPts val="0"/>
              </a:spcAft>
              <a:buNone/>
            </a:pPr>
            <a:r>
              <a:rPr lang="en" b="1">
                <a:solidFill>
                  <a:schemeClr val="dk1"/>
                </a:solidFill>
              </a:rPr>
              <a:t>Analysts and Data Scientists in Sports: </a:t>
            </a:r>
            <a:r>
              <a:rPr lang="en">
                <a:solidFill>
                  <a:schemeClr val="dk1"/>
                </a:solidFill>
              </a:rPr>
              <a:t>This data gives analysts tools to create predictive models for game performance and identify trends over time.</a:t>
            </a:r>
            <a:endParaRPr>
              <a:solidFill>
                <a:schemeClr val="dk1"/>
              </a:solidFill>
            </a:endParaRPr>
          </a:p>
          <a:p>
            <a:pPr marL="0" lvl="0" indent="0" algn="l" rtl="0">
              <a:spcBef>
                <a:spcPts val="0"/>
              </a:spcBef>
              <a:spcAft>
                <a:spcPts val="0"/>
              </a:spcAft>
              <a:buNone/>
            </a:pPr>
            <a:r>
              <a:rPr lang="en" b="1">
                <a:solidFill>
                  <a:schemeClr val="dk1"/>
                </a:solidFill>
              </a:rPr>
              <a:t>Fans and Sports Media: </a:t>
            </a:r>
            <a:r>
              <a:rPr lang="en">
                <a:solidFill>
                  <a:schemeClr val="dk1"/>
                </a:solidFill>
              </a:rPr>
              <a:t>Advanced metrics derived from the data offer deeper insights into the game, creating more engaging content for fans. </a:t>
            </a:r>
            <a:endParaRPr>
              <a:solidFill>
                <a:schemeClr val="dk1"/>
              </a:solidFill>
            </a:endParaRPr>
          </a:p>
        </p:txBody>
      </p:sp>
      <p:sp>
        <p:nvSpPr>
          <p:cNvPr id="946" name="Google Shape;946;g30b30e33874_0_2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7"/>
        <p:cNvGrpSpPr/>
        <p:nvPr/>
      </p:nvGrpSpPr>
      <p:grpSpPr>
        <a:xfrm>
          <a:off x="0" y="0"/>
          <a:ext cx="0" cy="0"/>
          <a:chOff x="0" y="0"/>
          <a:chExt cx="0" cy="0"/>
        </a:xfrm>
      </p:grpSpPr>
      <p:sp>
        <p:nvSpPr>
          <p:cNvPr id="958" name="Google Shape;958;g30af280d441_4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59" name="Google Shape;959;g30af280d441_4_4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5"/>
        <p:cNvGrpSpPr/>
        <p:nvPr/>
      </p:nvGrpSpPr>
      <p:grpSpPr>
        <a:xfrm>
          <a:off x="0" y="0"/>
          <a:ext cx="0" cy="0"/>
          <a:chOff x="0" y="0"/>
          <a:chExt cx="0" cy="0"/>
        </a:xfrm>
      </p:grpSpPr>
      <p:sp>
        <p:nvSpPr>
          <p:cNvPr id="966" name="Google Shape;966;g30af280d441_6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67" name="Google Shape;967;g30af280d441_6_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3"/>
        <p:cNvGrpSpPr/>
        <p:nvPr/>
      </p:nvGrpSpPr>
      <p:grpSpPr>
        <a:xfrm>
          <a:off x="0" y="0"/>
          <a:ext cx="0" cy="0"/>
          <a:chOff x="0" y="0"/>
          <a:chExt cx="0" cy="0"/>
        </a:xfrm>
      </p:grpSpPr>
      <p:sp>
        <p:nvSpPr>
          <p:cNvPr id="974" name="Google Shape;974;g30af280d441_1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75" name="Google Shape;975;g30af280d441_1_13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6"/>
        <p:cNvGrpSpPr/>
        <p:nvPr/>
      </p:nvGrpSpPr>
      <p:grpSpPr>
        <a:xfrm>
          <a:off x="0" y="0"/>
          <a:ext cx="0" cy="0"/>
          <a:chOff x="0" y="0"/>
          <a:chExt cx="0" cy="0"/>
        </a:xfrm>
      </p:grpSpPr>
      <p:sp>
        <p:nvSpPr>
          <p:cNvPr id="997" name="Google Shape;997;g30af280d441_1_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98" name="Google Shape;998;g30af280d441_1_13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9"/>
        <p:cNvGrpSpPr/>
        <p:nvPr/>
      </p:nvGrpSpPr>
      <p:grpSpPr>
        <a:xfrm>
          <a:off x="0" y="0"/>
          <a:ext cx="0" cy="0"/>
          <a:chOff x="0" y="0"/>
          <a:chExt cx="0" cy="0"/>
        </a:xfrm>
      </p:grpSpPr>
      <p:sp>
        <p:nvSpPr>
          <p:cNvPr id="1020" name="Google Shape;1020;g30af280d441_4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dk1"/>
                </a:solidFill>
              </a:rPr>
              <a:t>Data-driven decision-making in high-stakes environments</a:t>
            </a:r>
            <a:endParaRPr b="1">
              <a:solidFill>
                <a:schemeClr val="dk1"/>
              </a:solidFill>
            </a:endParaRPr>
          </a:p>
          <a:p>
            <a:pPr marL="0" lvl="0" indent="0" algn="l" rtl="0">
              <a:spcBef>
                <a:spcPts val="0"/>
              </a:spcBef>
              <a:spcAft>
                <a:spcPts val="0"/>
              </a:spcAft>
              <a:buNone/>
            </a:pPr>
            <a:endParaRPr b="1">
              <a:solidFill>
                <a:schemeClr val="dk1"/>
              </a:solidFill>
            </a:endParaRPr>
          </a:p>
          <a:p>
            <a:pPr marL="0" lvl="0" indent="0" algn="l" rtl="0">
              <a:spcBef>
                <a:spcPts val="0"/>
              </a:spcBef>
              <a:spcAft>
                <a:spcPts val="0"/>
              </a:spcAft>
              <a:buNone/>
            </a:pPr>
            <a:endParaRPr b="1">
              <a:solidFill>
                <a:schemeClr val="dk1"/>
              </a:solidFill>
            </a:endParaRPr>
          </a:p>
          <a:p>
            <a:pPr marL="0" lvl="0" indent="0" algn="l" rtl="0">
              <a:spcBef>
                <a:spcPts val="0"/>
              </a:spcBef>
              <a:spcAft>
                <a:spcPts val="0"/>
              </a:spcAft>
              <a:buNone/>
            </a:pPr>
            <a:r>
              <a:rPr lang="en" b="1">
                <a:solidFill>
                  <a:schemeClr val="dk1"/>
                </a:solidFill>
              </a:rPr>
              <a:t>Basketball Teams and Coaches: </a:t>
            </a:r>
            <a:r>
              <a:rPr lang="en">
                <a:solidFill>
                  <a:schemeClr val="dk1"/>
                </a:solidFill>
              </a:rPr>
              <a:t>Teams can leverage the spatial tracking data to optimize strategies</a:t>
            </a:r>
            <a:endParaRPr>
              <a:solidFill>
                <a:schemeClr val="dk1"/>
              </a:solidFill>
            </a:endParaRPr>
          </a:p>
          <a:p>
            <a:pPr marL="0" lvl="0" indent="0" algn="l" rtl="0">
              <a:spcBef>
                <a:spcPts val="0"/>
              </a:spcBef>
              <a:spcAft>
                <a:spcPts val="0"/>
              </a:spcAft>
              <a:buNone/>
            </a:pPr>
            <a:r>
              <a:rPr lang="en" b="1">
                <a:solidFill>
                  <a:schemeClr val="dk1"/>
                </a:solidFill>
              </a:rPr>
              <a:t>Players: </a:t>
            </a:r>
            <a:r>
              <a:rPr lang="en">
                <a:solidFill>
                  <a:schemeClr val="dk1"/>
                </a:solidFill>
              </a:rPr>
              <a:t>Individual athletes benefit by understanding how they perform in specific situations</a:t>
            </a:r>
            <a:endParaRPr>
              <a:solidFill>
                <a:schemeClr val="dk1"/>
              </a:solidFill>
            </a:endParaRPr>
          </a:p>
          <a:p>
            <a:pPr marL="0" lvl="0" indent="0" algn="l" rtl="0">
              <a:spcBef>
                <a:spcPts val="0"/>
              </a:spcBef>
              <a:spcAft>
                <a:spcPts val="0"/>
              </a:spcAft>
              <a:buNone/>
            </a:pPr>
            <a:r>
              <a:rPr lang="en" b="1">
                <a:solidFill>
                  <a:schemeClr val="dk1"/>
                </a:solidFill>
              </a:rPr>
              <a:t>General Managers and Front Offices: </a:t>
            </a:r>
            <a:r>
              <a:rPr lang="en">
                <a:solidFill>
                  <a:schemeClr val="dk1"/>
                </a:solidFill>
              </a:rPr>
              <a:t>They can use this data to make more informed decisions on trades, draft picks, and contract negotiations.</a:t>
            </a:r>
            <a:endParaRPr>
              <a:solidFill>
                <a:schemeClr val="dk1"/>
              </a:solidFill>
            </a:endParaRPr>
          </a:p>
          <a:p>
            <a:pPr marL="0" lvl="0" indent="0" algn="l" rtl="0">
              <a:spcBef>
                <a:spcPts val="0"/>
              </a:spcBef>
              <a:spcAft>
                <a:spcPts val="0"/>
              </a:spcAft>
              <a:buNone/>
            </a:pPr>
            <a:r>
              <a:rPr lang="en" b="1">
                <a:solidFill>
                  <a:schemeClr val="dk1"/>
                </a:solidFill>
              </a:rPr>
              <a:t>Analysts and Data Scientists in Sports: </a:t>
            </a:r>
            <a:r>
              <a:rPr lang="en">
                <a:solidFill>
                  <a:schemeClr val="dk1"/>
                </a:solidFill>
              </a:rPr>
              <a:t>This data gives analysts tools to create predictive models for game performance and identify trends over time.</a:t>
            </a:r>
            <a:endParaRPr>
              <a:solidFill>
                <a:schemeClr val="dk1"/>
              </a:solidFill>
            </a:endParaRPr>
          </a:p>
          <a:p>
            <a:pPr marL="0" lvl="0" indent="0" algn="l" rtl="0">
              <a:spcBef>
                <a:spcPts val="0"/>
              </a:spcBef>
              <a:spcAft>
                <a:spcPts val="0"/>
              </a:spcAft>
              <a:buNone/>
            </a:pPr>
            <a:r>
              <a:rPr lang="en" b="1">
                <a:solidFill>
                  <a:schemeClr val="dk1"/>
                </a:solidFill>
              </a:rPr>
              <a:t>Fans and Sports Media: </a:t>
            </a:r>
            <a:r>
              <a:rPr lang="en">
                <a:solidFill>
                  <a:schemeClr val="dk1"/>
                </a:solidFill>
              </a:rPr>
              <a:t>Advanced metrics derived from the data offer deeper insights into the game, creating more engaging content for fans. </a:t>
            </a:r>
            <a:endParaRPr>
              <a:solidFill>
                <a:schemeClr val="dk1"/>
              </a:solidFill>
            </a:endParaRPr>
          </a:p>
        </p:txBody>
      </p:sp>
      <p:sp>
        <p:nvSpPr>
          <p:cNvPr id="1021" name="Google Shape;1021;g30af280d441_4_2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2"/>
        <p:cNvGrpSpPr/>
        <p:nvPr/>
      </p:nvGrpSpPr>
      <p:grpSpPr>
        <a:xfrm>
          <a:off x="0" y="0"/>
          <a:ext cx="0" cy="0"/>
          <a:chOff x="0" y="0"/>
          <a:chExt cx="0" cy="0"/>
        </a:xfrm>
      </p:grpSpPr>
      <p:sp>
        <p:nvSpPr>
          <p:cNvPr id="1043" name="Google Shape;1043;g30af280d441_1_2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44" name="Google Shape;1044;g30af280d441_1_23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5"/>
        <p:cNvGrpSpPr/>
        <p:nvPr/>
      </p:nvGrpSpPr>
      <p:grpSpPr>
        <a:xfrm>
          <a:off x="0" y="0"/>
          <a:ext cx="0" cy="0"/>
          <a:chOff x="0" y="0"/>
          <a:chExt cx="0" cy="0"/>
        </a:xfrm>
      </p:grpSpPr>
      <p:sp>
        <p:nvSpPr>
          <p:cNvPr id="1066" name="Google Shape;1066;g30af280d441_6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67" name="Google Shape;1067;g30af280d441_6_4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8"/>
        <p:cNvGrpSpPr/>
        <p:nvPr/>
      </p:nvGrpSpPr>
      <p:grpSpPr>
        <a:xfrm>
          <a:off x="0" y="0"/>
          <a:ext cx="0" cy="0"/>
          <a:chOff x="0" y="0"/>
          <a:chExt cx="0" cy="0"/>
        </a:xfrm>
      </p:grpSpPr>
      <p:sp>
        <p:nvSpPr>
          <p:cNvPr id="1079" name="Google Shape;1079;g30af280d441_6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80" name="Google Shape;1080;g30af280d441_6_1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g30af280d441_3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KARIM</a:t>
            </a:r>
            <a:endParaRPr b="1"/>
          </a:p>
        </p:txBody>
      </p:sp>
      <p:sp>
        <p:nvSpPr>
          <p:cNvPr id="264" name="Google Shape;264;g30af280d441_3_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30af280d441_1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300" b="1"/>
              <a:t>KARIM</a:t>
            </a:r>
            <a:endParaRPr/>
          </a:p>
        </p:txBody>
      </p:sp>
      <p:sp>
        <p:nvSpPr>
          <p:cNvPr id="294" name="Google Shape;294;g30af280d441_1_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30af280d441_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200" b="1">
                <a:solidFill>
                  <a:schemeClr val="dk1"/>
                </a:solidFill>
              </a:rPr>
              <a:t>KARIM</a:t>
            </a:r>
            <a:endParaRPr sz="1300" b="1"/>
          </a:p>
        </p:txBody>
      </p:sp>
      <p:sp>
        <p:nvSpPr>
          <p:cNvPr id="319" name="Google Shape;319;g30af280d441_4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31b865b14bc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300" b="1"/>
              <a:t>YUJIN</a:t>
            </a:r>
            <a:endParaRPr sz="1300" b="1"/>
          </a:p>
        </p:txBody>
      </p:sp>
      <p:sp>
        <p:nvSpPr>
          <p:cNvPr id="338" name="Google Shape;338;g31b865b14bc_0_8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6"/>
        <p:cNvGrpSpPr/>
        <p:nvPr/>
      </p:nvGrpSpPr>
      <p:grpSpPr>
        <a:xfrm>
          <a:off x="0" y="0"/>
          <a:ext cx="0" cy="0"/>
          <a:chOff x="0" y="0"/>
          <a:chExt cx="0" cy="0"/>
        </a:xfrm>
      </p:grpSpPr>
      <p:sp>
        <p:nvSpPr>
          <p:cNvPr id="57" name="Google Shape;57;p14"/>
          <p:cNvSpPr txBox="1">
            <a:spLocks noGrp="1"/>
          </p:cNvSpPr>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58" name="Google Shape;58;p14"/>
          <p:cNvSpPr txBox="1">
            <a:spLocks noGrp="1"/>
          </p:cNvSpPr>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59" name="Google Shape;59;p14"/>
          <p:cNvSpPr txBox="1">
            <a:spLocks noGrp="1"/>
          </p:cNvSpPr>
          <p:nvPr>
            <p:ph type="sldNum" idx="12"/>
          </p:nvPr>
        </p:nvSpPr>
        <p:spPr>
          <a:xfrm>
            <a:off x="3276600" y="3178175"/>
            <a:ext cx="1066800" cy="182563"/>
          </a:xfrm>
          <a:prstGeom prst="rect">
            <a:avLst/>
          </a:prstGeom>
          <a:noFill/>
          <a:ln>
            <a:noFill/>
          </a:ln>
        </p:spPr>
        <p:txBody>
          <a:bodyPr spcFirstLastPara="1" wrap="square" lIns="45725" tIns="22850" rIns="45725" bIns="228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60"/>
        <p:cNvGrpSpPr/>
        <p:nvPr/>
      </p:nvGrpSpPr>
      <p:grpSpPr>
        <a:xfrm>
          <a:off x="0" y="0"/>
          <a:ext cx="0" cy="0"/>
          <a:chOff x="0" y="0"/>
          <a:chExt cx="0" cy="0"/>
        </a:xfrm>
      </p:grpSpPr>
      <p:sp>
        <p:nvSpPr>
          <p:cNvPr id="61" name="Google Shape;61;p15"/>
          <p:cNvSpPr txBox="1">
            <a:spLocks noGrp="1"/>
          </p:cNvSpPr>
          <p:nvPr>
            <p:ph type="ctrTitle"/>
          </p:nvPr>
        </p:nvSpPr>
        <p:spPr>
          <a:xfrm>
            <a:off x="342900" y="1065213"/>
            <a:ext cx="3886200" cy="735013"/>
          </a:xfrm>
          <a:prstGeom prst="rect">
            <a:avLst/>
          </a:prstGeom>
          <a:noFill/>
          <a:ln>
            <a:noFill/>
          </a:ln>
        </p:spPr>
        <p:txBody>
          <a:bodyPr spcFirstLastPara="1" wrap="square" lIns="45725" tIns="22850" rIns="45725" bIns="22850" anchor="ctr" anchorCtr="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a:endParaRPr/>
          </a:p>
        </p:txBody>
      </p:sp>
      <p:sp>
        <p:nvSpPr>
          <p:cNvPr id="62" name="Google Shape;62;p15"/>
          <p:cNvSpPr txBox="1">
            <a:spLocks noGrp="1"/>
          </p:cNvSpPr>
          <p:nvPr>
            <p:ph type="subTitle" idx="1"/>
          </p:nvPr>
        </p:nvSpPr>
        <p:spPr>
          <a:xfrm>
            <a:off x="685800" y="1943100"/>
            <a:ext cx="3200400" cy="876300"/>
          </a:xfrm>
          <a:prstGeom prst="rect">
            <a:avLst/>
          </a:prstGeom>
          <a:noFill/>
          <a:ln>
            <a:noFill/>
          </a:ln>
        </p:spPr>
        <p:txBody>
          <a:bodyPr spcFirstLastPara="1" wrap="square" lIns="45725" tIns="22850" rIns="45725" bIns="22850" anchor="t" anchorCtr="0">
            <a:normAutofit/>
          </a:bodyPr>
          <a:lstStyle>
            <a:lvl1pPr lvl="0" algn="ctr">
              <a:spcBef>
                <a:spcPts val="300"/>
              </a:spcBef>
              <a:spcAft>
                <a:spcPts val="0"/>
              </a:spcAft>
              <a:buClr>
                <a:srgbClr val="888888"/>
              </a:buClr>
              <a:buSzPts val="1600"/>
              <a:buNone/>
              <a:defRPr>
                <a:solidFill>
                  <a:srgbClr val="888888"/>
                </a:solidFill>
              </a:defRPr>
            </a:lvl1pPr>
            <a:lvl2pPr lvl="1" algn="ctr">
              <a:spcBef>
                <a:spcPts val="300"/>
              </a:spcBef>
              <a:spcAft>
                <a:spcPts val="0"/>
              </a:spcAft>
              <a:buClr>
                <a:srgbClr val="888888"/>
              </a:buClr>
              <a:buSzPts val="1400"/>
              <a:buNone/>
              <a:defRPr>
                <a:solidFill>
                  <a:srgbClr val="888888"/>
                </a:solidFill>
              </a:defRPr>
            </a:lvl2pPr>
            <a:lvl3pPr lvl="2" algn="ctr">
              <a:spcBef>
                <a:spcPts val="200"/>
              </a:spcBef>
              <a:spcAft>
                <a:spcPts val="0"/>
              </a:spcAft>
              <a:buClr>
                <a:srgbClr val="888888"/>
              </a:buClr>
              <a:buSzPts val="1200"/>
              <a:buNone/>
              <a:defRPr>
                <a:solidFill>
                  <a:srgbClr val="888888"/>
                </a:solidFill>
              </a:defRPr>
            </a:lvl3pPr>
            <a:lvl4pPr lvl="3" algn="ctr">
              <a:spcBef>
                <a:spcPts val="200"/>
              </a:spcBef>
              <a:spcAft>
                <a:spcPts val="0"/>
              </a:spcAft>
              <a:buClr>
                <a:srgbClr val="888888"/>
              </a:buClr>
              <a:buSzPts val="1000"/>
              <a:buNone/>
              <a:defRPr>
                <a:solidFill>
                  <a:srgbClr val="888888"/>
                </a:solidFill>
              </a:defRPr>
            </a:lvl4pPr>
            <a:lvl5pPr lvl="4" algn="ctr">
              <a:spcBef>
                <a:spcPts val="200"/>
              </a:spcBef>
              <a:spcAft>
                <a:spcPts val="0"/>
              </a:spcAft>
              <a:buClr>
                <a:srgbClr val="888888"/>
              </a:buClr>
              <a:buSzPts val="1000"/>
              <a:buNone/>
              <a:defRPr>
                <a:solidFill>
                  <a:srgbClr val="888888"/>
                </a:solidFill>
              </a:defRPr>
            </a:lvl5pPr>
            <a:lvl6pPr lvl="5" algn="ctr">
              <a:spcBef>
                <a:spcPts val="200"/>
              </a:spcBef>
              <a:spcAft>
                <a:spcPts val="0"/>
              </a:spcAft>
              <a:buClr>
                <a:srgbClr val="888888"/>
              </a:buClr>
              <a:buSzPts val="1000"/>
              <a:buNone/>
              <a:defRPr>
                <a:solidFill>
                  <a:srgbClr val="888888"/>
                </a:solidFill>
              </a:defRPr>
            </a:lvl6pPr>
            <a:lvl7pPr lvl="6" algn="ctr">
              <a:spcBef>
                <a:spcPts val="200"/>
              </a:spcBef>
              <a:spcAft>
                <a:spcPts val="0"/>
              </a:spcAft>
              <a:buClr>
                <a:srgbClr val="888888"/>
              </a:buClr>
              <a:buSzPts val="1000"/>
              <a:buNone/>
              <a:defRPr>
                <a:solidFill>
                  <a:srgbClr val="888888"/>
                </a:solidFill>
              </a:defRPr>
            </a:lvl7pPr>
            <a:lvl8pPr lvl="7" algn="ctr">
              <a:spcBef>
                <a:spcPts val="200"/>
              </a:spcBef>
              <a:spcAft>
                <a:spcPts val="0"/>
              </a:spcAft>
              <a:buClr>
                <a:srgbClr val="888888"/>
              </a:buClr>
              <a:buSzPts val="1000"/>
              <a:buNone/>
              <a:defRPr>
                <a:solidFill>
                  <a:srgbClr val="888888"/>
                </a:solidFill>
              </a:defRPr>
            </a:lvl8pPr>
            <a:lvl9pPr lvl="8" algn="ctr">
              <a:spcBef>
                <a:spcPts val="200"/>
              </a:spcBef>
              <a:spcAft>
                <a:spcPts val="0"/>
              </a:spcAft>
              <a:buClr>
                <a:srgbClr val="888888"/>
              </a:buClr>
              <a:buSzPts val="1000"/>
              <a:buNone/>
              <a:defRPr>
                <a:solidFill>
                  <a:srgbClr val="888888"/>
                </a:solidFill>
              </a:defRPr>
            </a:lvl9pPr>
          </a:lstStyle>
          <a:p>
            <a:endParaRPr/>
          </a:p>
        </p:txBody>
      </p:sp>
      <p:sp>
        <p:nvSpPr>
          <p:cNvPr id="63" name="Google Shape;63;p15"/>
          <p:cNvSpPr txBox="1">
            <a:spLocks noGrp="1"/>
          </p:cNvSpPr>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64" name="Google Shape;64;p15"/>
          <p:cNvSpPr txBox="1">
            <a:spLocks noGrp="1"/>
          </p:cNvSpPr>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65" name="Google Shape;65;p15"/>
          <p:cNvSpPr txBox="1">
            <a:spLocks noGrp="1"/>
          </p:cNvSpPr>
          <p:nvPr>
            <p:ph type="sldNum" idx="12"/>
          </p:nvPr>
        </p:nvSpPr>
        <p:spPr>
          <a:xfrm>
            <a:off x="3276600" y="3178175"/>
            <a:ext cx="1066800" cy="182563"/>
          </a:xfrm>
          <a:prstGeom prst="rect">
            <a:avLst/>
          </a:prstGeom>
          <a:noFill/>
          <a:ln>
            <a:noFill/>
          </a:ln>
        </p:spPr>
        <p:txBody>
          <a:bodyPr spcFirstLastPara="1" wrap="square" lIns="45725" tIns="22850" rIns="45725" bIns="228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66"/>
        <p:cNvGrpSpPr/>
        <p:nvPr/>
      </p:nvGrpSpPr>
      <p:grpSpPr>
        <a:xfrm>
          <a:off x="0" y="0"/>
          <a:ext cx="0" cy="0"/>
          <a:chOff x="0" y="0"/>
          <a:chExt cx="0" cy="0"/>
        </a:xfrm>
      </p:grpSpPr>
      <p:sp>
        <p:nvSpPr>
          <p:cNvPr id="67" name="Google Shape;67;p16"/>
          <p:cNvSpPr txBox="1">
            <a:spLocks noGrp="1"/>
          </p:cNvSpPr>
          <p:nvPr>
            <p:ph type="title"/>
          </p:nvPr>
        </p:nvSpPr>
        <p:spPr>
          <a:xfrm>
            <a:off x="228600" y="137319"/>
            <a:ext cx="4114800" cy="571500"/>
          </a:xfrm>
          <a:prstGeom prst="rect">
            <a:avLst/>
          </a:prstGeom>
          <a:noFill/>
          <a:ln>
            <a:noFill/>
          </a:ln>
        </p:spPr>
        <p:txBody>
          <a:bodyPr spcFirstLastPara="1" wrap="square" lIns="45725" tIns="22850" rIns="45725" bIns="22850" anchor="ctr" anchorCtr="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a:endParaRPr/>
          </a:p>
        </p:txBody>
      </p:sp>
      <p:sp>
        <p:nvSpPr>
          <p:cNvPr id="68" name="Google Shape;68;p16"/>
          <p:cNvSpPr txBox="1">
            <a:spLocks noGrp="1"/>
          </p:cNvSpPr>
          <p:nvPr>
            <p:ph type="body" idx="1"/>
          </p:nvPr>
        </p:nvSpPr>
        <p:spPr>
          <a:xfrm>
            <a:off x="228600" y="800100"/>
            <a:ext cx="4114800" cy="2262982"/>
          </a:xfrm>
          <a:prstGeom prst="rect">
            <a:avLst/>
          </a:prstGeom>
          <a:noFill/>
          <a:ln>
            <a:noFill/>
          </a:ln>
        </p:spPr>
        <p:txBody>
          <a:bodyPr spcFirstLastPara="1" wrap="square" lIns="45725" tIns="22850" rIns="45725" bIns="22850" anchor="t" anchorCtr="0">
            <a:normAutofit/>
          </a:bodyPr>
          <a:lstStyle>
            <a:lvl1pPr marL="457200" lvl="0" indent="-285750" algn="l">
              <a:spcBef>
                <a:spcPts val="200"/>
              </a:spcBef>
              <a:spcAft>
                <a:spcPts val="0"/>
              </a:spcAft>
              <a:buClr>
                <a:schemeClr val="dk1"/>
              </a:buClr>
              <a:buSzPts val="900"/>
              <a:buChar char="•"/>
              <a:defRPr/>
            </a:lvl1pPr>
            <a:lvl2pPr marL="914400" lvl="1" indent="-285750" algn="l">
              <a:spcBef>
                <a:spcPts val="200"/>
              </a:spcBef>
              <a:spcAft>
                <a:spcPts val="0"/>
              </a:spcAft>
              <a:buClr>
                <a:schemeClr val="dk1"/>
              </a:buClr>
              <a:buSzPts val="900"/>
              <a:buChar char="–"/>
              <a:defRPr/>
            </a:lvl2pPr>
            <a:lvl3pPr marL="1371600" lvl="2" indent="-285750" algn="l">
              <a:spcBef>
                <a:spcPts val="200"/>
              </a:spcBef>
              <a:spcAft>
                <a:spcPts val="0"/>
              </a:spcAft>
              <a:buClr>
                <a:schemeClr val="dk1"/>
              </a:buClr>
              <a:buSzPts val="900"/>
              <a:buChar char="•"/>
              <a:defRPr/>
            </a:lvl3pPr>
            <a:lvl4pPr marL="1828800" lvl="3" indent="-285750" algn="l">
              <a:spcBef>
                <a:spcPts val="200"/>
              </a:spcBef>
              <a:spcAft>
                <a:spcPts val="0"/>
              </a:spcAft>
              <a:buClr>
                <a:schemeClr val="dk1"/>
              </a:buClr>
              <a:buSzPts val="900"/>
              <a:buChar char="–"/>
              <a:defRPr/>
            </a:lvl4pPr>
            <a:lvl5pPr marL="2286000" lvl="4" indent="-285750" algn="l">
              <a:spcBef>
                <a:spcPts val="200"/>
              </a:spcBef>
              <a:spcAft>
                <a:spcPts val="0"/>
              </a:spcAft>
              <a:buClr>
                <a:schemeClr val="dk1"/>
              </a:buClr>
              <a:buSzPts val="900"/>
              <a:buChar char="»"/>
              <a:defRPr/>
            </a:lvl5pPr>
            <a:lvl6pPr marL="2743200" lvl="5" indent="-285750" algn="l">
              <a:spcBef>
                <a:spcPts val="200"/>
              </a:spcBef>
              <a:spcAft>
                <a:spcPts val="0"/>
              </a:spcAft>
              <a:buClr>
                <a:schemeClr val="dk1"/>
              </a:buClr>
              <a:buSzPts val="900"/>
              <a:buChar char="•"/>
              <a:defRPr/>
            </a:lvl6pPr>
            <a:lvl7pPr marL="3200400" lvl="6" indent="-285750" algn="l">
              <a:spcBef>
                <a:spcPts val="200"/>
              </a:spcBef>
              <a:spcAft>
                <a:spcPts val="0"/>
              </a:spcAft>
              <a:buClr>
                <a:schemeClr val="dk1"/>
              </a:buClr>
              <a:buSzPts val="900"/>
              <a:buChar char="•"/>
              <a:defRPr/>
            </a:lvl7pPr>
            <a:lvl8pPr marL="3657600" lvl="7" indent="-285750" algn="l">
              <a:spcBef>
                <a:spcPts val="200"/>
              </a:spcBef>
              <a:spcAft>
                <a:spcPts val="0"/>
              </a:spcAft>
              <a:buClr>
                <a:schemeClr val="dk1"/>
              </a:buClr>
              <a:buSzPts val="900"/>
              <a:buChar char="•"/>
              <a:defRPr/>
            </a:lvl8pPr>
            <a:lvl9pPr marL="4114800" lvl="8" indent="-285750" algn="l">
              <a:spcBef>
                <a:spcPts val="200"/>
              </a:spcBef>
              <a:spcAft>
                <a:spcPts val="0"/>
              </a:spcAft>
              <a:buClr>
                <a:schemeClr val="dk1"/>
              </a:buClr>
              <a:buSzPts val="900"/>
              <a:buChar char="•"/>
              <a:defRPr/>
            </a:lvl9pPr>
          </a:lstStyle>
          <a:p>
            <a:endParaRPr/>
          </a:p>
        </p:txBody>
      </p:sp>
      <p:sp>
        <p:nvSpPr>
          <p:cNvPr id="69" name="Google Shape;69;p16"/>
          <p:cNvSpPr txBox="1">
            <a:spLocks noGrp="1"/>
          </p:cNvSpPr>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70" name="Google Shape;70;p16"/>
          <p:cNvSpPr txBox="1">
            <a:spLocks noGrp="1"/>
          </p:cNvSpPr>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71" name="Google Shape;71;p16"/>
          <p:cNvSpPr txBox="1">
            <a:spLocks noGrp="1"/>
          </p:cNvSpPr>
          <p:nvPr>
            <p:ph type="sldNum" idx="12"/>
          </p:nvPr>
        </p:nvSpPr>
        <p:spPr>
          <a:xfrm>
            <a:off x="3276600" y="3178175"/>
            <a:ext cx="1066800" cy="182563"/>
          </a:xfrm>
          <a:prstGeom prst="rect">
            <a:avLst/>
          </a:prstGeom>
          <a:noFill/>
          <a:ln>
            <a:noFill/>
          </a:ln>
        </p:spPr>
        <p:txBody>
          <a:bodyPr spcFirstLastPara="1" wrap="square" lIns="45725" tIns="22850" rIns="45725" bIns="228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72"/>
        <p:cNvGrpSpPr/>
        <p:nvPr/>
      </p:nvGrpSpPr>
      <p:grpSpPr>
        <a:xfrm>
          <a:off x="0" y="0"/>
          <a:ext cx="0" cy="0"/>
          <a:chOff x="0" y="0"/>
          <a:chExt cx="0" cy="0"/>
        </a:xfrm>
      </p:grpSpPr>
      <p:sp>
        <p:nvSpPr>
          <p:cNvPr id="73" name="Google Shape;73;p17"/>
          <p:cNvSpPr txBox="1">
            <a:spLocks noGrp="1"/>
          </p:cNvSpPr>
          <p:nvPr>
            <p:ph type="title"/>
          </p:nvPr>
        </p:nvSpPr>
        <p:spPr>
          <a:xfrm>
            <a:off x="361156" y="2203450"/>
            <a:ext cx="3886200" cy="681038"/>
          </a:xfrm>
          <a:prstGeom prst="rect">
            <a:avLst/>
          </a:prstGeom>
          <a:noFill/>
          <a:ln>
            <a:noFill/>
          </a:ln>
        </p:spPr>
        <p:txBody>
          <a:bodyPr spcFirstLastPara="1" wrap="square" lIns="45725" tIns="22850" rIns="45725" bIns="22850" anchor="t" anchorCtr="0">
            <a:normAutofit/>
          </a:bodyPr>
          <a:lstStyle>
            <a:lvl1pPr lvl="0" algn="l">
              <a:spcBef>
                <a:spcPts val="0"/>
              </a:spcBef>
              <a:spcAft>
                <a:spcPts val="0"/>
              </a:spcAft>
              <a:buClr>
                <a:schemeClr val="dk1"/>
              </a:buClr>
              <a:buSzPts val="2000"/>
              <a:buFont typeface="Calibri"/>
              <a:buNone/>
              <a:defRPr sz="2000" b="1" cap="none"/>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a:endParaRPr/>
          </a:p>
        </p:txBody>
      </p:sp>
      <p:sp>
        <p:nvSpPr>
          <p:cNvPr id="74" name="Google Shape;74;p17"/>
          <p:cNvSpPr txBox="1">
            <a:spLocks noGrp="1"/>
          </p:cNvSpPr>
          <p:nvPr>
            <p:ph type="body" idx="1"/>
          </p:nvPr>
        </p:nvSpPr>
        <p:spPr>
          <a:xfrm>
            <a:off x="361156" y="1453357"/>
            <a:ext cx="3886200" cy="750094"/>
          </a:xfrm>
          <a:prstGeom prst="rect">
            <a:avLst/>
          </a:prstGeom>
          <a:noFill/>
          <a:ln>
            <a:noFill/>
          </a:ln>
        </p:spPr>
        <p:txBody>
          <a:bodyPr spcFirstLastPara="1" wrap="square" lIns="45725" tIns="22850" rIns="45725" bIns="22850" anchor="b" anchorCtr="0">
            <a:normAutofit/>
          </a:bodyPr>
          <a:lstStyle>
            <a:lvl1pPr marL="457200" lvl="0" indent="-228600" algn="l">
              <a:spcBef>
                <a:spcPts val="200"/>
              </a:spcBef>
              <a:spcAft>
                <a:spcPts val="0"/>
              </a:spcAft>
              <a:buClr>
                <a:srgbClr val="888888"/>
              </a:buClr>
              <a:buSzPts val="1000"/>
              <a:buNone/>
              <a:defRPr sz="1000">
                <a:solidFill>
                  <a:srgbClr val="888888"/>
                </a:solidFill>
              </a:defRPr>
            </a:lvl1pPr>
            <a:lvl2pPr marL="914400" lvl="1" indent="-228600" algn="l">
              <a:spcBef>
                <a:spcPts val="200"/>
              </a:spcBef>
              <a:spcAft>
                <a:spcPts val="0"/>
              </a:spcAft>
              <a:buClr>
                <a:srgbClr val="888888"/>
              </a:buClr>
              <a:buSzPts val="900"/>
              <a:buNone/>
              <a:defRPr sz="900">
                <a:solidFill>
                  <a:srgbClr val="888888"/>
                </a:solidFill>
              </a:defRPr>
            </a:lvl2pPr>
            <a:lvl3pPr marL="1371600" lvl="2" indent="-228600" algn="l">
              <a:spcBef>
                <a:spcPts val="200"/>
              </a:spcBef>
              <a:spcAft>
                <a:spcPts val="0"/>
              </a:spcAft>
              <a:buClr>
                <a:srgbClr val="888888"/>
              </a:buClr>
              <a:buSzPts val="800"/>
              <a:buNone/>
              <a:defRPr sz="800">
                <a:solidFill>
                  <a:srgbClr val="888888"/>
                </a:solidFill>
              </a:defRPr>
            </a:lvl3pPr>
            <a:lvl4pPr marL="1828800" lvl="3" indent="-228600" algn="l">
              <a:spcBef>
                <a:spcPts val="100"/>
              </a:spcBef>
              <a:spcAft>
                <a:spcPts val="0"/>
              </a:spcAft>
              <a:buClr>
                <a:srgbClr val="888888"/>
              </a:buClr>
              <a:buSzPts val="700"/>
              <a:buNone/>
              <a:defRPr sz="700">
                <a:solidFill>
                  <a:srgbClr val="888888"/>
                </a:solidFill>
              </a:defRPr>
            </a:lvl4pPr>
            <a:lvl5pPr marL="2286000" lvl="4" indent="-228600" algn="l">
              <a:spcBef>
                <a:spcPts val="100"/>
              </a:spcBef>
              <a:spcAft>
                <a:spcPts val="0"/>
              </a:spcAft>
              <a:buClr>
                <a:srgbClr val="888888"/>
              </a:buClr>
              <a:buSzPts val="700"/>
              <a:buNone/>
              <a:defRPr sz="700">
                <a:solidFill>
                  <a:srgbClr val="888888"/>
                </a:solidFill>
              </a:defRPr>
            </a:lvl5pPr>
            <a:lvl6pPr marL="2743200" lvl="5" indent="-228600" algn="l">
              <a:spcBef>
                <a:spcPts val="100"/>
              </a:spcBef>
              <a:spcAft>
                <a:spcPts val="0"/>
              </a:spcAft>
              <a:buClr>
                <a:srgbClr val="888888"/>
              </a:buClr>
              <a:buSzPts val="700"/>
              <a:buNone/>
              <a:defRPr sz="700">
                <a:solidFill>
                  <a:srgbClr val="888888"/>
                </a:solidFill>
              </a:defRPr>
            </a:lvl6pPr>
            <a:lvl7pPr marL="3200400" lvl="6" indent="-228600" algn="l">
              <a:spcBef>
                <a:spcPts val="100"/>
              </a:spcBef>
              <a:spcAft>
                <a:spcPts val="0"/>
              </a:spcAft>
              <a:buClr>
                <a:srgbClr val="888888"/>
              </a:buClr>
              <a:buSzPts val="700"/>
              <a:buNone/>
              <a:defRPr sz="700">
                <a:solidFill>
                  <a:srgbClr val="888888"/>
                </a:solidFill>
              </a:defRPr>
            </a:lvl7pPr>
            <a:lvl8pPr marL="3657600" lvl="7" indent="-228600" algn="l">
              <a:spcBef>
                <a:spcPts val="100"/>
              </a:spcBef>
              <a:spcAft>
                <a:spcPts val="0"/>
              </a:spcAft>
              <a:buClr>
                <a:srgbClr val="888888"/>
              </a:buClr>
              <a:buSzPts val="700"/>
              <a:buNone/>
              <a:defRPr sz="700">
                <a:solidFill>
                  <a:srgbClr val="888888"/>
                </a:solidFill>
              </a:defRPr>
            </a:lvl8pPr>
            <a:lvl9pPr marL="4114800" lvl="8" indent="-228600" algn="l">
              <a:spcBef>
                <a:spcPts val="100"/>
              </a:spcBef>
              <a:spcAft>
                <a:spcPts val="0"/>
              </a:spcAft>
              <a:buClr>
                <a:srgbClr val="888888"/>
              </a:buClr>
              <a:buSzPts val="700"/>
              <a:buNone/>
              <a:defRPr sz="700">
                <a:solidFill>
                  <a:srgbClr val="888888"/>
                </a:solidFill>
              </a:defRPr>
            </a:lvl9pPr>
          </a:lstStyle>
          <a:p>
            <a:endParaRPr/>
          </a:p>
        </p:txBody>
      </p:sp>
      <p:sp>
        <p:nvSpPr>
          <p:cNvPr id="75" name="Google Shape;75;p17"/>
          <p:cNvSpPr txBox="1">
            <a:spLocks noGrp="1"/>
          </p:cNvSpPr>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76" name="Google Shape;76;p17"/>
          <p:cNvSpPr txBox="1">
            <a:spLocks noGrp="1"/>
          </p:cNvSpPr>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77" name="Google Shape;77;p17"/>
          <p:cNvSpPr txBox="1">
            <a:spLocks noGrp="1"/>
          </p:cNvSpPr>
          <p:nvPr>
            <p:ph type="sldNum" idx="12"/>
          </p:nvPr>
        </p:nvSpPr>
        <p:spPr>
          <a:xfrm>
            <a:off x="3276600" y="3178175"/>
            <a:ext cx="1066800" cy="182563"/>
          </a:xfrm>
          <a:prstGeom prst="rect">
            <a:avLst/>
          </a:prstGeom>
          <a:noFill/>
          <a:ln>
            <a:noFill/>
          </a:ln>
        </p:spPr>
        <p:txBody>
          <a:bodyPr spcFirstLastPara="1" wrap="square" lIns="45725" tIns="22850" rIns="45725" bIns="228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78"/>
        <p:cNvGrpSpPr/>
        <p:nvPr/>
      </p:nvGrpSpPr>
      <p:grpSpPr>
        <a:xfrm>
          <a:off x="0" y="0"/>
          <a:ext cx="0" cy="0"/>
          <a:chOff x="0" y="0"/>
          <a:chExt cx="0" cy="0"/>
        </a:xfrm>
      </p:grpSpPr>
      <p:sp>
        <p:nvSpPr>
          <p:cNvPr id="79" name="Google Shape;79;p18"/>
          <p:cNvSpPr txBox="1">
            <a:spLocks noGrp="1"/>
          </p:cNvSpPr>
          <p:nvPr>
            <p:ph type="title"/>
          </p:nvPr>
        </p:nvSpPr>
        <p:spPr>
          <a:xfrm>
            <a:off x="228600" y="137319"/>
            <a:ext cx="4114800" cy="571500"/>
          </a:xfrm>
          <a:prstGeom prst="rect">
            <a:avLst/>
          </a:prstGeom>
          <a:noFill/>
          <a:ln>
            <a:noFill/>
          </a:ln>
        </p:spPr>
        <p:txBody>
          <a:bodyPr spcFirstLastPara="1" wrap="square" lIns="45725" tIns="22850" rIns="45725" bIns="22850" anchor="ctr" anchorCtr="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a:endParaRPr/>
          </a:p>
        </p:txBody>
      </p:sp>
      <p:sp>
        <p:nvSpPr>
          <p:cNvPr id="80" name="Google Shape;80;p18"/>
          <p:cNvSpPr txBox="1">
            <a:spLocks noGrp="1"/>
          </p:cNvSpPr>
          <p:nvPr>
            <p:ph type="body" idx="1"/>
          </p:nvPr>
        </p:nvSpPr>
        <p:spPr>
          <a:xfrm>
            <a:off x="228600" y="800100"/>
            <a:ext cx="2019300" cy="2262982"/>
          </a:xfrm>
          <a:prstGeom prst="rect">
            <a:avLst/>
          </a:prstGeom>
          <a:noFill/>
          <a:ln>
            <a:noFill/>
          </a:ln>
        </p:spPr>
        <p:txBody>
          <a:bodyPr spcFirstLastPara="1" wrap="square" lIns="45725" tIns="22850" rIns="45725" bIns="22850" anchor="t" anchorCtr="0">
            <a:normAutofit/>
          </a:bodyPr>
          <a:lstStyle>
            <a:lvl1pPr marL="457200" lvl="0" indent="-317500" algn="l">
              <a:spcBef>
                <a:spcPts val="300"/>
              </a:spcBef>
              <a:spcAft>
                <a:spcPts val="0"/>
              </a:spcAft>
              <a:buClr>
                <a:schemeClr val="dk1"/>
              </a:buClr>
              <a:buSzPts val="1400"/>
              <a:buChar char="•"/>
              <a:defRPr sz="1400"/>
            </a:lvl1pPr>
            <a:lvl2pPr marL="914400" lvl="1" indent="-304800" algn="l">
              <a:spcBef>
                <a:spcPts val="200"/>
              </a:spcBef>
              <a:spcAft>
                <a:spcPts val="0"/>
              </a:spcAft>
              <a:buClr>
                <a:schemeClr val="dk1"/>
              </a:buClr>
              <a:buSzPts val="1200"/>
              <a:buChar char="–"/>
              <a:defRPr sz="1200"/>
            </a:lvl2pPr>
            <a:lvl3pPr marL="1371600" lvl="2" indent="-292100" algn="l">
              <a:spcBef>
                <a:spcPts val="200"/>
              </a:spcBef>
              <a:spcAft>
                <a:spcPts val="0"/>
              </a:spcAft>
              <a:buClr>
                <a:schemeClr val="dk1"/>
              </a:buClr>
              <a:buSzPts val="1000"/>
              <a:buChar char="•"/>
              <a:defRPr sz="1000"/>
            </a:lvl3pPr>
            <a:lvl4pPr marL="1828800" lvl="3" indent="-285750" algn="l">
              <a:spcBef>
                <a:spcPts val="200"/>
              </a:spcBef>
              <a:spcAft>
                <a:spcPts val="0"/>
              </a:spcAft>
              <a:buClr>
                <a:schemeClr val="dk1"/>
              </a:buClr>
              <a:buSzPts val="900"/>
              <a:buChar char="–"/>
              <a:defRPr sz="900"/>
            </a:lvl4pPr>
            <a:lvl5pPr marL="2286000" lvl="4" indent="-285750" algn="l">
              <a:spcBef>
                <a:spcPts val="200"/>
              </a:spcBef>
              <a:spcAft>
                <a:spcPts val="0"/>
              </a:spcAft>
              <a:buClr>
                <a:schemeClr val="dk1"/>
              </a:buClr>
              <a:buSzPts val="900"/>
              <a:buChar char="»"/>
              <a:defRPr sz="900"/>
            </a:lvl5pPr>
            <a:lvl6pPr marL="2743200" lvl="5" indent="-285750" algn="l">
              <a:spcBef>
                <a:spcPts val="200"/>
              </a:spcBef>
              <a:spcAft>
                <a:spcPts val="0"/>
              </a:spcAft>
              <a:buClr>
                <a:schemeClr val="dk1"/>
              </a:buClr>
              <a:buSzPts val="900"/>
              <a:buChar char="•"/>
              <a:defRPr sz="900"/>
            </a:lvl6pPr>
            <a:lvl7pPr marL="3200400" lvl="6" indent="-285750" algn="l">
              <a:spcBef>
                <a:spcPts val="200"/>
              </a:spcBef>
              <a:spcAft>
                <a:spcPts val="0"/>
              </a:spcAft>
              <a:buClr>
                <a:schemeClr val="dk1"/>
              </a:buClr>
              <a:buSzPts val="900"/>
              <a:buChar char="•"/>
              <a:defRPr sz="900"/>
            </a:lvl7pPr>
            <a:lvl8pPr marL="3657600" lvl="7" indent="-285750" algn="l">
              <a:spcBef>
                <a:spcPts val="200"/>
              </a:spcBef>
              <a:spcAft>
                <a:spcPts val="0"/>
              </a:spcAft>
              <a:buClr>
                <a:schemeClr val="dk1"/>
              </a:buClr>
              <a:buSzPts val="900"/>
              <a:buChar char="•"/>
              <a:defRPr sz="900"/>
            </a:lvl8pPr>
            <a:lvl9pPr marL="4114800" lvl="8" indent="-285750" algn="l">
              <a:spcBef>
                <a:spcPts val="200"/>
              </a:spcBef>
              <a:spcAft>
                <a:spcPts val="0"/>
              </a:spcAft>
              <a:buClr>
                <a:schemeClr val="dk1"/>
              </a:buClr>
              <a:buSzPts val="900"/>
              <a:buChar char="•"/>
              <a:defRPr sz="900"/>
            </a:lvl9pPr>
          </a:lstStyle>
          <a:p>
            <a:endParaRPr/>
          </a:p>
        </p:txBody>
      </p:sp>
      <p:sp>
        <p:nvSpPr>
          <p:cNvPr id="81" name="Google Shape;81;p18"/>
          <p:cNvSpPr txBox="1">
            <a:spLocks noGrp="1"/>
          </p:cNvSpPr>
          <p:nvPr>
            <p:ph type="body" idx="2"/>
          </p:nvPr>
        </p:nvSpPr>
        <p:spPr>
          <a:xfrm>
            <a:off x="2324100" y="800100"/>
            <a:ext cx="2019300" cy="2262982"/>
          </a:xfrm>
          <a:prstGeom prst="rect">
            <a:avLst/>
          </a:prstGeom>
          <a:noFill/>
          <a:ln>
            <a:noFill/>
          </a:ln>
        </p:spPr>
        <p:txBody>
          <a:bodyPr spcFirstLastPara="1" wrap="square" lIns="45725" tIns="22850" rIns="45725" bIns="22850" anchor="t" anchorCtr="0">
            <a:normAutofit/>
          </a:bodyPr>
          <a:lstStyle>
            <a:lvl1pPr marL="457200" lvl="0" indent="-317500" algn="l">
              <a:spcBef>
                <a:spcPts val="300"/>
              </a:spcBef>
              <a:spcAft>
                <a:spcPts val="0"/>
              </a:spcAft>
              <a:buClr>
                <a:schemeClr val="dk1"/>
              </a:buClr>
              <a:buSzPts val="1400"/>
              <a:buChar char="•"/>
              <a:defRPr sz="1400"/>
            </a:lvl1pPr>
            <a:lvl2pPr marL="914400" lvl="1" indent="-304800" algn="l">
              <a:spcBef>
                <a:spcPts val="200"/>
              </a:spcBef>
              <a:spcAft>
                <a:spcPts val="0"/>
              </a:spcAft>
              <a:buClr>
                <a:schemeClr val="dk1"/>
              </a:buClr>
              <a:buSzPts val="1200"/>
              <a:buChar char="–"/>
              <a:defRPr sz="1200"/>
            </a:lvl2pPr>
            <a:lvl3pPr marL="1371600" lvl="2" indent="-292100" algn="l">
              <a:spcBef>
                <a:spcPts val="200"/>
              </a:spcBef>
              <a:spcAft>
                <a:spcPts val="0"/>
              </a:spcAft>
              <a:buClr>
                <a:schemeClr val="dk1"/>
              </a:buClr>
              <a:buSzPts val="1000"/>
              <a:buChar char="•"/>
              <a:defRPr sz="1000"/>
            </a:lvl3pPr>
            <a:lvl4pPr marL="1828800" lvl="3" indent="-285750" algn="l">
              <a:spcBef>
                <a:spcPts val="200"/>
              </a:spcBef>
              <a:spcAft>
                <a:spcPts val="0"/>
              </a:spcAft>
              <a:buClr>
                <a:schemeClr val="dk1"/>
              </a:buClr>
              <a:buSzPts val="900"/>
              <a:buChar char="–"/>
              <a:defRPr sz="900"/>
            </a:lvl4pPr>
            <a:lvl5pPr marL="2286000" lvl="4" indent="-285750" algn="l">
              <a:spcBef>
                <a:spcPts val="200"/>
              </a:spcBef>
              <a:spcAft>
                <a:spcPts val="0"/>
              </a:spcAft>
              <a:buClr>
                <a:schemeClr val="dk1"/>
              </a:buClr>
              <a:buSzPts val="900"/>
              <a:buChar char="»"/>
              <a:defRPr sz="900"/>
            </a:lvl5pPr>
            <a:lvl6pPr marL="2743200" lvl="5" indent="-285750" algn="l">
              <a:spcBef>
                <a:spcPts val="200"/>
              </a:spcBef>
              <a:spcAft>
                <a:spcPts val="0"/>
              </a:spcAft>
              <a:buClr>
                <a:schemeClr val="dk1"/>
              </a:buClr>
              <a:buSzPts val="900"/>
              <a:buChar char="•"/>
              <a:defRPr sz="900"/>
            </a:lvl6pPr>
            <a:lvl7pPr marL="3200400" lvl="6" indent="-285750" algn="l">
              <a:spcBef>
                <a:spcPts val="200"/>
              </a:spcBef>
              <a:spcAft>
                <a:spcPts val="0"/>
              </a:spcAft>
              <a:buClr>
                <a:schemeClr val="dk1"/>
              </a:buClr>
              <a:buSzPts val="900"/>
              <a:buChar char="•"/>
              <a:defRPr sz="900"/>
            </a:lvl7pPr>
            <a:lvl8pPr marL="3657600" lvl="7" indent="-285750" algn="l">
              <a:spcBef>
                <a:spcPts val="200"/>
              </a:spcBef>
              <a:spcAft>
                <a:spcPts val="0"/>
              </a:spcAft>
              <a:buClr>
                <a:schemeClr val="dk1"/>
              </a:buClr>
              <a:buSzPts val="900"/>
              <a:buChar char="•"/>
              <a:defRPr sz="900"/>
            </a:lvl8pPr>
            <a:lvl9pPr marL="4114800" lvl="8" indent="-285750" algn="l">
              <a:spcBef>
                <a:spcPts val="200"/>
              </a:spcBef>
              <a:spcAft>
                <a:spcPts val="0"/>
              </a:spcAft>
              <a:buClr>
                <a:schemeClr val="dk1"/>
              </a:buClr>
              <a:buSzPts val="900"/>
              <a:buChar char="•"/>
              <a:defRPr sz="900"/>
            </a:lvl9pPr>
          </a:lstStyle>
          <a:p>
            <a:endParaRPr/>
          </a:p>
        </p:txBody>
      </p:sp>
      <p:sp>
        <p:nvSpPr>
          <p:cNvPr id="82" name="Google Shape;82;p18"/>
          <p:cNvSpPr txBox="1">
            <a:spLocks noGrp="1"/>
          </p:cNvSpPr>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83" name="Google Shape;83;p18"/>
          <p:cNvSpPr txBox="1">
            <a:spLocks noGrp="1"/>
          </p:cNvSpPr>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84" name="Google Shape;84;p18"/>
          <p:cNvSpPr txBox="1">
            <a:spLocks noGrp="1"/>
          </p:cNvSpPr>
          <p:nvPr>
            <p:ph type="sldNum" idx="12"/>
          </p:nvPr>
        </p:nvSpPr>
        <p:spPr>
          <a:xfrm>
            <a:off x="3276600" y="3178175"/>
            <a:ext cx="1066800" cy="182563"/>
          </a:xfrm>
          <a:prstGeom prst="rect">
            <a:avLst/>
          </a:prstGeom>
          <a:noFill/>
          <a:ln>
            <a:noFill/>
          </a:ln>
        </p:spPr>
        <p:txBody>
          <a:bodyPr spcFirstLastPara="1" wrap="square" lIns="45725" tIns="22850" rIns="45725" bIns="228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85"/>
        <p:cNvGrpSpPr/>
        <p:nvPr/>
      </p:nvGrpSpPr>
      <p:grpSpPr>
        <a:xfrm>
          <a:off x="0" y="0"/>
          <a:ext cx="0" cy="0"/>
          <a:chOff x="0" y="0"/>
          <a:chExt cx="0" cy="0"/>
        </a:xfrm>
      </p:grpSpPr>
      <p:sp>
        <p:nvSpPr>
          <p:cNvPr id="86" name="Google Shape;86;p19"/>
          <p:cNvSpPr txBox="1">
            <a:spLocks noGrp="1"/>
          </p:cNvSpPr>
          <p:nvPr>
            <p:ph type="title"/>
          </p:nvPr>
        </p:nvSpPr>
        <p:spPr>
          <a:xfrm>
            <a:off x="228600" y="137319"/>
            <a:ext cx="4114800" cy="571500"/>
          </a:xfrm>
          <a:prstGeom prst="rect">
            <a:avLst/>
          </a:prstGeom>
          <a:noFill/>
          <a:ln>
            <a:noFill/>
          </a:ln>
        </p:spPr>
        <p:txBody>
          <a:bodyPr spcFirstLastPara="1" wrap="square" lIns="45725" tIns="22850" rIns="45725" bIns="22850" anchor="ctr" anchorCtr="0">
            <a:normAutofit/>
          </a:bodyPr>
          <a:lstStyle>
            <a:lvl1pPr lvl="0" algn="ctr">
              <a:spcBef>
                <a:spcPts val="0"/>
              </a:spcBef>
              <a:spcAft>
                <a:spcPts val="0"/>
              </a:spcAft>
              <a:buClr>
                <a:schemeClr val="dk1"/>
              </a:buClr>
              <a:buSzPts val="2200"/>
              <a:buFont typeface="Calibri"/>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a:endParaRPr/>
          </a:p>
        </p:txBody>
      </p:sp>
      <p:sp>
        <p:nvSpPr>
          <p:cNvPr id="87" name="Google Shape;87;p19"/>
          <p:cNvSpPr txBox="1">
            <a:spLocks noGrp="1"/>
          </p:cNvSpPr>
          <p:nvPr>
            <p:ph type="body" idx="1"/>
          </p:nvPr>
        </p:nvSpPr>
        <p:spPr>
          <a:xfrm>
            <a:off x="228600" y="767556"/>
            <a:ext cx="2020094" cy="319881"/>
          </a:xfrm>
          <a:prstGeom prst="rect">
            <a:avLst/>
          </a:prstGeom>
          <a:noFill/>
          <a:ln>
            <a:noFill/>
          </a:ln>
        </p:spPr>
        <p:txBody>
          <a:bodyPr spcFirstLastPara="1" wrap="square" lIns="45725" tIns="22850" rIns="45725" bIns="22850" anchor="b" anchorCtr="0">
            <a:normAutofit/>
          </a:bodyPr>
          <a:lstStyle>
            <a:lvl1pPr marL="457200" lvl="0" indent="-228600" algn="l">
              <a:spcBef>
                <a:spcPts val="200"/>
              </a:spcBef>
              <a:spcAft>
                <a:spcPts val="0"/>
              </a:spcAft>
              <a:buClr>
                <a:schemeClr val="dk1"/>
              </a:buClr>
              <a:buSzPts val="1200"/>
              <a:buNone/>
              <a:defRPr sz="1200" b="1"/>
            </a:lvl1pPr>
            <a:lvl2pPr marL="914400" lvl="1" indent="-228600" algn="l">
              <a:spcBef>
                <a:spcPts val="200"/>
              </a:spcBef>
              <a:spcAft>
                <a:spcPts val="0"/>
              </a:spcAft>
              <a:buClr>
                <a:schemeClr val="dk1"/>
              </a:buClr>
              <a:buSzPts val="1000"/>
              <a:buNone/>
              <a:defRPr sz="1000" b="1"/>
            </a:lvl2pPr>
            <a:lvl3pPr marL="1371600" lvl="2" indent="-228600" algn="l">
              <a:spcBef>
                <a:spcPts val="200"/>
              </a:spcBef>
              <a:spcAft>
                <a:spcPts val="0"/>
              </a:spcAft>
              <a:buClr>
                <a:schemeClr val="dk1"/>
              </a:buClr>
              <a:buSzPts val="900"/>
              <a:buNone/>
              <a:defRPr sz="900" b="1"/>
            </a:lvl3pPr>
            <a:lvl4pPr marL="1828800" lvl="3" indent="-228600" algn="l">
              <a:spcBef>
                <a:spcPts val="200"/>
              </a:spcBef>
              <a:spcAft>
                <a:spcPts val="0"/>
              </a:spcAft>
              <a:buClr>
                <a:schemeClr val="dk1"/>
              </a:buClr>
              <a:buSzPts val="800"/>
              <a:buNone/>
              <a:defRPr sz="800" b="1"/>
            </a:lvl4pPr>
            <a:lvl5pPr marL="2286000" lvl="4" indent="-228600" algn="l">
              <a:spcBef>
                <a:spcPts val="200"/>
              </a:spcBef>
              <a:spcAft>
                <a:spcPts val="0"/>
              </a:spcAft>
              <a:buClr>
                <a:schemeClr val="dk1"/>
              </a:buClr>
              <a:buSzPts val="800"/>
              <a:buNone/>
              <a:defRPr sz="800" b="1"/>
            </a:lvl5pPr>
            <a:lvl6pPr marL="2743200" lvl="5" indent="-228600" algn="l">
              <a:spcBef>
                <a:spcPts val="200"/>
              </a:spcBef>
              <a:spcAft>
                <a:spcPts val="0"/>
              </a:spcAft>
              <a:buClr>
                <a:schemeClr val="dk1"/>
              </a:buClr>
              <a:buSzPts val="800"/>
              <a:buNone/>
              <a:defRPr sz="800" b="1"/>
            </a:lvl6pPr>
            <a:lvl7pPr marL="3200400" lvl="6" indent="-228600" algn="l">
              <a:spcBef>
                <a:spcPts val="200"/>
              </a:spcBef>
              <a:spcAft>
                <a:spcPts val="0"/>
              </a:spcAft>
              <a:buClr>
                <a:schemeClr val="dk1"/>
              </a:buClr>
              <a:buSzPts val="800"/>
              <a:buNone/>
              <a:defRPr sz="800" b="1"/>
            </a:lvl7pPr>
            <a:lvl8pPr marL="3657600" lvl="7" indent="-228600" algn="l">
              <a:spcBef>
                <a:spcPts val="200"/>
              </a:spcBef>
              <a:spcAft>
                <a:spcPts val="0"/>
              </a:spcAft>
              <a:buClr>
                <a:schemeClr val="dk1"/>
              </a:buClr>
              <a:buSzPts val="800"/>
              <a:buNone/>
              <a:defRPr sz="800" b="1"/>
            </a:lvl8pPr>
            <a:lvl9pPr marL="4114800" lvl="8" indent="-228600" algn="l">
              <a:spcBef>
                <a:spcPts val="200"/>
              </a:spcBef>
              <a:spcAft>
                <a:spcPts val="0"/>
              </a:spcAft>
              <a:buClr>
                <a:schemeClr val="dk1"/>
              </a:buClr>
              <a:buSzPts val="800"/>
              <a:buNone/>
              <a:defRPr sz="800" b="1"/>
            </a:lvl9pPr>
          </a:lstStyle>
          <a:p>
            <a:endParaRPr/>
          </a:p>
        </p:txBody>
      </p:sp>
      <p:sp>
        <p:nvSpPr>
          <p:cNvPr id="88" name="Google Shape;88;p19"/>
          <p:cNvSpPr txBox="1">
            <a:spLocks noGrp="1"/>
          </p:cNvSpPr>
          <p:nvPr>
            <p:ph type="body" idx="2"/>
          </p:nvPr>
        </p:nvSpPr>
        <p:spPr>
          <a:xfrm>
            <a:off x="228600" y="1087438"/>
            <a:ext cx="2020094" cy="1975644"/>
          </a:xfrm>
          <a:prstGeom prst="rect">
            <a:avLst/>
          </a:prstGeom>
          <a:noFill/>
          <a:ln>
            <a:noFill/>
          </a:ln>
        </p:spPr>
        <p:txBody>
          <a:bodyPr spcFirstLastPara="1" wrap="square" lIns="45725" tIns="22850" rIns="45725" bIns="22850" anchor="t" anchorCtr="0">
            <a:normAutofit/>
          </a:bodyPr>
          <a:lstStyle>
            <a:lvl1pPr marL="457200" lvl="0" indent="-304800" algn="l">
              <a:spcBef>
                <a:spcPts val="200"/>
              </a:spcBef>
              <a:spcAft>
                <a:spcPts val="0"/>
              </a:spcAft>
              <a:buClr>
                <a:schemeClr val="dk1"/>
              </a:buClr>
              <a:buSzPts val="1200"/>
              <a:buChar char="•"/>
              <a:defRPr sz="1200"/>
            </a:lvl1pPr>
            <a:lvl2pPr marL="914400" lvl="1" indent="-292100" algn="l">
              <a:spcBef>
                <a:spcPts val="200"/>
              </a:spcBef>
              <a:spcAft>
                <a:spcPts val="0"/>
              </a:spcAft>
              <a:buClr>
                <a:schemeClr val="dk1"/>
              </a:buClr>
              <a:buSzPts val="1000"/>
              <a:buChar char="–"/>
              <a:defRPr sz="1000"/>
            </a:lvl2pPr>
            <a:lvl3pPr marL="1371600" lvl="2" indent="-285750" algn="l">
              <a:spcBef>
                <a:spcPts val="200"/>
              </a:spcBef>
              <a:spcAft>
                <a:spcPts val="0"/>
              </a:spcAft>
              <a:buClr>
                <a:schemeClr val="dk1"/>
              </a:buClr>
              <a:buSzPts val="900"/>
              <a:buChar char="•"/>
              <a:defRPr sz="900"/>
            </a:lvl3pPr>
            <a:lvl4pPr marL="1828800" lvl="3" indent="-279400" algn="l">
              <a:spcBef>
                <a:spcPts val="200"/>
              </a:spcBef>
              <a:spcAft>
                <a:spcPts val="0"/>
              </a:spcAft>
              <a:buClr>
                <a:schemeClr val="dk1"/>
              </a:buClr>
              <a:buSzPts val="800"/>
              <a:buChar char="–"/>
              <a:defRPr sz="800"/>
            </a:lvl4pPr>
            <a:lvl5pPr marL="2286000" lvl="4" indent="-279400" algn="l">
              <a:spcBef>
                <a:spcPts val="200"/>
              </a:spcBef>
              <a:spcAft>
                <a:spcPts val="0"/>
              </a:spcAft>
              <a:buClr>
                <a:schemeClr val="dk1"/>
              </a:buClr>
              <a:buSzPts val="800"/>
              <a:buChar char="»"/>
              <a:defRPr sz="800"/>
            </a:lvl5pPr>
            <a:lvl6pPr marL="2743200" lvl="5" indent="-279400" algn="l">
              <a:spcBef>
                <a:spcPts val="200"/>
              </a:spcBef>
              <a:spcAft>
                <a:spcPts val="0"/>
              </a:spcAft>
              <a:buClr>
                <a:schemeClr val="dk1"/>
              </a:buClr>
              <a:buSzPts val="800"/>
              <a:buChar char="•"/>
              <a:defRPr sz="800"/>
            </a:lvl6pPr>
            <a:lvl7pPr marL="3200400" lvl="6" indent="-279400" algn="l">
              <a:spcBef>
                <a:spcPts val="200"/>
              </a:spcBef>
              <a:spcAft>
                <a:spcPts val="0"/>
              </a:spcAft>
              <a:buClr>
                <a:schemeClr val="dk1"/>
              </a:buClr>
              <a:buSzPts val="800"/>
              <a:buChar char="•"/>
              <a:defRPr sz="800"/>
            </a:lvl7pPr>
            <a:lvl8pPr marL="3657600" lvl="7" indent="-279400" algn="l">
              <a:spcBef>
                <a:spcPts val="200"/>
              </a:spcBef>
              <a:spcAft>
                <a:spcPts val="0"/>
              </a:spcAft>
              <a:buClr>
                <a:schemeClr val="dk1"/>
              </a:buClr>
              <a:buSzPts val="800"/>
              <a:buChar char="•"/>
              <a:defRPr sz="800"/>
            </a:lvl8pPr>
            <a:lvl9pPr marL="4114800" lvl="8" indent="-279400" algn="l">
              <a:spcBef>
                <a:spcPts val="200"/>
              </a:spcBef>
              <a:spcAft>
                <a:spcPts val="0"/>
              </a:spcAft>
              <a:buClr>
                <a:schemeClr val="dk1"/>
              </a:buClr>
              <a:buSzPts val="800"/>
              <a:buChar char="•"/>
              <a:defRPr sz="800"/>
            </a:lvl9pPr>
          </a:lstStyle>
          <a:p>
            <a:endParaRPr/>
          </a:p>
        </p:txBody>
      </p:sp>
      <p:sp>
        <p:nvSpPr>
          <p:cNvPr id="89" name="Google Shape;89;p19"/>
          <p:cNvSpPr txBox="1">
            <a:spLocks noGrp="1"/>
          </p:cNvSpPr>
          <p:nvPr>
            <p:ph type="body" idx="3"/>
          </p:nvPr>
        </p:nvSpPr>
        <p:spPr>
          <a:xfrm>
            <a:off x="2322513" y="767556"/>
            <a:ext cx="2020888" cy="319881"/>
          </a:xfrm>
          <a:prstGeom prst="rect">
            <a:avLst/>
          </a:prstGeom>
          <a:noFill/>
          <a:ln>
            <a:noFill/>
          </a:ln>
        </p:spPr>
        <p:txBody>
          <a:bodyPr spcFirstLastPara="1" wrap="square" lIns="45725" tIns="22850" rIns="45725" bIns="22850" anchor="b" anchorCtr="0">
            <a:normAutofit/>
          </a:bodyPr>
          <a:lstStyle>
            <a:lvl1pPr marL="457200" lvl="0" indent="-228600" algn="l">
              <a:spcBef>
                <a:spcPts val="200"/>
              </a:spcBef>
              <a:spcAft>
                <a:spcPts val="0"/>
              </a:spcAft>
              <a:buClr>
                <a:schemeClr val="dk1"/>
              </a:buClr>
              <a:buSzPts val="1200"/>
              <a:buNone/>
              <a:defRPr sz="1200" b="1"/>
            </a:lvl1pPr>
            <a:lvl2pPr marL="914400" lvl="1" indent="-228600" algn="l">
              <a:spcBef>
                <a:spcPts val="200"/>
              </a:spcBef>
              <a:spcAft>
                <a:spcPts val="0"/>
              </a:spcAft>
              <a:buClr>
                <a:schemeClr val="dk1"/>
              </a:buClr>
              <a:buSzPts val="1000"/>
              <a:buNone/>
              <a:defRPr sz="1000" b="1"/>
            </a:lvl2pPr>
            <a:lvl3pPr marL="1371600" lvl="2" indent="-228600" algn="l">
              <a:spcBef>
                <a:spcPts val="200"/>
              </a:spcBef>
              <a:spcAft>
                <a:spcPts val="0"/>
              </a:spcAft>
              <a:buClr>
                <a:schemeClr val="dk1"/>
              </a:buClr>
              <a:buSzPts val="900"/>
              <a:buNone/>
              <a:defRPr sz="900" b="1"/>
            </a:lvl3pPr>
            <a:lvl4pPr marL="1828800" lvl="3" indent="-228600" algn="l">
              <a:spcBef>
                <a:spcPts val="200"/>
              </a:spcBef>
              <a:spcAft>
                <a:spcPts val="0"/>
              </a:spcAft>
              <a:buClr>
                <a:schemeClr val="dk1"/>
              </a:buClr>
              <a:buSzPts val="800"/>
              <a:buNone/>
              <a:defRPr sz="800" b="1"/>
            </a:lvl4pPr>
            <a:lvl5pPr marL="2286000" lvl="4" indent="-228600" algn="l">
              <a:spcBef>
                <a:spcPts val="200"/>
              </a:spcBef>
              <a:spcAft>
                <a:spcPts val="0"/>
              </a:spcAft>
              <a:buClr>
                <a:schemeClr val="dk1"/>
              </a:buClr>
              <a:buSzPts val="800"/>
              <a:buNone/>
              <a:defRPr sz="800" b="1"/>
            </a:lvl5pPr>
            <a:lvl6pPr marL="2743200" lvl="5" indent="-228600" algn="l">
              <a:spcBef>
                <a:spcPts val="200"/>
              </a:spcBef>
              <a:spcAft>
                <a:spcPts val="0"/>
              </a:spcAft>
              <a:buClr>
                <a:schemeClr val="dk1"/>
              </a:buClr>
              <a:buSzPts val="800"/>
              <a:buNone/>
              <a:defRPr sz="800" b="1"/>
            </a:lvl6pPr>
            <a:lvl7pPr marL="3200400" lvl="6" indent="-228600" algn="l">
              <a:spcBef>
                <a:spcPts val="200"/>
              </a:spcBef>
              <a:spcAft>
                <a:spcPts val="0"/>
              </a:spcAft>
              <a:buClr>
                <a:schemeClr val="dk1"/>
              </a:buClr>
              <a:buSzPts val="800"/>
              <a:buNone/>
              <a:defRPr sz="800" b="1"/>
            </a:lvl7pPr>
            <a:lvl8pPr marL="3657600" lvl="7" indent="-228600" algn="l">
              <a:spcBef>
                <a:spcPts val="200"/>
              </a:spcBef>
              <a:spcAft>
                <a:spcPts val="0"/>
              </a:spcAft>
              <a:buClr>
                <a:schemeClr val="dk1"/>
              </a:buClr>
              <a:buSzPts val="800"/>
              <a:buNone/>
              <a:defRPr sz="800" b="1"/>
            </a:lvl8pPr>
            <a:lvl9pPr marL="4114800" lvl="8" indent="-228600" algn="l">
              <a:spcBef>
                <a:spcPts val="200"/>
              </a:spcBef>
              <a:spcAft>
                <a:spcPts val="0"/>
              </a:spcAft>
              <a:buClr>
                <a:schemeClr val="dk1"/>
              </a:buClr>
              <a:buSzPts val="800"/>
              <a:buNone/>
              <a:defRPr sz="800" b="1"/>
            </a:lvl9pPr>
          </a:lstStyle>
          <a:p>
            <a:endParaRPr/>
          </a:p>
        </p:txBody>
      </p:sp>
      <p:sp>
        <p:nvSpPr>
          <p:cNvPr id="90" name="Google Shape;90;p19"/>
          <p:cNvSpPr txBox="1">
            <a:spLocks noGrp="1"/>
          </p:cNvSpPr>
          <p:nvPr>
            <p:ph type="body" idx="4"/>
          </p:nvPr>
        </p:nvSpPr>
        <p:spPr>
          <a:xfrm>
            <a:off x="2322513" y="1087438"/>
            <a:ext cx="2020888" cy="1975644"/>
          </a:xfrm>
          <a:prstGeom prst="rect">
            <a:avLst/>
          </a:prstGeom>
          <a:noFill/>
          <a:ln>
            <a:noFill/>
          </a:ln>
        </p:spPr>
        <p:txBody>
          <a:bodyPr spcFirstLastPara="1" wrap="square" lIns="45725" tIns="22850" rIns="45725" bIns="22850" anchor="t" anchorCtr="0">
            <a:normAutofit/>
          </a:bodyPr>
          <a:lstStyle>
            <a:lvl1pPr marL="457200" lvl="0" indent="-304800" algn="l">
              <a:spcBef>
                <a:spcPts val="200"/>
              </a:spcBef>
              <a:spcAft>
                <a:spcPts val="0"/>
              </a:spcAft>
              <a:buClr>
                <a:schemeClr val="dk1"/>
              </a:buClr>
              <a:buSzPts val="1200"/>
              <a:buChar char="•"/>
              <a:defRPr sz="1200"/>
            </a:lvl1pPr>
            <a:lvl2pPr marL="914400" lvl="1" indent="-292100" algn="l">
              <a:spcBef>
                <a:spcPts val="200"/>
              </a:spcBef>
              <a:spcAft>
                <a:spcPts val="0"/>
              </a:spcAft>
              <a:buClr>
                <a:schemeClr val="dk1"/>
              </a:buClr>
              <a:buSzPts val="1000"/>
              <a:buChar char="–"/>
              <a:defRPr sz="1000"/>
            </a:lvl2pPr>
            <a:lvl3pPr marL="1371600" lvl="2" indent="-285750" algn="l">
              <a:spcBef>
                <a:spcPts val="200"/>
              </a:spcBef>
              <a:spcAft>
                <a:spcPts val="0"/>
              </a:spcAft>
              <a:buClr>
                <a:schemeClr val="dk1"/>
              </a:buClr>
              <a:buSzPts val="900"/>
              <a:buChar char="•"/>
              <a:defRPr sz="900"/>
            </a:lvl3pPr>
            <a:lvl4pPr marL="1828800" lvl="3" indent="-279400" algn="l">
              <a:spcBef>
                <a:spcPts val="200"/>
              </a:spcBef>
              <a:spcAft>
                <a:spcPts val="0"/>
              </a:spcAft>
              <a:buClr>
                <a:schemeClr val="dk1"/>
              </a:buClr>
              <a:buSzPts val="800"/>
              <a:buChar char="–"/>
              <a:defRPr sz="800"/>
            </a:lvl4pPr>
            <a:lvl5pPr marL="2286000" lvl="4" indent="-279400" algn="l">
              <a:spcBef>
                <a:spcPts val="200"/>
              </a:spcBef>
              <a:spcAft>
                <a:spcPts val="0"/>
              </a:spcAft>
              <a:buClr>
                <a:schemeClr val="dk1"/>
              </a:buClr>
              <a:buSzPts val="800"/>
              <a:buChar char="»"/>
              <a:defRPr sz="800"/>
            </a:lvl5pPr>
            <a:lvl6pPr marL="2743200" lvl="5" indent="-279400" algn="l">
              <a:spcBef>
                <a:spcPts val="200"/>
              </a:spcBef>
              <a:spcAft>
                <a:spcPts val="0"/>
              </a:spcAft>
              <a:buClr>
                <a:schemeClr val="dk1"/>
              </a:buClr>
              <a:buSzPts val="800"/>
              <a:buChar char="•"/>
              <a:defRPr sz="800"/>
            </a:lvl6pPr>
            <a:lvl7pPr marL="3200400" lvl="6" indent="-279400" algn="l">
              <a:spcBef>
                <a:spcPts val="200"/>
              </a:spcBef>
              <a:spcAft>
                <a:spcPts val="0"/>
              </a:spcAft>
              <a:buClr>
                <a:schemeClr val="dk1"/>
              </a:buClr>
              <a:buSzPts val="800"/>
              <a:buChar char="•"/>
              <a:defRPr sz="800"/>
            </a:lvl7pPr>
            <a:lvl8pPr marL="3657600" lvl="7" indent="-279400" algn="l">
              <a:spcBef>
                <a:spcPts val="200"/>
              </a:spcBef>
              <a:spcAft>
                <a:spcPts val="0"/>
              </a:spcAft>
              <a:buClr>
                <a:schemeClr val="dk1"/>
              </a:buClr>
              <a:buSzPts val="800"/>
              <a:buChar char="•"/>
              <a:defRPr sz="800"/>
            </a:lvl8pPr>
            <a:lvl9pPr marL="4114800" lvl="8" indent="-279400" algn="l">
              <a:spcBef>
                <a:spcPts val="200"/>
              </a:spcBef>
              <a:spcAft>
                <a:spcPts val="0"/>
              </a:spcAft>
              <a:buClr>
                <a:schemeClr val="dk1"/>
              </a:buClr>
              <a:buSzPts val="800"/>
              <a:buChar char="•"/>
              <a:defRPr sz="800"/>
            </a:lvl9pPr>
          </a:lstStyle>
          <a:p>
            <a:endParaRPr/>
          </a:p>
        </p:txBody>
      </p:sp>
      <p:sp>
        <p:nvSpPr>
          <p:cNvPr id="91" name="Google Shape;91;p19"/>
          <p:cNvSpPr txBox="1">
            <a:spLocks noGrp="1"/>
          </p:cNvSpPr>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92" name="Google Shape;92;p19"/>
          <p:cNvSpPr txBox="1">
            <a:spLocks noGrp="1"/>
          </p:cNvSpPr>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93" name="Google Shape;93;p19"/>
          <p:cNvSpPr txBox="1">
            <a:spLocks noGrp="1"/>
          </p:cNvSpPr>
          <p:nvPr>
            <p:ph type="sldNum" idx="12"/>
          </p:nvPr>
        </p:nvSpPr>
        <p:spPr>
          <a:xfrm>
            <a:off x="3276600" y="3178175"/>
            <a:ext cx="1066800" cy="182563"/>
          </a:xfrm>
          <a:prstGeom prst="rect">
            <a:avLst/>
          </a:prstGeom>
          <a:noFill/>
          <a:ln>
            <a:noFill/>
          </a:ln>
        </p:spPr>
        <p:txBody>
          <a:bodyPr spcFirstLastPara="1" wrap="square" lIns="45725" tIns="22850" rIns="45725" bIns="228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4"/>
        <p:cNvGrpSpPr/>
        <p:nvPr/>
      </p:nvGrpSpPr>
      <p:grpSpPr>
        <a:xfrm>
          <a:off x="0" y="0"/>
          <a:ext cx="0" cy="0"/>
          <a:chOff x="0" y="0"/>
          <a:chExt cx="0" cy="0"/>
        </a:xfrm>
      </p:grpSpPr>
      <p:sp>
        <p:nvSpPr>
          <p:cNvPr id="95" name="Google Shape;95;p20"/>
          <p:cNvSpPr txBox="1">
            <a:spLocks noGrp="1"/>
          </p:cNvSpPr>
          <p:nvPr>
            <p:ph type="title"/>
          </p:nvPr>
        </p:nvSpPr>
        <p:spPr>
          <a:xfrm>
            <a:off x="228600" y="137319"/>
            <a:ext cx="4114800" cy="571500"/>
          </a:xfrm>
          <a:prstGeom prst="rect">
            <a:avLst/>
          </a:prstGeom>
          <a:noFill/>
          <a:ln>
            <a:noFill/>
          </a:ln>
        </p:spPr>
        <p:txBody>
          <a:bodyPr spcFirstLastPara="1" wrap="square" lIns="45725" tIns="22850" rIns="45725" bIns="22850" anchor="ctr" anchorCtr="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a:endParaRPr/>
          </a:p>
        </p:txBody>
      </p:sp>
      <p:sp>
        <p:nvSpPr>
          <p:cNvPr id="96" name="Google Shape;96;p20"/>
          <p:cNvSpPr txBox="1">
            <a:spLocks noGrp="1"/>
          </p:cNvSpPr>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97" name="Google Shape;97;p20"/>
          <p:cNvSpPr txBox="1">
            <a:spLocks noGrp="1"/>
          </p:cNvSpPr>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98" name="Google Shape;98;p20"/>
          <p:cNvSpPr txBox="1">
            <a:spLocks noGrp="1"/>
          </p:cNvSpPr>
          <p:nvPr>
            <p:ph type="sldNum" idx="12"/>
          </p:nvPr>
        </p:nvSpPr>
        <p:spPr>
          <a:xfrm>
            <a:off x="3276600" y="3178175"/>
            <a:ext cx="1066800" cy="182563"/>
          </a:xfrm>
          <a:prstGeom prst="rect">
            <a:avLst/>
          </a:prstGeom>
          <a:noFill/>
          <a:ln>
            <a:noFill/>
          </a:ln>
        </p:spPr>
        <p:txBody>
          <a:bodyPr spcFirstLastPara="1" wrap="square" lIns="45725" tIns="22850" rIns="45725" bIns="228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99"/>
        <p:cNvGrpSpPr/>
        <p:nvPr/>
      </p:nvGrpSpPr>
      <p:grpSpPr>
        <a:xfrm>
          <a:off x="0" y="0"/>
          <a:ext cx="0" cy="0"/>
          <a:chOff x="0" y="0"/>
          <a:chExt cx="0" cy="0"/>
        </a:xfrm>
      </p:grpSpPr>
      <p:sp>
        <p:nvSpPr>
          <p:cNvPr id="100" name="Google Shape;100;p21"/>
          <p:cNvSpPr txBox="1">
            <a:spLocks noGrp="1"/>
          </p:cNvSpPr>
          <p:nvPr>
            <p:ph type="title"/>
          </p:nvPr>
        </p:nvSpPr>
        <p:spPr>
          <a:xfrm>
            <a:off x="228600" y="136525"/>
            <a:ext cx="1504157" cy="581025"/>
          </a:xfrm>
          <a:prstGeom prst="rect">
            <a:avLst/>
          </a:prstGeom>
          <a:noFill/>
          <a:ln>
            <a:noFill/>
          </a:ln>
        </p:spPr>
        <p:txBody>
          <a:bodyPr spcFirstLastPara="1" wrap="square" lIns="45725" tIns="22850" rIns="45725" bIns="22850" anchor="b" anchorCtr="0">
            <a:normAutofit/>
          </a:bodyPr>
          <a:lstStyle>
            <a:lvl1pPr lvl="0" algn="l">
              <a:spcBef>
                <a:spcPts val="0"/>
              </a:spcBef>
              <a:spcAft>
                <a:spcPts val="0"/>
              </a:spcAft>
              <a:buClr>
                <a:schemeClr val="dk1"/>
              </a:buClr>
              <a:buSzPts val="1000"/>
              <a:buFont typeface="Calibri"/>
              <a:buNone/>
              <a:defRPr sz="1000" b="1"/>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a:endParaRPr/>
          </a:p>
        </p:txBody>
      </p:sp>
      <p:sp>
        <p:nvSpPr>
          <p:cNvPr id="101" name="Google Shape;101;p21"/>
          <p:cNvSpPr txBox="1">
            <a:spLocks noGrp="1"/>
          </p:cNvSpPr>
          <p:nvPr>
            <p:ph type="body" idx="1"/>
          </p:nvPr>
        </p:nvSpPr>
        <p:spPr>
          <a:xfrm>
            <a:off x="1787525" y="136525"/>
            <a:ext cx="2555875" cy="2926557"/>
          </a:xfrm>
          <a:prstGeom prst="rect">
            <a:avLst/>
          </a:prstGeom>
          <a:noFill/>
          <a:ln>
            <a:noFill/>
          </a:ln>
        </p:spPr>
        <p:txBody>
          <a:bodyPr spcFirstLastPara="1" wrap="square" lIns="45725" tIns="22850" rIns="45725" bIns="22850" anchor="t" anchorCtr="0">
            <a:normAutofit/>
          </a:bodyPr>
          <a:lstStyle>
            <a:lvl1pPr marL="457200" lvl="0" indent="-330200" algn="l">
              <a:spcBef>
                <a:spcPts val="300"/>
              </a:spcBef>
              <a:spcAft>
                <a:spcPts val="0"/>
              </a:spcAft>
              <a:buClr>
                <a:schemeClr val="dk1"/>
              </a:buClr>
              <a:buSzPts val="1600"/>
              <a:buChar char="•"/>
              <a:defRPr sz="1600"/>
            </a:lvl1pPr>
            <a:lvl2pPr marL="914400" lvl="1" indent="-317500" algn="l">
              <a:spcBef>
                <a:spcPts val="300"/>
              </a:spcBef>
              <a:spcAft>
                <a:spcPts val="0"/>
              </a:spcAft>
              <a:buClr>
                <a:schemeClr val="dk1"/>
              </a:buClr>
              <a:buSzPts val="1400"/>
              <a:buChar char="–"/>
              <a:defRPr sz="1400"/>
            </a:lvl2pPr>
            <a:lvl3pPr marL="1371600" lvl="2" indent="-304800" algn="l">
              <a:spcBef>
                <a:spcPts val="200"/>
              </a:spcBef>
              <a:spcAft>
                <a:spcPts val="0"/>
              </a:spcAft>
              <a:buClr>
                <a:schemeClr val="dk1"/>
              </a:buClr>
              <a:buSzPts val="1200"/>
              <a:buChar char="•"/>
              <a:defRPr sz="1200"/>
            </a:lvl3pPr>
            <a:lvl4pPr marL="1828800" lvl="3" indent="-292100" algn="l">
              <a:spcBef>
                <a:spcPts val="200"/>
              </a:spcBef>
              <a:spcAft>
                <a:spcPts val="0"/>
              </a:spcAft>
              <a:buClr>
                <a:schemeClr val="dk1"/>
              </a:buClr>
              <a:buSzPts val="1000"/>
              <a:buChar char="–"/>
              <a:defRPr sz="1000"/>
            </a:lvl4pPr>
            <a:lvl5pPr marL="2286000" lvl="4" indent="-292100" algn="l">
              <a:spcBef>
                <a:spcPts val="200"/>
              </a:spcBef>
              <a:spcAft>
                <a:spcPts val="0"/>
              </a:spcAft>
              <a:buClr>
                <a:schemeClr val="dk1"/>
              </a:buClr>
              <a:buSzPts val="1000"/>
              <a:buChar char="»"/>
              <a:defRPr sz="1000"/>
            </a:lvl5pPr>
            <a:lvl6pPr marL="2743200" lvl="5" indent="-292100" algn="l">
              <a:spcBef>
                <a:spcPts val="200"/>
              </a:spcBef>
              <a:spcAft>
                <a:spcPts val="0"/>
              </a:spcAft>
              <a:buClr>
                <a:schemeClr val="dk1"/>
              </a:buClr>
              <a:buSzPts val="1000"/>
              <a:buChar char="•"/>
              <a:defRPr sz="1000"/>
            </a:lvl6pPr>
            <a:lvl7pPr marL="3200400" lvl="6" indent="-292100" algn="l">
              <a:spcBef>
                <a:spcPts val="200"/>
              </a:spcBef>
              <a:spcAft>
                <a:spcPts val="0"/>
              </a:spcAft>
              <a:buClr>
                <a:schemeClr val="dk1"/>
              </a:buClr>
              <a:buSzPts val="1000"/>
              <a:buChar char="•"/>
              <a:defRPr sz="1000"/>
            </a:lvl7pPr>
            <a:lvl8pPr marL="3657600" lvl="7" indent="-292100" algn="l">
              <a:spcBef>
                <a:spcPts val="200"/>
              </a:spcBef>
              <a:spcAft>
                <a:spcPts val="0"/>
              </a:spcAft>
              <a:buClr>
                <a:schemeClr val="dk1"/>
              </a:buClr>
              <a:buSzPts val="1000"/>
              <a:buChar char="•"/>
              <a:defRPr sz="1000"/>
            </a:lvl8pPr>
            <a:lvl9pPr marL="4114800" lvl="8" indent="-292100" algn="l">
              <a:spcBef>
                <a:spcPts val="200"/>
              </a:spcBef>
              <a:spcAft>
                <a:spcPts val="0"/>
              </a:spcAft>
              <a:buClr>
                <a:schemeClr val="dk1"/>
              </a:buClr>
              <a:buSzPts val="1000"/>
              <a:buChar char="•"/>
              <a:defRPr sz="1000"/>
            </a:lvl9pPr>
          </a:lstStyle>
          <a:p>
            <a:endParaRPr/>
          </a:p>
        </p:txBody>
      </p:sp>
      <p:sp>
        <p:nvSpPr>
          <p:cNvPr id="102" name="Google Shape;102;p21"/>
          <p:cNvSpPr txBox="1">
            <a:spLocks noGrp="1"/>
          </p:cNvSpPr>
          <p:nvPr>
            <p:ph type="body" idx="2"/>
          </p:nvPr>
        </p:nvSpPr>
        <p:spPr>
          <a:xfrm>
            <a:off x="228600" y="717550"/>
            <a:ext cx="1504157" cy="2345532"/>
          </a:xfrm>
          <a:prstGeom prst="rect">
            <a:avLst/>
          </a:prstGeom>
          <a:noFill/>
          <a:ln>
            <a:noFill/>
          </a:ln>
        </p:spPr>
        <p:txBody>
          <a:bodyPr spcFirstLastPara="1" wrap="square" lIns="45725" tIns="22850" rIns="45725" bIns="22850" anchor="t" anchorCtr="0">
            <a:normAutofit/>
          </a:bodyPr>
          <a:lstStyle>
            <a:lvl1pPr marL="457200" lvl="0" indent="-228600" algn="l">
              <a:spcBef>
                <a:spcPts val="100"/>
              </a:spcBef>
              <a:spcAft>
                <a:spcPts val="0"/>
              </a:spcAft>
              <a:buClr>
                <a:schemeClr val="dk1"/>
              </a:buClr>
              <a:buSzPts val="700"/>
              <a:buNone/>
              <a:defRPr sz="700"/>
            </a:lvl1pPr>
            <a:lvl2pPr marL="914400" lvl="1" indent="-228600" algn="l">
              <a:spcBef>
                <a:spcPts val="100"/>
              </a:spcBef>
              <a:spcAft>
                <a:spcPts val="0"/>
              </a:spcAft>
              <a:buClr>
                <a:schemeClr val="dk1"/>
              </a:buClr>
              <a:buSzPts val="600"/>
              <a:buNone/>
              <a:defRPr sz="600"/>
            </a:lvl2pPr>
            <a:lvl3pPr marL="1371600" lvl="2" indent="-228600" algn="l">
              <a:spcBef>
                <a:spcPts val="100"/>
              </a:spcBef>
              <a:spcAft>
                <a:spcPts val="0"/>
              </a:spcAft>
              <a:buClr>
                <a:schemeClr val="dk1"/>
              </a:buClr>
              <a:buSzPts val="500"/>
              <a:buNone/>
              <a:defRPr sz="500"/>
            </a:lvl3pPr>
            <a:lvl4pPr marL="1828800" lvl="3" indent="-228600" algn="l">
              <a:spcBef>
                <a:spcPts val="100"/>
              </a:spcBef>
              <a:spcAft>
                <a:spcPts val="0"/>
              </a:spcAft>
              <a:buClr>
                <a:schemeClr val="dk1"/>
              </a:buClr>
              <a:buSzPts val="500"/>
              <a:buNone/>
              <a:defRPr sz="500"/>
            </a:lvl4pPr>
            <a:lvl5pPr marL="2286000" lvl="4" indent="-228600" algn="l">
              <a:spcBef>
                <a:spcPts val="100"/>
              </a:spcBef>
              <a:spcAft>
                <a:spcPts val="0"/>
              </a:spcAft>
              <a:buClr>
                <a:schemeClr val="dk1"/>
              </a:buClr>
              <a:buSzPts val="500"/>
              <a:buNone/>
              <a:defRPr sz="500"/>
            </a:lvl5pPr>
            <a:lvl6pPr marL="2743200" lvl="5" indent="-228600" algn="l">
              <a:spcBef>
                <a:spcPts val="100"/>
              </a:spcBef>
              <a:spcAft>
                <a:spcPts val="0"/>
              </a:spcAft>
              <a:buClr>
                <a:schemeClr val="dk1"/>
              </a:buClr>
              <a:buSzPts val="500"/>
              <a:buNone/>
              <a:defRPr sz="500"/>
            </a:lvl6pPr>
            <a:lvl7pPr marL="3200400" lvl="6" indent="-228600" algn="l">
              <a:spcBef>
                <a:spcPts val="100"/>
              </a:spcBef>
              <a:spcAft>
                <a:spcPts val="0"/>
              </a:spcAft>
              <a:buClr>
                <a:schemeClr val="dk1"/>
              </a:buClr>
              <a:buSzPts val="500"/>
              <a:buNone/>
              <a:defRPr sz="500"/>
            </a:lvl7pPr>
            <a:lvl8pPr marL="3657600" lvl="7" indent="-228600" algn="l">
              <a:spcBef>
                <a:spcPts val="100"/>
              </a:spcBef>
              <a:spcAft>
                <a:spcPts val="0"/>
              </a:spcAft>
              <a:buClr>
                <a:schemeClr val="dk1"/>
              </a:buClr>
              <a:buSzPts val="500"/>
              <a:buNone/>
              <a:defRPr sz="500"/>
            </a:lvl8pPr>
            <a:lvl9pPr marL="4114800" lvl="8" indent="-228600" algn="l">
              <a:spcBef>
                <a:spcPts val="100"/>
              </a:spcBef>
              <a:spcAft>
                <a:spcPts val="0"/>
              </a:spcAft>
              <a:buClr>
                <a:schemeClr val="dk1"/>
              </a:buClr>
              <a:buSzPts val="500"/>
              <a:buNone/>
              <a:defRPr sz="500"/>
            </a:lvl9pPr>
          </a:lstStyle>
          <a:p>
            <a:endParaRPr/>
          </a:p>
        </p:txBody>
      </p:sp>
      <p:sp>
        <p:nvSpPr>
          <p:cNvPr id="103" name="Google Shape;103;p21"/>
          <p:cNvSpPr txBox="1">
            <a:spLocks noGrp="1"/>
          </p:cNvSpPr>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104" name="Google Shape;104;p21"/>
          <p:cNvSpPr txBox="1">
            <a:spLocks noGrp="1"/>
          </p:cNvSpPr>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105" name="Google Shape;105;p21"/>
          <p:cNvSpPr txBox="1">
            <a:spLocks noGrp="1"/>
          </p:cNvSpPr>
          <p:nvPr>
            <p:ph type="sldNum" idx="12"/>
          </p:nvPr>
        </p:nvSpPr>
        <p:spPr>
          <a:xfrm>
            <a:off x="3276600" y="3178175"/>
            <a:ext cx="1066800" cy="182563"/>
          </a:xfrm>
          <a:prstGeom prst="rect">
            <a:avLst/>
          </a:prstGeom>
          <a:noFill/>
          <a:ln>
            <a:noFill/>
          </a:ln>
        </p:spPr>
        <p:txBody>
          <a:bodyPr spcFirstLastPara="1" wrap="square" lIns="45725" tIns="22850" rIns="45725" bIns="228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06"/>
        <p:cNvGrpSpPr/>
        <p:nvPr/>
      </p:nvGrpSpPr>
      <p:grpSpPr>
        <a:xfrm>
          <a:off x="0" y="0"/>
          <a:ext cx="0" cy="0"/>
          <a:chOff x="0" y="0"/>
          <a:chExt cx="0" cy="0"/>
        </a:xfrm>
      </p:grpSpPr>
      <p:sp>
        <p:nvSpPr>
          <p:cNvPr id="107" name="Google Shape;107;p22"/>
          <p:cNvSpPr txBox="1">
            <a:spLocks noGrp="1"/>
          </p:cNvSpPr>
          <p:nvPr>
            <p:ph type="title"/>
          </p:nvPr>
        </p:nvSpPr>
        <p:spPr>
          <a:xfrm>
            <a:off x="896144" y="2400300"/>
            <a:ext cx="2743200" cy="283369"/>
          </a:xfrm>
          <a:prstGeom prst="rect">
            <a:avLst/>
          </a:prstGeom>
          <a:noFill/>
          <a:ln>
            <a:noFill/>
          </a:ln>
        </p:spPr>
        <p:txBody>
          <a:bodyPr spcFirstLastPara="1" wrap="square" lIns="45725" tIns="22850" rIns="45725" bIns="22850" anchor="b" anchorCtr="0">
            <a:normAutofit/>
          </a:bodyPr>
          <a:lstStyle>
            <a:lvl1pPr lvl="0" algn="l">
              <a:spcBef>
                <a:spcPts val="0"/>
              </a:spcBef>
              <a:spcAft>
                <a:spcPts val="0"/>
              </a:spcAft>
              <a:buClr>
                <a:schemeClr val="dk1"/>
              </a:buClr>
              <a:buSzPts val="1000"/>
              <a:buFont typeface="Calibri"/>
              <a:buNone/>
              <a:defRPr sz="1000" b="1"/>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a:endParaRPr/>
          </a:p>
        </p:txBody>
      </p:sp>
      <p:sp>
        <p:nvSpPr>
          <p:cNvPr id="108" name="Google Shape;108;p22"/>
          <p:cNvSpPr>
            <a:spLocks noGrp="1"/>
          </p:cNvSpPr>
          <p:nvPr>
            <p:ph type="pic" idx="2"/>
          </p:nvPr>
        </p:nvSpPr>
        <p:spPr>
          <a:xfrm>
            <a:off x="896144" y="306388"/>
            <a:ext cx="2743200" cy="2057400"/>
          </a:xfrm>
          <a:prstGeom prst="rect">
            <a:avLst/>
          </a:prstGeom>
          <a:noFill/>
          <a:ln>
            <a:noFill/>
          </a:ln>
        </p:spPr>
      </p:sp>
      <p:sp>
        <p:nvSpPr>
          <p:cNvPr id="109" name="Google Shape;109;p22"/>
          <p:cNvSpPr txBox="1">
            <a:spLocks noGrp="1"/>
          </p:cNvSpPr>
          <p:nvPr>
            <p:ph type="body" idx="1"/>
          </p:nvPr>
        </p:nvSpPr>
        <p:spPr>
          <a:xfrm>
            <a:off x="896144" y="2683669"/>
            <a:ext cx="2743200" cy="402431"/>
          </a:xfrm>
          <a:prstGeom prst="rect">
            <a:avLst/>
          </a:prstGeom>
          <a:noFill/>
          <a:ln>
            <a:noFill/>
          </a:ln>
        </p:spPr>
        <p:txBody>
          <a:bodyPr spcFirstLastPara="1" wrap="square" lIns="45725" tIns="22850" rIns="45725" bIns="22850" anchor="t" anchorCtr="0">
            <a:normAutofit/>
          </a:bodyPr>
          <a:lstStyle>
            <a:lvl1pPr marL="457200" lvl="0" indent="-228600" algn="l">
              <a:spcBef>
                <a:spcPts val="100"/>
              </a:spcBef>
              <a:spcAft>
                <a:spcPts val="0"/>
              </a:spcAft>
              <a:buClr>
                <a:schemeClr val="dk1"/>
              </a:buClr>
              <a:buSzPts val="700"/>
              <a:buNone/>
              <a:defRPr sz="700"/>
            </a:lvl1pPr>
            <a:lvl2pPr marL="914400" lvl="1" indent="-228600" algn="l">
              <a:spcBef>
                <a:spcPts val="100"/>
              </a:spcBef>
              <a:spcAft>
                <a:spcPts val="0"/>
              </a:spcAft>
              <a:buClr>
                <a:schemeClr val="dk1"/>
              </a:buClr>
              <a:buSzPts val="600"/>
              <a:buNone/>
              <a:defRPr sz="600"/>
            </a:lvl2pPr>
            <a:lvl3pPr marL="1371600" lvl="2" indent="-228600" algn="l">
              <a:spcBef>
                <a:spcPts val="100"/>
              </a:spcBef>
              <a:spcAft>
                <a:spcPts val="0"/>
              </a:spcAft>
              <a:buClr>
                <a:schemeClr val="dk1"/>
              </a:buClr>
              <a:buSzPts val="500"/>
              <a:buNone/>
              <a:defRPr sz="500"/>
            </a:lvl3pPr>
            <a:lvl4pPr marL="1828800" lvl="3" indent="-228600" algn="l">
              <a:spcBef>
                <a:spcPts val="100"/>
              </a:spcBef>
              <a:spcAft>
                <a:spcPts val="0"/>
              </a:spcAft>
              <a:buClr>
                <a:schemeClr val="dk1"/>
              </a:buClr>
              <a:buSzPts val="500"/>
              <a:buNone/>
              <a:defRPr sz="500"/>
            </a:lvl4pPr>
            <a:lvl5pPr marL="2286000" lvl="4" indent="-228600" algn="l">
              <a:spcBef>
                <a:spcPts val="100"/>
              </a:spcBef>
              <a:spcAft>
                <a:spcPts val="0"/>
              </a:spcAft>
              <a:buClr>
                <a:schemeClr val="dk1"/>
              </a:buClr>
              <a:buSzPts val="500"/>
              <a:buNone/>
              <a:defRPr sz="500"/>
            </a:lvl5pPr>
            <a:lvl6pPr marL="2743200" lvl="5" indent="-228600" algn="l">
              <a:spcBef>
                <a:spcPts val="100"/>
              </a:spcBef>
              <a:spcAft>
                <a:spcPts val="0"/>
              </a:spcAft>
              <a:buClr>
                <a:schemeClr val="dk1"/>
              </a:buClr>
              <a:buSzPts val="500"/>
              <a:buNone/>
              <a:defRPr sz="500"/>
            </a:lvl6pPr>
            <a:lvl7pPr marL="3200400" lvl="6" indent="-228600" algn="l">
              <a:spcBef>
                <a:spcPts val="100"/>
              </a:spcBef>
              <a:spcAft>
                <a:spcPts val="0"/>
              </a:spcAft>
              <a:buClr>
                <a:schemeClr val="dk1"/>
              </a:buClr>
              <a:buSzPts val="500"/>
              <a:buNone/>
              <a:defRPr sz="500"/>
            </a:lvl7pPr>
            <a:lvl8pPr marL="3657600" lvl="7" indent="-228600" algn="l">
              <a:spcBef>
                <a:spcPts val="100"/>
              </a:spcBef>
              <a:spcAft>
                <a:spcPts val="0"/>
              </a:spcAft>
              <a:buClr>
                <a:schemeClr val="dk1"/>
              </a:buClr>
              <a:buSzPts val="500"/>
              <a:buNone/>
              <a:defRPr sz="500"/>
            </a:lvl8pPr>
            <a:lvl9pPr marL="4114800" lvl="8" indent="-228600" algn="l">
              <a:spcBef>
                <a:spcPts val="100"/>
              </a:spcBef>
              <a:spcAft>
                <a:spcPts val="0"/>
              </a:spcAft>
              <a:buClr>
                <a:schemeClr val="dk1"/>
              </a:buClr>
              <a:buSzPts val="500"/>
              <a:buNone/>
              <a:defRPr sz="500"/>
            </a:lvl9pPr>
          </a:lstStyle>
          <a:p>
            <a:endParaRPr/>
          </a:p>
        </p:txBody>
      </p:sp>
      <p:sp>
        <p:nvSpPr>
          <p:cNvPr id="110" name="Google Shape;110;p22"/>
          <p:cNvSpPr txBox="1">
            <a:spLocks noGrp="1"/>
          </p:cNvSpPr>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111" name="Google Shape;111;p22"/>
          <p:cNvSpPr txBox="1">
            <a:spLocks noGrp="1"/>
          </p:cNvSpPr>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112" name="Google Shape;112;p22"/>
          <p:cNvSpPr txBox="1">
            <a:spLocks noGrp="1"/>
          </p:cNvSpPr>
          <p:nvPr>
            <p:ph type="sldNum" idx="12"/>
          </p:nvPr>
        </p:nvSpPr>
        <p:spPr>
          <a:xfrm>
            <a:off x="3276600" y="3178175"/>
            <a:ext cx="1066800" cy="182563"/>
          </a:xfrm>
          <a:prstGeom prst="rect">
            <a:avLst/>
          </a:prstGeom>
          <a:noFill/>
          <a:ln>
            <a:noFill/>
          </a:ln>
        </p:spPr>
        <p:txBody>
          <a:bodyPr spcFirstLastPara="1" wrap="square" lIns="45725" tIns="22850" rIns="45725" bIns="228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13"/>
        <p:cNvGrpSpPr/>
        <p:nvPr/>
      </p:nvGrpSpPr>
      <p:grpSpPr>
        <a:xfrm>
          <a:off x="0" y="0"/>
          <a:ext cx="0" cy="0"/>
          <a:chOff x="0" y="0"/>
          <a:chExt cx="0" cy="0"/>
        </a:xfrm>
      </p:grpSpPr>
      <p:sp>
        <p:nvSpPr>
          <p:cNvPr id="114" name="Google Shape;114;p23"/>
          <p:cNvSpPr txBox="1">
            <a:spLocks noGrp="1"/>
          </p:cNvSpPr>
          <p:nvPr>
            <p:ph type="title"/>
          </p:nvPr>
        </p:nvSpPr>
        <p:spPr>
          <a:xfrm>
            <a:off x="228600" y="137319"/>
            <a:ext cx="4114800" cy="571500"/>
          </a:xfrm>
          <a:prstGeom prst="rect">
            <a:avLst/>
          </a:prstGeom>
          <a:noFill/>
          <a:ln>
            <a:noFill/>
          </a:ln>
        </p:spPr>
        <p:txBody>
          <a:bodyPr spcFirstLastPara="1" wrap="square" lIns="45725" tIns="22850" rIns="45725" bIns="22850" anchor="ctr" anchorCtr="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a:endParaRPr/>
          </a:p>
        </p:txBody>
      </p:sp>
      <p:sp>
        <p:nvSpPr>
          <p:cNvPr id="115" name="Google Shape;115;p23"/>
          <p:cNvSpPr txBox="1">
            <a:spLocks noGrp="1"/>
          </p:cNvSpPr>
          <p:nvPr>
            <p:ph type="body" idx="1"/>
          </p:nvPr>
        </p:nvSpPr>
        <p:spPr>
          <a:xfrm rot="5400000">
            <a:off x="1154509" y="-125809"/>
            <a:ext cx="2262982" cy="4114800"/>
          </a:xfrm>
          <a:prstGeom prst="rect">
            <a:avLst/>
          </a:prstGeom>
          <a:noFill/>
          <a:ln>
            <a:noFill/>
          </a:ln>
        </p:spPr>
        <p:txBody>
          <a:bodyPr spcFirstLastPara="1" wrap="square" lIns="45725" tIns="22850" rIns="45725" bIns="22850" anchor="t" anchorCtr="0">
            <a:normAutofit/>
          </a:bodyPr>
          <a:lstStyle>
            <a:lvl1pPr marL="457200" lvl="0" indent="-285750" algn="l">
              <a:spcBef>
                <a:spcPts val="200"/>
              </a:spcBef>
              <a:spcAft>
                <a:spcPts val="0"/>
              </a:spcAft>
              <a:buClr>
                <a:schemeClr val="dk1"/>
              </a:buClr>
              <a:buSzPts val="900"/>
              <a:buChar char="•"/>
              <a:defRPr/>
            </a:lvl1pPr>
            <a:lvl2pPr marL="914400" lvl="1" indent="-285750" algn="l">
              <a:spcBef>
                <a:spcPts val="200"/>
              </a:spcBef>
              <a:spcAft>
                <a:spcPts val="0"/>
              </a:spcAft>
              <a:buClr>
                <a:schemeClr val="dk1"/>
              </a:buClr>
              <a:buSzPts val="900"/>
              <a:buChar char="–"/>
              <a:defRPr/>
            </a:lvl2pPr>
            <a:lvl3pPr marL="1371600" lvl="2" indent="-285750" algn="l">
              <a:spcBef>
                <a:spcPts val="200"/>
              </a:spcBef>
              <a:spcAft>
                <a:spcPts val="0"/>
              </a:spcAft>
              <a:buClr>
                <a:schemeClr val="dk1"/>
              </a:buClr>
              <a:buSzPts val="900"/>
              <a:buChar char="•"/>
              <a:defRPr/>
            </a:lvl3pPr>
            <a:lvl4pPr marL="1828800" lvl="3" indent="-285750" algn="l">
              <a:spcBef>
                <a:spcPts val="200"/>
              </a:spcBef>
              <a:spcAft>
                <a:spcPts val="0"/>
              </a:spcAft>
              <a:buClr>
                <a:schemeClr val="dk1"/>
              </a:buClr>
              <a:buSzPts val="900"/>
              <a:buChar char="–"/>
              <a:defRPr/>
            </a:lvl4pPr>
            <a:lvl5pPr marL="2286000" lvl="4" indent="-285750" algn="l">
              <a:spcBef>
                <a:spcPts val="200"/>
              </a:spcBef>
              <a:spcAft>
                <a:spcPts val="0"/>
              </a:spcAft>
              <a:buClr>
                <a:schemeClr val="dk1"/>
              </a:buClr>
              <a:buSzPts val="900"/>
              <a:buChar char="»"/>
              <a:defRPr/>
            </a:lvl5pPr>
            <a:lvl6pPr marL="2743200" lvl="5" indent="-285750" algn="l">
              <a:spcBef>
                <a:spcPts val="200"/>
              </a:spcBef>
              <a:spcAft>
                <a:spcPts val="0"/>
              </a:spcAft>
              <a:buClr>
                <a:schemeClr val="dk1"/>
              </a:buClr>
              <a:buSzPts val="900"/>
              <a:buChar char="•"/>
              <a:defRPr/>
            </a:lvl6pPr>
            <a:lvl7pPr marL="3200400" lvl="6" indent="-285750" algn="l">
              <a:spcBef>
                <a:spcPts val="200"/>
              </a:spcBef>
              <a:spcAft>
                <a:spcPts val="0"/>
              </a:spcAft>
              <a:buClr>
                <a:schemeClr val="dk1"/>
              </a:buClr>
              <a:buSzPts val="900"/>
              <a:buChar char="•"/>
              <a:defRPr/>
            </a:lvl7pPr>
            <a:lvl8pPr marL="3657600" lvl="7" indent="-285750" algn="l">
              <a:spcBef>
                <a:spcPts val="200"/>
              </a:spcBef>
              <a:spcAft>
                <a:spcPts val="0"/>
              </a:spcAft>
              <a:buClr>
                <a:schemeClr val="dk1"/>
              </a:buClr>
              <a:buSzPts val="900"/>
              <a:buChar char="•"/>
              <a:defRPr/>
            </a:lvl8pPr>
            <a:lvl9pPr marL="4114800" lvl="8" indent="-285750" algn="l">
              <a:spcBef>
                <a:spcPts val="200"/>
              </a:spcBef>
              <a:spcAft>
                <a:spcPts val="0"/>
              </a:spcAft>
              <a:buClr>
                <a:schemeClr val="dk1"/>
              </a:buClr>
              <a:buSzPts val="900"/>
              <a:buChar char="•"/>
              <a:defRPr/>
            </a:lvl9pPr>
          </a:lstStyle>
          <a:p>
            <a:endParaRPr/>
          </a:p>
        </p:txBody>
      </p:sp>
      <p:sp>
        <p:nvSpPr>
          <p:cNvPr id="116" name="Google Shape;116;p23"/>
          <p:cNvSpPr txBox="1">
            <a:spLocks noGrp="1"/>
          </p:cNvSpPr>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117" name="Google Shape;117;p23"/>
          <p:cNvSpPr txBox="1">
            <a:spLocks noGrp="1"/>
          </p:cNvSpPr>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118" name="Google Shape;118;p23"/>
          <p:cNvSpPr txBox="1">
            <a:spLocks noGrp="1"/>
          </p:cNvSpPr>
          <p:nvPr>
            <p:ph type="sldNum" idx="12"/>
          </p:nvPr>
        </p:nvSpPr>
        <p:spPr>
          <a:xfrm>
            <a:off x="3276600" y="3178175"/>
            <a:ext cx="1066800" cy="182563"/>
          </a:xfrm>
          <a:prstGeom prst="rect">
            <a:avLst/>
          </a:prstGeom>
          <a:noFill/>
          <a:ln>
            <a:noFill/>
          </a:ln>
        </p:spPr>
        <p:txBody>
          <a:bodyPr spcFirstLastPara="1" wrap="square" lIns="45725" tIns="22850" rIns="45725" bIns="228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19"/>
        <p:cNvGrpSpPr/>
        <p:nvPr/>
      </p:nvGrpSpPr>
      <p:grpSpPr>
        <a:xfrm>
          <a:off x="0" y="0"/>
          <a:ext cx="0" cy="0"/>
          <a:chOff x="0" y="0"/>
          <a:chExt cx="0" cy="0"/>
        </a:xfrm>
      </p:grpSpPr>
      <p:sp>
        <p:nvSpPr>
          <p:cNvPr id="120" name="Google Shape;120;p24"/>
          <p:cNvSpPr txBox="1">
            <a:spLocks noGrp="1"/>
          </p:cNvSpPr>
          <p:nvPr>
            <p:ph type="title"/>
          </p:nvPr>
        </p:nvSpPr>
        <p:spPr>
          <a:xfrm rot="5400000">
            <a:off x="2366169" y="1085850"/>
            <a:ext cx="2925763" cy="1028700"/>
          </a:xfrm>
          <a:prstGeom prst="rect">
            <a:avLst/>
          </a:prstGeom>
          <a:noFill/>
          <a:ln>
            <a:noFill/>
          </a:ln>
        </p:spPr>
        <p:txBody>
          <a:bodyPr spcFirstLastPara="1" wrap="square" lIns="45725" tIns="22850" rIns="45725" bIns="22850" anchor="ctr" anchorCtr="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a:endParaRPr/>
          </a:p>
        </p:txBody>
      </p:sp>
      <p:sp>
        <p:nvSpPr>
          <p:cNvPr id="121" name="Google Shape;121;p24"/>
          <p:cNvSpPr txBox="1">
            <a:spLocks noGrp="1"/>
          </p:cNvSpPr>
          <p:nvPr>
            <p:ph type="body" idx="1"/>
          </p:nvPr>
        </p:nvSpPr>
        <p:spPr>
          <a:xfrm rot="5400000">
            <a:off x="270669" y="95250"/>
            <a:ext cx="2925763" cy="3009900"/>
          </a:xfrm>
          <a:prstGeom prst="rect">
            <a:avLst/>
          </a:prstGeom>
          <a:noFill/>
          <a:ln>
            <a:noFill/>
          </a:ln>
        </p:spPr>
        <p:txBody>
          <a:bodyPr spcFirstLastPara="1" wrap="square" lIns="45725" tIns="22850" rIns="45725" bIns="22850" anchor="t" anchorCtr="0">
            <a:normAutofit/>
          </a:bodyPr>
          <a:lstStyle>
            <a:lvl1pPr marL="457200" lvl="0" indent="-285750" algn="l">
              <a:spcBef>
                <a:spcPts val="200"/>
              </a:spcBef>
              <a:spcAft>
                <a:spcPts val="0"/>
              </a:spcAft>
              <a:buClr>
                <a:schemeClr val="dk1"/>
              </a:buClr>
              <a:buSzPts val="900"/>
              <a:buChar char="•"/>
              <a:defRPr/>
            </a:lvl1pPr>
            <a:lvl2pPr marL="914400" lvl="1" indent="-285750" algn="l">
              <a:spcBef>
                <a:spcPts val="200"/>
              </a:spcBef>
              <a:spcAft>
                <a:spcPts val="0"/>
              </a:spcAft>
              <a:buClr>
                <a:schemeClr val="dk1"/>
              </a:buClr>
              <a:buSzPts val="900"/>
              <a:buChar char="–"/>
              <a:defRPr/>
            </a:lvl2pPr>
            <a:lvl3pPr marL="1371600" lvl="2" indent="-285750" algn="l">
              <a:spcBef>
                <a:spcPts val="200"/>
              </a:spcBef>
              <a:spcAft>
                <a:spcPts val="0"/>
              </a:spcAft>
              <a:buClr>
                <a:schemeClr val="dk1"/>
              </a:buClr>
              <a:buSzPts val="900"/>
              <a:buChar char="•"/>
              <a:defRPr/>
            </a:lvl3pPr>
            <a:lvl4pPr marL="1828800" lvl="3" indent="-285750" algn="l">
              <a:spcBef>
                <a:spcPts val="200"/>
              </a:spcBef>
              <a:spcAft>
                <a:spcPts val="0"/>
              </a:spcAft>
              <a:buClr>
                <a:schemeClr val="dk1"/>
              </a:buClr>
              <a:buSzPts val="900"/>
              <a:buChar char="–"/>
              <a:defRPr/>
            </a:lvl4pPr>
            <a:lvl5pPr marL="2286000" lvl="4" indent="-285750" algn="l">
              <a:spcBef>
                <a:spcPts val="200"/>
              </a:spcBef>
              <a:spcAft>
                <a:spcPts val="0"/>
              </a:spcAft>
              <a:buClr>
                <a:schemeClr val="dk1"/>
              </a:buClr>
              <a:buSzPts val="900"/>
              <a:buChar char="»"/>
              <a:defRPr/>
            </a:lvl5pPr>
            <a:lvl6pPr marL="2743200" lvl="5" indent="-285750" algn="l">
              <a:spcBef>
                <a:spcPts val="200"/>
              </a:spcBef>
              <a:spcAft>
                <a:spcPts val="0"/>
              </a:spcAft>
              <a:buClr>
                <a:schemeClr val="dk1"/>
              </a:buClr>
              <a:buSzPts val="900"/>
              <a:buChar char="•"/>
              <a:defRPr/>
            </a:lvl6pPr>
            <a:lvl7pPr marL="3200400" lvl="6" indent="-285750" algn="l">
              <a:spcBef>
                <a:spcPts val="200"/>
              </a:spcBef>
              <a:spcAft>
                <a:spcPts val="0"/>
              </a:spcAft>
              <a:buClr>
                <a:schemeClr val="dk1"/>
              </a:buClr>
              <a:buSzPts val="900"/>
              <a:buChar char="•"/>
              <a:defRPr/>
            </a:lvl7pPr>
            <a:lvl8pPr marL="3657600" lvl="7" indent="-285750" algn="l">
              <a:spcBef>
                <a:spcPts val="200"/>
              </a:spcBef>
              <a:spcAft>
                <a:spcPts val="0"/>
              </a:spcAft>
              <a:buClr>
                <a:schemeClr val="dk1"/>
              </a:buClr>
              <a:buSzPts val="900"/>
              <a:buChar char="•"/>
              <a:defRPr/>
            </a:lvl8pPr>
            <a:lvl9pPr marL="4114800" lvl="8" indent="-285750" algn="l">
              <a:spcBef>
                <a:spcPts val="200"/>
              </a:spcBef>
              <a:spcAft>
                <a:spcPts val="0"/>
              </a:spcAft>
              <a:buClr>
                <a:schemeClr val="dk1"/>
              </a:buClr>
              <a:buSzPts val="900"/>
              <a:buChar char="•"/>
              <a:defRPr/>
            </a:lvl9pPr>
          </a:lstStyle>
          <a:p>
            <a:endParaRPr/>
          </a:p>
        </p:txBody>
      </p:sp>
      <p:sp>
        <p:nvSpPr>
          <p:cNvPr id="122" name="Google Shape;122;p24"/>
          <p:cNvSpPr txBox="1">
            <a:spLocks noGrp="1"/>
          </p:cNvSpPr>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123" name="Google Shape;123;p24"/>
          <p:cNvSpPr txBox="1">
            <a:spLocks noGrp="1"/>
          </p:cNvSpPr>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124" name="Google Shape;124;p24"/>
          <p:cNvSpPr txBox="1">
            <a:spLocks noGrp="1"/>
          </p:cNvSpPr>
          <p:nvPr>
            <p:ph type="sldNum" idx="12"/>
          </p:nvPr>
        </p:nvSpPr>
        <p:spPr>
          <a:xfrm>
            <a:off x="3276600" y="3178175"/>
            <a:ext cx="1066800" cy="182563"/>
          </a:xfrm>
          <a:prstGeom prst="rect">
            <a:avLst/>
          </a:prstGeom>
          <a:noFill/>
          <a:ln>
            <a:noFill/>
          </a:ln>
        </p:spPr>
        <p:txBody>
          <a:bodyPr spcFirstLastPara="1" wrap="square" lIns="45725" tIns="22850" rIns="45725" bIns="228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228600" y="137319"/>
            <a:ext cx="4114800" cy="571500"/>
          </a:xfrm>
          <a:prstGeom prst="rect">
            <a:avLst/>
          </a:prstGeom>
          <a:noFill/>
          <a:ln>
            <a:noFill/>
          </a:ln>
        </p:spPr>
        <p:txBody>
          <a:bodyPr spcFirstLastPara="1" wrap="square" lIns="45725" tIns="22850" rIns="45725" bIns="22850" anchor="ctr" anchorCtr="0">
            <a:normAutofit/>
          </a:bodyPr>
          <a:lstStyle>
            <a:lvl1pPr marR="0" lvl="0" algn="ctr" rtl="0">
              <a:spcBef>
                <a:spcPts val="0"/>
              </a:spcBef>
              <a:spcAft>
                <a:spcPts val="0"/>
              </a:spcAft>
              <a:buClr>
                <a:schemeClr val="dk1"/>
              </a:buClr>
              <a:buSzPts val="2200"/>
              <a:buFont typeface="Calibri"/>
              <a:buNone/>
              <a:defRPr sz="2200" b="0" i="0" u="none" strike="noStrike" cap="none">
                <a:solidFill>
                  <a:schemeClr val="dk1"/>
                </a:solidFill>
                <a:latin typeface="Calibri"/>
                <a:ea typeface="Calibri"/>
                <a:cs typeface="Calibri"/>
                <a:sym typeface="Calibri"/>
              </a:defRPr>
            </a:lvl1pPr>
            <a:lvl2pPr lvl="1">
              <a:spcBef>
                <a:spcPts val="0"/>
              </a:spcBef>
              <a:spcAft>
                <a:spcPts val="0"/>
              </a:spcAft>
              <a:buSzPts val="700"/>
              <a:buNone/>
              <a:defRPr sz="900"/>
            </a:lvl2pPr>
            <a:lvl3pPr lvl="2">
              <a:spcBef>
                <a:spcPts val="0"/>
              </a:spcBef>
              <a:spcAft>
                <a:spcPts val="0"/>
              </a:spcAft>
              <a:buSzPts val="700"/>
              <a:buNone/>
              <a:defRPr sz="900"/>
            </a:lvl3pPr>
            <a:lvl4pPr lvl="3">
              <a:spcBef>
                <a:spcPts val="0"/>
              </a:spcBef>
              <a:spcAft>
                <a:spcPts val="0"/>
              </a:spcAft>
              <a:buSzPts val="700"/>
              <a:buNone/>
              <a:defRPr sz="900"/>
            </a:lvl4pPr>
            <a:lvl5pPr lvl="4">
              <a:spcBef>
                <a:spcPts val="0"/>
              </a:spcBef>
              <a:spcAft>
                <a:spcPts val="0"/>
              </a:spcAft>
              <a:buSzPts val="700"/>
              <a:buNone/>
              <a:defRPr sz="900"/>
            </a:lvl5pPr>
            <a:lvl6pPr lvl="5">
              <a:spcBef>
                <a:spcPts val="0"/>
              </a:spcBef>
              <a:spcAft>
                <a:spcPts val="0"/>
              </a:spcAft>
              <a:buSzPts val="700"/>
              <a:buNone/>
              <a:defRPr sz="900"/>
            </a:lvl6pPr>
            <a:lvl7pPr lvl="6">
              <a:spcBef>
                <a:spcPts val="0"/>
              </a:spcBef>
              <a:spcAft>
                <a:spcPts val="0"/>
              </a:spcAft>
              <a:buSzPts val="700"/>
              <a:buNone/>
              <a:defRPr sz="900"/>
            </a:lvl7pPr>
            <a:lvl8pPr lvl="7">
              <a:spcBef>
                <a:spcPts val="0"/>
              </a:spcBef>
              <a:spcAft>
                <a:spcPts val="0"/>
              </a:spcAft>
              <a:buSzPts val="700"/>
              <a:buNone/>
              <a:defRPr sz="900"/>
            </a:lvl8pPr>
            <a:lvl9pPr lvl="8">
              <a:spcBef>
                <a:spcPts val="0"/>
              </a:spcBef>
              <a:spcAft>
                <a:spcPts val="0"/>
              </a:spcAft>
              <a:buSzPts val="700"/>
              <a:buNone/>
              <a:defRPr sz="900"/>
            </a:lvl9pPr>
          </a:lstStyle>
          <a:p>
            <a:endParaRPr/>
          </a:p>
        </p:txBody>
      </p:sp>
      <p:sp>
        <p:nvSpPr>
          <p:cNvPr id="52" name="Google Shape;52;p13"/>
          <p:cNvSpPr txBox="1">
            <a:spLocks noGrp="1"/>
          </p:cNvSpPr>
          <p:nvPr>
            <p:ph type="body" idx="1"/>
          </p:nvPr>
        </p:nvSpPr>
        <p:spPr>
          <a:xfrm>
            <a:off x="228600" y="800100"/>
            <a:ext cx="4114800" cy="2262982"/>
          </a:xfrm>
          <a:prstGeom prst="rect">
            <a:avLst/>
          </a:prstGeom>
          <a:noFill/>
          <a:ln>
            <a:noFill/>
          </a:ln>
        </p:spPr>
        <p:txBody>
          <a:bodyPr spcFirstLastPara="1" wrap="square" lIns="45725" tIns="22850" rIns="45725" bIns="22850" anchor="t" anchorCtr="0">
            <a:normAutofit/>
          </a:bodyPr>
          <a:lstStyle>
            <a:lvl1pPr marL="457200" marR="0" lvl="0" indent="-330200" algn="l" rtl="0">
              <a:spcBef>
                <a:spcPts val="3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1pPr>
            <a:lvl2pPr marL="914400" marR="0" lvl="1" indent="-317500" algn="l" rtl="0">
              <a:spcBef>
                <a:spcPts val="3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2pPr>
            <a:lvl3pPr marL="1371600" marR="0" lvl="2" indent="-304800" algn="l" rtl="0">
              <a:spcBef>
                <a:spcPts val="200"/>
              </a:spcBef>
              <a:spcAft>
                <a:spcPts val="0"/>
              </a:spcAft>
              <a:buClr>
                <a:schemeClr val="dk1"/>
              </a:buClr>
              <a:buSzPts val="1200"/>
              <a:buFont typeface="Arial"/>
              <a:buChar char="•"/>
              <a:defRPr sz="1200" b="0" i="0" u="none" strike="noStrike" cap="none">
                <a:solidFill>
                  <a:schemeClr val="dk1"/>
                </a:solidFill>
                <a:latin typeface="Calibri"/>
                <a:ea typeface="Calibri"/>
                <a:cs typeface="Calibri"/>
                <a:sym typeface="Calibri"/>
              </a:defRPr>
            </a:lvl3pPr>
            <a:lvl4pPr marL="1828800" marR="0" lvl="3" indent="-292100" algn="l" rtl="0">
              <a:spcBef>
                <a:spcPts val="200"/>
              </a:spcBef>
              <a:spcAft>
                <a:spcPts val="0"/>
              </a:spcAft>
              <a:buClr>
                <a:schemeClr val="dk1"/>
              </a:buClr>
              <a:buSzPts val="1000"/>
              <a:buFont typeface="Arial"/>
              <a:buChar char="–"/>
              <a:defRPr sz="1000" b="0" i="0" u="none" strike="noStrike" cap="none">
                <a:solidFill>
                  <a:schemeClr val="dk1"/>
                </a:solidFill>
                <a:latin typeface="Calibri"/>
                <a:ea typeface="Calibri"/>
                <a:cs typeface="Calibri"/>
                <a:sym typeface="Calibri"/>
              </a:defRPr>
            </a:lvl4pPr>
            <a:lvl5pPr marL="2286000" marR="0" lvl="4" indent="-292100" algn="l" rtl="0">
              <a:spcBef>
                <a:spcPts val="200"/>
              </a:spcBef>
              <a:spcAft>
                <a:spcPts val="0"/>
              </a:spcAft>
              <a:buClr>
                <a:schemeClr val="dk1"/>
              </a:buClr>
              <a:buSzPts val="1000"/>
              <a:buFont typeface="Arial"/>
              <a:buChar char="»"/>
              <a:defRPr sz="1000" b="0" i="0" u="none" strike="noStrike" cap="none">
                <a:solidFill>
                  <a:schemeClr val="dk1"/>
                </a:solidFill>
                <a:latin typeface="Calibri"/>
                <a:ea typeface="Calibri"/>
                <a:cs typeface="Calibri"/>
                <a:sym typeface="Calibri"/>
              </a:defRPr>
            </a:lvl5pPr>
            <a:lvl6pPr marL="2743200" marR="0" lvl="5" indent="-292100" algn="l" rtl="0">
              <a:spcBef>
                <a:spcPts val="200"/>
              </a:spcBef>
              <a:spcAft>
                <a:spcPts val="0"/>
              </a:spcAft>
              <a:buClr>
                <a:schemeClr val="dk1"/>
              </a:buClr>
              <a:buSzPts val="1000"/>
              <a:buFont typeface="Arial"/>
              <a:buChar char="•"/>
              <a:defRPr sz="1000" b="0" i="0" u="none" strike="noStrike" cap="none">
                <a:solidFill>
                  <a:schemeClr val="dk1"/>
                </a:solidFill>
                <a:latin typeface="Calibri"/>
                <a:ea typeface="Calibri"/>
                <a:cs typeface="Calibri"/>
                <a:sym typeface="Calibri"/>
              </a:defRPr>
            </a:lvl6pPr>
            <a:lvl7pPr marL="3200400" marR="0" lvl="6" indent="-292100" algn="l" rtl="0">
              <a:spcBef>
                <a:spcPts val="200"/>
              </a:spcBef>
              <a:spcAft>
                <a:spcPts val="0"/>
              </a:spcAft>
              <a:buClr>
                <a:schemeClr val="dk1"/>
              </a:buClr>
              <a:buSzPts val="1000"/>
              <a:buFont typeface="Arial"/>
              <a:buChar char="•"/>
              <a:defRPr sz="1000" b="0" i="0" u="none" strike="noStrike" cap="none">
                <a:solidFill>
                  <a:schemeClr val="dk1"/>
                </a:solidFill>
                <a:latin typeface="Calibri"/>
                <a:ea typeface="Calibri"/>
                <a:cs typeface="Calibri"/>
                <a:sym typeface="Calibri"/>
              </a:defRPr>
            </a:lvl7pPr>
            <a:lvl8pPr marL="3657600" marR="0" lvl="7" indent="-292100" algn="l" rtl="0">
              <a:spcBef>
                <a:spcPts val="200"/>
              </a:spcBef>
              <a:spcAft>
                <a:spcPts val="0"/>
              </a:spcAft>
              <a:buClr>
                <a:schemeClr val="dk1"/>
              </a:buClr>
              <a:buSzPts val="1000"/>
              <a:buFont typeface="Arial"/>
              <a:buChar char="•"/>
              <a:defRPr sz="1000" b="0" i="0" u="none" strike="noStrike" cap="none">
                <a:solidFill>
                  <a:schemeClr val="dk1"/>
                </a:solidFill>
                <a:latin typeface="Calibri"/>
                <a:ea typeface="Calibri"/>
                <a:cs typeface="Calibri"/>
                <a:sym typeface="Calibri"/>
              </a:defRPr>
            </a:lvl8pPr>
            <a:lvl9pPr marL="4114800" marR="0" lvl="8" indent="-292100" algn="l" rtl="0">
              <a:spcBef>
                <a:spcPts val="200"/>
              </a:spcBef>
              <a:spcAft>
                <a:spcPts val="0"/>
              </a:spcAft>
              <a:buClr>
                <a:schemeClr val="dk1"/>
              </a:buClr>
              <a:buSzPts val="1000"/>
              <a:buFont typeface="Arial"/>
              <a:buChar char="•"/>
              <a:defRPr sz="1000" b="0" i="0" u="none" strike="noStrike" cap="none">
                <a:solidFill>
                  <a:schemeClr val="dk1"/>
                </a:solidFill>
                <a:latin typeface="Calibri"/>
                <a:ea typeface="Calibri"/>
                <a:cs typeface="Calibri"/>
                <a:sym typeface="Calibri"/>
              </a:defRPr>
            </a:lvl9pPr>
          </a:lstStyle>
          <a:p>
            <a:endParaRPr/>
          </a:p>
        </p:txBody>
      </p:sp>
      <p:sp>
        <p:nvSpPr>
          <p:cNvPr id="53" name="Google Shape;53;p13"/>
          <p:cNvSpPr txBox="1">
            <a:spLocks noGrp="1"/>
          </p:cNvSpPr>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marR="0" lvl="0" algn="l" rtl="0">
              <a:spcBef>
                <a:spcPts val="0"/>
              </a:spcBef>
              <a:spcAft>
                <a:spcPts val="0"/>
              </a:spcAft>
              <a:buSzPts val="700"/>
              <a:buNone/>
              <a:defRPr sz="6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700"/>
              <a:buNone/>
              <a:defRPr sz="9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700"/>
              <a:buNone/>
              <a:defRPr sz="9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700"/>
              <a:buNone/>
              <a:defRPr sz="9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700"/>
              <a:buNone/>
              <a:defRPr sz="9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700"/>
              <a:buNone/>
              <a:defRPr sz="9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700"/>
              <a:buNone/>
              <a:defRPr sz="9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700"/>
              <a:buNone/>
              <a:defRPr sz="9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700"/>
              <a:buNone/>
              <a:defRPr sz="900" b="0" i="0" u="none" strike="noStrike" cap="none">
                <a:solidFill>
                  <a:schemeClr val="dk1"/>
                </a:solidFill>
                <a:latin typeface="Calibri"/>
                <a:ea typeface="Calibri"/>
                <a:cs typeface="Calibri"/>
                <a:sym typeface="Calibri"/>
              </a:defRPr>
            </a:lvl9pPr>
          </a:lstStyle>
          <a:p>
            <a:endParaRPr/>
          </a:p>
        </p:txBody>
      </p:sp>
      <p:sp>
        <p:nvSpPr>
          <p:cNvPr id="54" name="Google Shape;54;p13"/>
          <p:cNvSpPr txBox="1">
            <a:spLocks noGrp="1"/>
          </p:cNvSpPr>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marR="0" lvl="0" algn="ctr" rtl="0">
              <a:spcBef>
                <a:spcPts val="0"/>
              </a:spcBef>
              <a:spcAft>
                <a:spcPts val="0"/>
              </a:spcAft>
              <a:buSzPts val="700"/>
              <a:buNone/>
              <a:defRPr sz="6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700"/>
              <a:buNone/>
              <a:defRPr sz="9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700"/>
              <a:buNone/>
              <a:defRPr sz="9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700"/>
              <a:buNone/>
              <a:defRPr sz="9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700"/>
              <a:buNone/>
              <a:defRPr sz="9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700"/>
              <a:buNone/>
              <a:defRPr sz="9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700"/>
              <a:buNone/>
              <a:defRPr sz="9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700"/>
              <a:buNone/>
              <a:defRPr sz="9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700"/>
              <a:buNone/>
              <a:defRPr sz="900" b="0" i="0" u="none" strike="noStrike" cap="none">
                <a:solidFill>
                  <a:schemeClr val="dk1"/>
                </a:solidFill>
                <a:latin typeface="Calibri"/>
                <a:ea typeface="Calibri"/>
                <a:cs typeface="Calibri"/>
                <a:sym typeface="Calibri"/>
              </a:defRPr>
            </a:lvl9pPr>
          </a:lstStyle>
          <a:p>
            <a:endParaRPr/>
          </a:p>
        </p:txBody>
      </p:sp>
      <p:sp>
        <p:nvSpPr>
          <p:cNvPr id="55" name="Google Shape;55;p13"/>
          <p:cNvSpPr txBox="1">
            <a:spLocks noGrp="1"/>
          </p:cNvSpPr>
          <p:nvPr>
            <p:ph type="sldNum" idx="12"/>
          </p:nvPr>
        </p:nvSpPr>
        <p:spPr>
          <a:xfrm>
            <a:off x="3276600" y="3178175"/>
            <a:ext cx="1066800" cy="182563"/>
          </a:xfrm>
          <a:prstGeom prst="rect">
            <a:avLst/>
          </a:prstGeom>
          <a:noFill/>
          <a:ln>
            <a:noFill/>
          </a:ln>
        </p:spPr>
        <p:txBody>
          <a:bodyPr spcFirstLastPara="1" wrap="square" lIns="45725" tIns="22850" rIns="45725" bIns="22850" anchor="ctr" anchorCtr="0">
            <a:noAutofit/>
          </a:bodyPr>
          <a:lstStyle>
            <a:lvl1pPr marL="0" marR="0" lvl="0" indent="0" algn="r" rtl="0">
              <a:spcBef>
                <a:spcPts val="0"/>
              </a:spcBef>
              <a:buNone/>
              <a:defRPr sz="600" b="0" i="0" u="none" strike="noStrike" cap="none">
                <a:solidFill>
                  <a:srgbClr val="888888"/>
                </a:solidFill>
                <a:latin typeface="Calibri"/>
                <a:ea typeface="Calibri"/>
                <a:cs typeface="Calibri"/>
                <a:sym typeface="Calibri"/>
              </a:defRPr>
            </a:lvl1pPr>
            <a:lvl2pPr marL="0" marR="0" lvl="1" indent="0" algn="r" rtl="0">
              <a:spcBef>
                <a:spcPts val="0"/>
              </a:spcBef>
              <a:buNone/>
              <a:defRPr sz="600" b="0" i="0" u="none" strike="noStrike" cap="none">
                <a:solidFill>
                  <a:srgbClr val="888888"/>
                </a:solidFill>
                <a:latin typeface="Calibri"/>
                <a:ea typeface="Calibri"/>
                <a:cs typeface="Calibri"/>
                <a:sym typeface="Calibri"/>
              </a:defRPr>
            </a:lvl2pPr>
            <a:lvl3pPr marL="0" marR="0" lvl="2" indent="0" algn="r" rtl="0">
              <a:spcBef>
                <a:spcPts val="0"/>
              </a:spcBef>
              <a:buNone/>
              <a:defRPr sz="600" b="0" i="0" u="none" strike="noStrike" cap="none">
                <a:solidFill>
                  <a:srgbClr val="888888"/>
                </a:solidFill>
                <a:latin typeface="Calibri"/>
                <a:ea typeface="Calibri"/>
                <a:cs typeface="Calibri"/>
                <a:sym typeface="Calibri"/>
              </a:defRPr>
            </a:lvl3pPr>
            <a:lvl4pPr marL="0" marR="0" lvl="3" indent="0" algn="r" rtl="0">
              <a:spcBef>
                <a:spcPts val="0"/>
              </a:spcBef>
              <a:buNone/>
              <a:defRPr sz="600" b="0" i="0" u="none" strike="noStrike" cap="none">
                <a:solidFill>
                  <a:srgbClr val="888888"/>
                </a:solidFill>
                <a:latin typeface="Calibri"/>
                <a:ea typeface="Calibri"/>
                <a:cs typeface="Calibri"/>
                <a:sym typeface="Calibri"/>
              </a:defRPr>
            </a:lvl4pPr>
            <a:lvl5pPr marL="0" marR="0" lvl="4" indent="0" algn="r" rtl="0">
              <a:spcBef>
                <a:spcPts val="0"/>
              </a:spcBef>
              <a:buNone/>
              <a:defRPr sz="600" b="0" i="0" u="none" strike="noStrike" cap="none">
                <a:solidFill>
                  <a:srgbClr val="888888"/>
                </a:solidFill>
                <a:latin typeface="Calibri"/>
                <a:ea typeface="Calibri"/>
                <a:cs typeface="Calibri"/>
                <a:sym typeface="Calibri"/>
              </a:defRPr>
            </a:lvl5pPr>
            <a:lvl6pPr marL="0" marR="0" lvl="5" indent="0" algn="r" rtl="0">
              <a:spcBef>
                <a:spcPts val="0"/>
              </a:spcBef>
              <a:buNone/>
              <a:defRPr sz="600" b="0" i="0" u="none" strike="noStrike" cap="none">
                <a:solidFill>
                  <a:srgbClr val="888888"/>
                </a:solidFill>
                <a:latin typeface="Calibri"/>
                <a:ea typeface="Calibri"/>
                <a:cs typeface="Calibri"/>
                <a:sym typeface="Calibri"/>
              </a:defRPr>
            </a:lvl6pPr>
            <a:lvl7pPr marL="0" marR="0" lvl="6" indent="0" algn="r" rtl="0">
              <a:spcBef>
                <a:spcPts val="0"/>
              </a:spcBef>
              <a:buNone/>
              <a:defRPr sz="600" b="0" i="0" u="none" strike="noStrike" cap="none">
                <a:solidFill>
                  <a:srgbClr val="888888"/>
                </a:solidFill>
                <a:latin typeface="Calibri"/>
                <a:ea typeface="Calibri"/>
                <a:cs typeface="Calibri"/>
                <a:sym typeface="Calibri"/>
              </a:defRPr>
            </a:lvl7pPr>
            <a:lvl8pPr marL="0" marR="0" lvl="7" indent="0" algn="r" rtl="0">
              <a:spcBef>
                <a:spcPts val="0"/>
              </a:spcBef>
              <a:buNone/>
              <a:defRPr sz="600" b="0" i="0" u="none" strike="noStrike" cap="none">
                <a:solidFill>
                  <a:srgbClr val="888888"/>
                </a:solidFill>
                <a:latin typeface="Calibri"/>
                <a:ea typeface="Calibri"/>
                <a:cs typeface="Calibri"/>
                <a:sym typeface="Calibri"/>
              </a:defRPr>
            </a:lvl8pPr>
            <a:lvl9pPr marL="0" marR="0" lvl="8" indent="0" algn="r" rtl="0">
              <a:spcBef>
                <a:spcPts val="0"/>
              </a:spcBef>
              <a:buNone/>
              <a:defRPr sz="6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4.png"/><Relationship Id="rId5" Type="http://schemas.openxmlformats.org/officeDocument/2006/relationships/image" Target="../media/image3.gif"/><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1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hyperlink" Target="https://www.kaggle.com/datasets/nathanlauga/nba-games/data" TargetMode="Externa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12.xml"/><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12.xml"/><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12.xml"/><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12.xml"/><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8" Type="http://schemas.openxmlformats.org/officeDocument/2006/relationships/comments" Target="../comments/comment1.xml"/><Relationship Id="rId3" Type="http://schemas.openxmlformats.org/officeDocument/2006/relationships/image" Target="../media/image24.png"/><Relationship Id="rId7"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12.xml"/><Relationship Id="rId6" Type="http://schemas.openxmlformats.org/officeDocument/2006/relationships/image" Target="../media/image26.png"/><Relationship Id="rId5" Type="http://schemas.openxmlformats.org/officeDocument/2006/relationships/image" Target="../media/image25.jpg"/><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0.xml"/><Relationship Id="rId1" Type="http://schemas.openxmlformats.org/officeDocument/2006/relationships/slideLayout" Target="../slideLayouts/slideLayout12.xml"/><Relationship Id="rId5" Type="http://schemas.openxmlformats.org/officeDocument/2006/relationships/image" Target="../media/image30.png"/><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12.xml"/><Relationship Id="rId4" Type="http://schemas.openxmlformats.org/officeDocument/2006/relationships/image" Target="../media/image31.png"/></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2.xml"/><Relationship Id="rId1" Type="http://schemas.openxmlformats.org/officeDocument/2006/relationships/slideLayout" Target="../slideLayouts/slideLayout12.xml"/><Relationship Id="rId4" Type="http://schemas.openxmlformats.org/officeDocument/2006/relationships/image" Target="../media/image32.png"/></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3.xml"/><Relationship Id="rId1" Type="http://schemas.openxmlformats.org/officeDocument/2006/relationships/slideLayout" Target="../slideLayouts/slideLayout12.xml"/><Relationship Id="rId4" Type="http://schemas.openxmlformats.org/officeDocument/2006/relationships/image" Target="../media/image4.png"/></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4.xml"/><Relationship Id="rId1" Type="http://schemas.openxmlformats.org/officeDocument/2006/relationships/slideLayout" Target="../slideLayouts/slideLayout12.xml"/><Relationship Id="rId4" Type="http://schemas.openxmlformats.org/officeDocument/2006/relationships/image" Target="../media/image34.png"/></Relationships>
</file>

<file path=ppt/slides/_rels/slide25.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notesSlide" Target="../notesSlides/notesSlide25.xml"/><Relationship Id="rId1" Type="http://schemas.openxmlformats.org/officeDocument/2006/relationships/slideLayout" Target="../slideLayouts/slideLayout1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2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6.xml"/><Relationship Id="rId1" Type="http://schemas.openxmlformats.org/officeDocument/2006/relationships/slideLayout" Target="../slideLayouts/slideLayout12.xml"/><Relationship Id="rId4" Type="http://schemas.openxmlformats.org/officeDocument/2006/relationships/image" Target="../media/image42.png"/></Relationships>
</file>

<file path=ppt/slides/_rels/slide2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7.xml"/><Relationship Id="rId1" Type="http://schemas.openxmlformats.org/officeDocument/2006/relationships/slideLayout" Target="../slideLayouts/slideLayout12.xml"/><Relationship Id="rId5" Type="http://schemas.openxmlformats.org/officeDocument/2006/relationships/image" Target="../media/image45.png"/><Relationship Id="rId4" Type="http://schemas.openxmlformats.org/officeDocument/2006/relationships/image" Target="../media/image44.png"/></Relationships>
</file>

<file path=ppt/slides/_rels/slide2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8.xml"/><Relationship Id="rId1" Type="http://schemas.openxmlformats.org/officeDocument/2006/relationships/slideLayout" Target="../slideLayouts/slideLayout12.xml"/><Relationship Id="rId4" Type="http://schemas.openxmlformats.org/officeDocument/2006/relationships/image" Target="../media/image47.png"/></Relationships>
</file>

<file path=ppt/slides/_rels/slide2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9.xml"/><Relationship Id="rId1" Type="http://schemas.openxmlformats.org/officeDocument/2006/relationships/slideLayout" Target="../slideLayouts/slideLayout12.xml"/><Relationship Id="rId4" Type="http://schemas.openxmlformats.org/officeDocument/2006/relationships/image" Target="../media/image49.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0.xml"/><Relationship Id="rId1" Type="http://schemas.openxmlformats.org/officeDocument/2006/relationships/slideLayout" Target="../slideLayouts/slideLayout12.xml"/><Relationship Id="rId5" Type="http://schemas.openxmlformats.org/officeDocument/2006/relationships/image" Target="../media/image52.png"/><Relationship Id="rId4" Type="http://schemas.openxmlformats.org/officeDocument/2006/relationships/image" Target="../media/image51.png"/></Relationships>
</file>

<file path=ppt/slides/_rels/slide3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2.xml"/><Relationship Id="rId1" Type="http://schemas.openxmlformats.org/officeDocument/2006/relationships/slideLayout" Target="../slideLayouts/slideLayout12.xml"/><Relationship Id="rId4" Type="http://schemas.openxmlformats.org/officeDocument/2006/relationships/image" Target="../media/image4.png"/></Relationships>
</file>

<file path=ppt/slides/_rels/slide3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3.xml"/><Relationship Id="rId1" Type="http://schemas.openxmlformats.org/officeDocument/2006/relationships/slideLayout" Target="../slideLayouts/slideLayout12.xml"/><Relationship Id="rId5" Type="http://schemas.openxmlformats.org/officeDocument/2006/relationships/image" Target="../media/image56.png"/><Relationship Id="rId4" Type="http://schemas.openxmlformats.org/officeDocument/2006/relationships/image" Target="../media/image55.png"/></Relationships>
</file>

<file path=ppt/slides/_rels/slide3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4.xml"/><Relationship Id="rId1" Type="http://schemas.openxmlformats.org/officeDocument/2006/relationships/slideLayout" Target="../slideLayouts/slideLayout12.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3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5.xml"/><Relationship Id="rId1" Type="http://schemas.openxmlformats.org/officeDocument/2006/relationships/slideLayout" Target="../slideLayouts/slideLayout12.xml"/><Relationship Id="rId4" Type="http://schemas.openxmlformats.org/officeDocument/2006/relationships/image" Target="../media/image61.png"/></Relationships>
</file>

<file path=ppt/slides/_rels/slide3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6.xml"/><Relationship Id="rId1" Type="http://schemas.openxmlformats.org/officeDocument/2006/relationships/slideLayout" Target="../slideLayouts/slideLayout12.xml"/><Relationship Id="rId5" Type="http://schemas.openxmlformats.org/officeDocument/2006/relationships/image" Target="../media/image64.png"/><Relationship Id="rId4" Type="http://schemas.openxmlformats.org/officeDocument/2006/relationships/image" Target="../media/image63.png"/></Relationships>
</file>

<file path=ppt/slides/_rels/slide3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7.xml"/><Relationship Id="rId1" Type="http://schemas.openxmlformats.org/officeDocument/2006/relationships/slideLayout" Target="../slideLayouts/slideLayout12.xml"/><Relationship Id="rId4" Type="http://schemas.openxmlformats.org/officeDocument/2006/relationships/image" Target="../media/image4.png"/></Relationships>
</file>

<file path=ppt/slides/_rels/slide3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8.xml"/><Relationship Id="rId1" Type="http://schemas.openxmlformats.org/officeDocument/2006/relationships/slideLayout" Target="../slideLayouts/slideLayout12.xml"/><Relationship Id="rId6" Type="http://schemas.openxmlformats.org/officeDocument/2006/relationships/comments" Target="../comments/comment2.xml"/><Relationship Id="rId5" Type="http://schemas.openxmlformats.org/officeDocument/2006/relationships/image" Target="../media/image65.png"/><Relationship Id="rId4" Type="http://schemas.openxmlformats.org/officeDocument/2006/relationships/image" Target="../media/image5.png"/></Relationships>
</file>

<file path=ppt/slides/_rels/slide3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9.xml"/><Relationship Id="rId1" Type="http://schemas.openxmlformats.org/officeDocument/2006/relationships/slideLayout" Target="../slideLayouts/slideLayout12.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0.xml"/><Relationship Id="rId1" Type="http://schemas.openxmlformats.org/officeDocument/2006/relationships/slideLayout" Target="../slideLayouts/slideLayout12.xml"/><Relationship Id="rId5" Type="http://schemas.openxmlformats.org/officeDocument/2006/relationships/comments" Target="../comments/comment3.xml"/><Relationship Id="rId4" Type="http://schemas.openxmlformats.org/officeDocument/2006/relationships/image" Target="../media/image66.png"/></Relationships>
</file>

<file path=ppt/slides/_rels/slide4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1.xml"/><Relationship Id="rId1" Type="http://schemas.openxmlformats.org/officeDocument/2006/relationships/slideLayout" Target="../slideLayouts/slideLayout12.xml"/><Relationship Id="rId5" Type="http://schemas.openxmlformats.org/officeDocument/2006/relationships/comments" Target="../comments/comment4.xml"/><Relationship Id="rId4" Type="http://schemas.openxmlformats.org/officeDocument/2006/relationships/image" Target="../media/image68.png"/></Relationships>
</file>

<file path=ppt/slides/_rels/slide4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2.xml"/><Relationship Id="rId1" Type="http://schemas.openxmlformats.org/officeDocument/2006/relationships/slideLayout" Target="../slideLayouts/slideLayout12.xml"/><Relationship Id="rId4" Type="http://schemas.openxmlformats.org/officeDocument/2006/relationships/comments" Target="../comments/comment5.xml"/></Relationships>
</file>

<file path=ppt/slides/_rels/slide43.xml.rels><?xml version="1.0" encoding="UTF-8" standalone="yes"?>
<Relationships xmlns="http://schemas.openxmlformats.org/package/2006/relationships"><Relationship Id="rId3" Type="http://schemas.openxmlformats.org/officeDocument/2006/relationships/image" Target="../media/image1.gif"/><Relationship Id="rId7" Type="http://schemas.openxmlformats.org/officeDocument/2006/relationships/image" Target="../media/image4.png"/><Relationship Id="rId2" Type="http://schemas.openxmlformats.org/officeDocument/2006/relationships/notesSlide" Target="../notesSlides/notesSlide43.xml"/><Relationship Id="rId1" Type="http://schemas.openxmlformats.org/officeDocument/2006/relationships/slideLayout" Target="../slideLayouts/slideLayout12.xml"/><Relationship Id="rId6" Type="http://schemas.openxmlformats.org/officeDocument/2006/relationships/image" Target="../media/image70.png"/><Relationship Id="rId5" Type="http://schemas.openxmlformats.org/officeDocument/2006/relationships/image" Target="../media/image3.gif"/><Relationship Id="rId4" Type="http://schemas.openxmlformats.org/officeDocument/2006/relationships/image" Target="../media/image2.png"/></Relationships>
</file>

<file path=ppt/slides/_rels/slide44.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15.png"/><Relationship Id="rId7" Type="http://schemas.openxmlformats.org/officeDocument/2006/relationships/slide" Target="slide2.xml"/><Relationship Id="rId2" Type="http://schemas.openxmlformats.org/officeDocument/2006/relationships/notesSlide" Target="../notesSlides/notesSlide44.xml"/><Relationship Id="rId1" Type="http://schemas.openxmlformats.org/officeDocument/2006/relationships/slideLayout" Target="../slideLayouts/slideLayout12.xml"/><Relationship Id="rId6" Type="http://schemas.openxmlformats.org/officeDocument/2006/relationships/image" Target="../media/image73.png"/><Relationship Id="rId5" Type="http://schemas.openxmlformats.org/officeDocument/2006/relationships/image" Target="../media/image72.png"/><Relationship Id="rId10" Type="http://schemas.openxmlformats.org/officeDocument/2006/relationships/image" Target="../media/image57.png"/><Relationship Id="rId4" Type="http://schemas.openxmlformats.org/officeDocument/2006/relationships/image" Target="../media/image71.png"/><Relationship Id="rId9" Type="http://schemas.openxmlformats.org/officeDocument/2006/relationships/image" Target="../media/image58.png"/></Relationships>
</file>

<file path=ppt/slides/_rels/slide45.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image" Target="../media/image15.png"/><Relationship Id="rId7" Type="http://schemas.openxmlformats.org/officeDocument/2006/relationships/slide" Target="slide2.xml"/><Relationship Id="rId2" Type="http://schemas.openxmlformats.org/officeDocument/2006/relationships/notesSlide" Target="../notesSlides/notesSlide45.xml"/><Relationship Id="rId1" Type="http://schemas.openxmlformats.org/officeDocument/2006/relationships/slideLayout" Target="../slideLayouts/slideLayout12.xml"/><Relationship Id="rId6" Type="http://schemas.openxmlformats.org/officeDocument/2006/relationships/image" Target="../media/image73.png"/><Relationship Id="rId5" Type="http://schemas.openxmlformats.org/officeDocument/2006/relationships/image" Target="../media/image72.png"/><Relationship Id="rId10" Type="http://schemas.openxmlformats.org/officeDocument/2006/relationships/image" Target="../media/image61.png"/><Relationship Id="rId4" Type="http://schemas.openxmlformats.org/officeDocument/2006/relationships/image" Target="../media/image71.png"/><Relationship Id="rId9" Type="http://schemas.openxmlformats.org/officeDocument/2006/relationships/image" Target="../media/image60.png"/></Relationships>
</file>

<file path=ppt/slides/_rels/slide46.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15.png"/><Relationship Id="rId7" Type="http://schemas.openxmlformats.org/officeDocument/2006/relationships/slide" Target="slide2.xml"/><Relationship Id="rId2" Type="http://schemas.openxmlformats.org/officeDocument/2006/relationships/notesSlide" Target="../notesSlides/notesSlide46.xml"/><Relationship Id="rId1" Type="http://schemas.openxmlformats.org/officeDocument/2006/relationships/slideLayout" Target="../slideLayouts/slideLayout12.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 Id="rId9" Type="http://schemas.openxmlformats.org/officeDocument/2006/relationships/image" Target="../media/image63.png"/></Relationships>
</file>

<file path=ppt/slides/_rels/slide4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47.xml"/><Relationship Id="rId1" Type="http://schemas.openxmlformats.org/officeDocument/2006/relationships/slideLayout" Target="../slideLayouts/slideLayout12.xml"/><Relationship Id="rId5" Type="http://schemas.openxmlformats.org/officeDocument/2006/relationships/image" Target="../media/image77.png"/><Relationship Id="rId4" Type="http://schemas.openxmlformats.org/officeDocument/2006/relationships/image" Target="../media/image76.png"/></Relationships>
</file>

<file path=ppt/slides/_rels/slide4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48.xml"/><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49.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50.xml"/><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51.xml"/><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2.xml"/><Relationship Id="rId1" Type="http://schemas.openxmlformats.org/officeDocument/2006/relationships/slideLayout" Target="../slideLayouts/slideLayout12.xml"/><Relationship Id="rId4" Type="http://schemas.openxmlformats.org/officeDocument/2006/relationships/image" Target="../media/image80.png"/></Relationships>
</file>

<file path=ppt/slides/_rels/slide5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3.xml"/><Relationship Id="rId1" Type="http://schemas.openxmlformats.org/officeDocument/2006/relationships/slideLayout" Target="../slideLayouts/slideLayout12.xml"/><Relationship Id="rId5" Type="http://schemas.openxmlformats.org/officeDocument/2006/relationships/image" Target="../media/image81.png"/><Relationship Id="rId4" Type="http://schemas.openxmlformats.org/officeDocument/2006/relationships/hyperlink" Target="https://squared2020.com/2019/11/27/extending-possessions-geometric-distribution/" TargetMode="External"/></Relationships>
</file>

<file path=ppt/slides/_rels/slide54.xml.rels><?xml version="1.0" encoding="UTF-8" standalone="yes"?>
<Relationships xmlns="http://schemas.openxmlformats.org/package/2006/relationships"><Relationship Id="rId8" Type="http://schemas.openxmlformats.org/officeDocument/2006/relationships/slide" Target="slide2.xml"/><Relationship Id="rId3" Type="http://schemas.openxmlformats.org/officeDocument/2006/relationships/image" Target="../media/image24.png"/><Relationship Id="rId7" Type="http://schemas.openxmlformats.org/officeDocument/2006/relationships/image" Target="../media/image83.jpg"/><Relationship Id="rId2" Type="http://schemas.openxmlformats.org/officeDocument/2006/relationships/notesSlide" Target="../notesSlides/notesSlide54.xml"/><Relationship Id="rId1" Type="http://schemas.openxmlformats.org/officeDocument/2006/relationships/slideLayout" Target="../slideLayouts/slideLayout12.xml"/><Relationship Id="rId6" Type="http://schemas.openxmlformats.org/officeDocument/2006/relationships/image" Target="../media/image82.jpg"/><Relationship Id="rId5" Type="http://schemas.openxmlformats.org/officeDocument/2006/relationships/image" Target="../media/image25.jpg"/><Relationship Id="rId4" Type="http://schemas.openxmlformats.org/officeDocument/2006/relationships/image" Target="../media/image5.png"/></Relationships>
</file>

<file path=ppt/slides/_rels/slide55.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image" Target="../media/image28.png"/><Relationship Id="rId7" Type="http://schemas.openxmlformats.org/officeDocument/2006/relationships/image" Target="../media/image15.png"/><Relationship Id="rId12" Type="http://schemas.openxmlformats.org/officeDocument/2006/relationships/image" Target="../media/image3.gif"/><Relationship Id="rId2" Type="http://schemas.openxmlformats.org/officeDocument/2006/relationships/notesSlide" Target="../notesSlides/notesSlide55.xml"/><Relationship Id="rId1" Type="http://schemas.openxmlformats.org/officeDocument/2006/relationships/slideLayout" Target="../slideLayouts/slideLayout12.xml"/><Relationship Id="rId6" Type="http://schemas.openxmlformats.org/officeDocument/2006/relationships/image" Target="../media/image86.png"/><Relationship Id="rId11" Type="http://schemas.openxmlformats.org/officeDocument/2006/relationships/slide" Target="slide2.xml"/><Relationship Id="rId5" Type="http://schemas.openxmlformats.org/officeDocument/2006/relationships/image" Target="../media/image85.gif"/><Relationship Id="rId10" Type="http://schemas.openxmlformats.org/officeDocument/2006/relationships/image" Target="../media/image88.png"/><Relationship Id="rId4" Type="http://schemas.openxmlformats.org/officeDocument/2006/relationships/image" Target="../media/image84.png"/><Relationship Id="rId9" Type="http://schemas.openxmlformats.org/officeDocument/2006/relationships/image" Target="../media/image1.gif"/></Relationships>
</file>

<file path=ppt/slides/_rels/slide56.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slide" Target="slide2.xml"/><Relationship Id="rId2" Type="http://schemas.openxmlformats.org/officeDocument/2006/relationships/notesSlide" Target="../notesSlides/notesSlide56.xml"/><Relationship Id="rId1" Type="http://schemas.openxmlformats.org/officeDocument/2006/relationships/slideLayout" Target="../slideLayouts/slideLayout12.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57.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slide" Target="slide2.xml"/><Relationship Id="rId2" Type="http://schemas.openxmlformats.org/officeDocument/2006/relationships/notesSlide" Target="../notesSlides/notesSlide57.xml"/><Relationship Id="rId1" Type="http://schemas.openxmlformats.org/officeDocument/2006/relationships/slideLayout" Target="../slideLayouts/slideLayout12.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5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58.xml"/><Relationship Id="rId1" Type="http://schemas.openxmlformats.org/officeDocument/2006/relationships/slideLayout" Target="../slideLayouts/slideLayout12.xml"/><Relationship Id="rId5" Type="http://schemas.openxmlformats.org/officeDocument/2006/relationships/image" Target="../media/image77.png"/><Relationship Id="rId4" Type="http://schemas.openxmlformats.org/officeDocument/2006/relationships/image" Target="../media/image76.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image" Target="../media/image11.png"/><Relationship Id="rId5" Type="http://schemas.openxmlformats.org/officeDocument/2006/relationships/image" Target="../media/image10.png"/><Relationship Id="rId10" Type="http://schemas.openxmlformats.org/officeDocument/2006/relationships/image" Target="../media/image14.png"/><Relationship Id="rId4" Type="http://schemas.openxmlformats.org/officeDocument/2006/relationships/image" Target="../media/image9.gif"/><Relationship Id="rId9" Type="http://schemas.openxmlformats.org/officeDocument/2006/relationships/image" Target="../media/image3.gif"/></Relationships>
</file>

<file path=ppt/slides/_rels/slide8.xml.rels><?xml version="1.0" encoding="UTF-8" standalone="yes"?>
<Relationships xmlns="http://schemas.openxmlformats.org/package/2006/relationships"><Relationship Id="rId8" Type="http://schemas.openxmlformats.org/officeDocument/2006/relationships/image" Target="../media/image3.gif"/><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1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gif"/></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12.xml"/><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A1C3FF"/>
        </a:solidFill>
        <a:effectLst/>
      </p:bgPr>
    </p:bg>
    <p:spTree>
      <p:nvGrpSpPr>
        <p:cNvPr id="1" name="Shape 128"/>
        <p:cNvGrpSpPr/>
        <p:nvPr/>
      </p:nvGrpSpPr>
      <p:grpSpPr>
        <a:xfrm>
          <a:off x="0" y="0"/>
          <a:ext cx="0" cy="0"/>
          <a:chOff x="0" y="0"/>
          <a:chExt cx="0" cy="0"/>
        </a:xfrm>
      </p:grpSpPr>
      <p:grpSp>
        <p:nvGrpSpPr>
          <p:cNvPr id="129" name="Google Shape;129;p25"/>
          <p:cNvGrpSpPr/>
          <p:nvPr/>
        </p:nvGrpSpPr>
        <p:grpSpPr>
          <a:xfrm>
            <a:off x="257175" y="139702"/>
            <a:ext cx="8629650" cy="4746623"/>
            <a:chOff x="0" y="-47625"/>
            <a:chExt cx="4545659" cy="2500279"/>
          </a:xfrm>
        </p:grpSpPr>
        <p:sp>
          <p:nvSpPr>
            <p:cNvPr id="130" name="Google Shape;130;p25"/>
            <p:cNvSpPr/>
            <p:nvPr/>
          </p:nvSpPr>
          <p:spPr>
            <a:xfrm>
              <a:off x="0" y="0"/>
              <a:ext cx="4545659" cy="2452654"/>
            </a:xfrm>
            <a:custGeom>
              <a:avLst/>
              <a:gdLst/>
              <a:ahLst/>
              <a:cxnLst/>
              <a:rect l="l" t="t" r="r" b="b"/>
              <a:pathLst>
                <a:path w="4545659" h="2452654" extrusionOk="0">
                  <a:moveTo>
                    <a:pt x="0" y="0"/>
                  </a:moveTo>
                  <a:lnTo>
                    <a:pt x="4545659" y="0"/>
                  </a:lnTo>
                  <a:lnTo>
                    <a:pt x="4545659" y="2452654"/>
                  </a:lnTo>
                  <a:lnTo>
                    <a:pt x="0" y="2452654"/>
                  </a:lnTo>
                  <a:close/>
                </a:path>
              </a:pathLst>
            </a:custGeom>
            <a:solidFill>
              <a:srgbClr val="000000">
                <a:alpha val="0"/>
              </a:srgbClr>
            </a:solidFill>
            <a:ln w="95250" cap="sq" cmpd="sng">
              <a:solidFill>
                <a:srgbClr val="FFFFFF"/>
              </a:solidFill>
              <a:prstDash val="solid"/>
              <a:miter lim="8000"/>
              <a:headEnd type="none" w="sm" len="sm"/>
              <a:tailEnd type="none" w="sm" len="sm"/>
            </a:ln>
          </p:spPr>
          <p:txBody>
            <a:bodyPr/>
            <a:lstStyle/>
            <a:p>
              <a:endParaRPr lang="en-US"/>
            </a:p>
          </p:txBody>
        </p:sp>
        <p:sp>
          <p:nvSpPr>
            <p:cNvPr id="131" name="Google Shape;131;p25"/>
            <p:cNvSpPr txBox="1"/>
            <p:nvPr/>
          </p:nvSpPr>
          <p:spPr>
            <a:xfrm>
              <a:off x="0" y="-47625"/>
              <a:ext cx="4545659" cy="2500279"/>
            </a:xfrm>
            <a:prstGeom prst="rect">
              <a:avLst/>
            </a:prstGeom>
            <a:noFill/>
            <a:ln>
              <a:noFill/>
            </a:ln>
          </p:spPr>
          <p:txBody>
            <a:bodyPr spcFirstLastPara="1" wrap="square" lIns="25400" tIns="25400" rIns="25400" bIns="25400" anchor="ctr" anchorCtr="0">
              <a:noAutofit/>
            </a:bodyPr>
            <a:lstStyle/>
            <a:p>
              <a:pPr marL="0" marR="0" lvl="0" indent="0" algn="ctr" rtl="0">
                <a:lnSpc>
                  <a:spcPct val="186611"/>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132" name="Google Shape;132;p25"/>
          <p:cNvGrpSpPr/>
          <p:nvPr/>
        </p:nvGrpSpPr>
        <p:grpSpPr>
          <a:xfrm rot="-5400000">
            <a:off x="4741325" y="738569"/>
            <a:ext cx="4653954" cy="3637047"/>
            <a:chOff x="0" y="0"/>
            <a:chExt cx="660400" cy="516100"/>
          </a:xfrm>
        </p:grpSpPr>
        <p:sp>
          <p:nvSpPr>
            <p:cNvPr id="133" name="Google Shape;133;p25"/>
            <p:cNvSpPr/>
            <p:nvPr/>
          </p:nvSpPr>
          <p:spPr>
            <a:xfrm>
              <a:off x="0" y="0"/>
              <a:ext cx="660400" cy="516100"/>
            </a:xfrm>
            <a:custGeom>
              <a:avLst/>
              <a:gdLst/>
              <a:ahLst/>
              <a:cxnLst/>
              <a:rect l="l" t="t" r="r" b="b"/>
              <a:pathLst>
                <a:path w="660400" h="5161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1911"/>
                  </a:cubicBezTo>
                  <a:lnTo>
                    <a:pt x="660400" y="516100"/>
                  </a:lnTo>
                  <a:lnTo>
                    <a:pt x="0" y="516100"/>
                  </a:lnTo>
                  <a:lnTo>
                    <a:pt x="0" y="322056"/>
                  </a:lnTo>
                  <a:cubicBezTo>
                    <a:pt x="1782" y="185660"/>
                    <a:pt x="93019" y="64045"/>
                    <a:pt x="220252" y="19070"/>
                  </a:cubicBezTo>
                  <a:close/>
                </a:path>
              </a:pathLst>
            </a:custGeom>
            <a:solidFill>
              <a:srgbClr val="000000">
                <a:alpha val="0"/>
              </a:srgbClr>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134" name="Google Shape;134;p25"/>
            <p:cNvSpPr txBox="1"/>
            <p:nvPr/>
          </p:nvSpPr>
          <p:spPr>
            <a:xfrm>
              <a:off x="0" y="79375"/>
              <a:ext cx="660400" cy="436725"/>
            </a:xfrm>
            <a:prstGeom prst="rect">
              <a:avLst/>
            </a:prstGeom>
            <a:noFill/>
            <a:ln>
              <a:noFill/>
            </a:ln>
          </p:spPr>
          <p:txBody>
            <a:bodyPr spcFirstLastPara="1" wrap="square" lIns="25400" tIns="25400" rIns="25400" bIns="25400" anchor="ctr" anchorCtr="0">
              <a:noAutofit/>
            </a:bodyPr>
            <a:lstStyle/>
            <a:p>
              <a:pPr marL="0" marR="0" lvl="0" indent="0" algn="ctr" rtl="0">
                <a:lnSpc>
                  <a:spcPct val="186611"/>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pic>
        <p:nvPicPr>
          <p:cNvPr id="135" name="Google Shape;135;p25"/>
          <p:cNvPicPr preferRelativeResize="0"/>
          <p:nvPr/>
        </p:nvPicPr>
        <p:blipFill rotWithShape="1">
          <a:blip r:embed="rId3">
            <a:alphaModFix/>
          </a:blip>
          <a:srcRect/>
          <a:stretch/>
        </p:blipFill>
        <p:spPr>
          <a:xfrm rot="5400000">
            <a:off x="4344458" y="3606309"/>
            <a:ext cx="3389164" cy="830345"/>
          </a:xfrm>
          <a:prstGeom prst="rect">
            <a:avLst/>
          </a:prstGeom>
          <a:noFill/>
          <a:ln>
            <a:noFill/>
          </a:ln>
        </p:spPr>
      </p:pic>
      <p:grpSp>
        <p:nvGrpSpPr>
          <p:cNvPr id="136" name="Google Shape;136;p25"/>
          <p:cNvGrpSpPr/>
          <p:nvPr/>
        </p:nvGrpSpPr>
        <p:grpSpPr>
          <a:xfrm rot="5400000">
            <a:off x="5312118" y="976866"/>
            <a:ext cx="4653954" cy="3160452"/>
            <a:chOff x="0" y="-47625"/>
            <a:chExt cx="666611" cy="452688"/>
          </a:xfrm>
        </p:grpSpPr>
        <p:sp>
          <p:nvSpPr>
            <p:cNvPr id="137" name="Google Shape;137;p25"/>
            <p:cNvSpPr/>
            <p:nvPr/>
          </p:nvSpPr>
          <p:spPr>
            <a:xfrm>
              <a:off x="0" y="0"/>
              <a:ext cx="666611" cy="405063"/>
            </a:xfrm>
            <a:custGeom>
              <a:avLst/>
              <a:gdLst/>
              <a:ahLst/>
              <a:cxnLst/>
              <a:rect l="l" t="t" r="r" b="b"/>
              <a:pathLst>
                <a:path w="666611" h="405063" extrusionOk="0">
                  <a:moveTo>
                    <a:pt x="222324" y="385994"/>
                  </a:moveTo>
                  <a:cubicBezTo>
                    <a:pt x="256499" y="397508"/>
                    <a:pt x="295352" y="405063"/>
                    <a:pt x="333485" y="405063"/>
                  </a:cubicBezTo>
                  <a:cubicBezTo>
                    <a:pt x="371619" y="405063"/>
                    <a:pt x="408313" y="398586"/>
                    <a:pt x="442128" y="387073"/>
                  </a:cubicBezTo>
                  <a:cubicBezTo>
                    <a:pt x="442849" y="386713"/>
                    <a:pt x="443568" y="386713"/>
                    <a:pt x="444287" y="386354"/>
                  </a:cubicBezTo>
                  <a:cubicBezTo>
                    <a:pt x="571278" y="340298"/>
                    <a:pt x="664812" y="218685"/>
                    <a:pt x="666611" y="85618"/>
                  </a:cubicBezTo>
                  <a:lnTo>
                    <a:pt x="666611" y="0"/>
                  </a:lnTo>
                  <a:lnTo>
                    <a:pt x="0" y="0"/>
                  </a:lnTo>
                  <a:lnTo>
                    <a:pt x="0" y="85555"/>
                  </a:lnTo>
                  <a:cubicBezTo>
                    <a:pt x="1799" y="219403"/>
                    <a:pt x="93894" y="341019"/>
                    <a:pt x="222324" y="385994"/>
                  </a:cubicBezTo>
                  <a:close/>
                </a:path>
              </a:pathLst>
            </a:custGeom>
            <a:solidFill>
              <a:srgbClr val="F6B1FF"/>
            </a:solidFill>
            <a:ln w="95250" cap="sq" cmpd="sng">
              <a:solidFill>
                <a:srgbClr val="FFFFFF"/>
              </a:solidFill>
              <a:prstDash val="solid"/>
              <a:miter lim="8000"/>
              <a:headEnd type="none" w="sm" len="sm"/>
              <a:tailEnd type="none" w="sm" len="sm"/>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138" name="Google Shape;138;p25"/>
            <p:cNvSpPr txBox="1"/>
            <p:nvPr/>
          </p:nvSpPr>
          <p:spPr>
            <a:xfrm>
              <a:off x="0" y="-47625"/>
              <a:ext cx="666611" cy="325688"/>
            </a:xfrm>
            <a:prstGeom prst="rect">
              <a:avLst/>
            </a:prstGeom>
            <a:noFill/>
            <a:ln>
              <a:noFill/>
            </a:ln>
          </p:spPr>
          <p:txBody>
            <a:bodyPr spcFirstLastPara="1" wrap="square" lIns="25400" tIns="25400" rIns="25400" bIns="25400" anchor="ctr" anchorCtr="0">
              <a:noAutofit/>
            </a:bodyPr>
            <a:lstStyle/>
            <a:p>
              <a:pPr marL="0" marR="0" lvl="0" indent="0" algn="ctr" rtl="0">
                <a:lnSpc>
                  <a:spcPct val="186611"/>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139" name="Google Shape;139;p25"/>
          <p:cNvGrpSpPr/>
          <p:nvPr/>
        </p:nvGrpSpPr>
        <p:grpSpPr>
          <a:xfrm>
            <a:off x="6982955" y="1979295"/>
            <a:ext cx="1184910" cy="1184910"/>
            <a:chOff x="0" y="0"/>
            <a:chExt cx="812800" cy="812800"/>
          </a:xfrm>
        </p:grpSpPr>
        <p:sp>
          <p:nvSpPr>
            <p:cNvPr id="140" name="Google Shape;140;p25"/>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 cap="sq" cmpd="sng">
              <a:solidFill>
                <a:srgbClr val="FFFFFF"/>
              </a:solidFill>
              <a:prstDash val="solid"/>
              <a:miter lim="8000"/>
              <a:headEnd type="none" w="sm" len="sm"/>
              <a:tailEnd type="none" w="sm" len="sm"/>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141" name="Google Shape;141;p25"/>
            <p:cNvSpPr txBox="1"/>
            <p:nvPr/>
          </p:nvSpPr>
          <p:spPr>
            <a:xfrm>
              <a:off x="76200" y="28575"/>
              <a:ext cx="660400" cy="708025"/>
            </a:xfrm>
            <a:prstGeom prst="rect">
              <a:avLst/>
            </a:prstGeom>
            <a:noFill/>
            <a:ln>
              <a:noFill/>
            </a:ln>
          </p:spPr>
          <p:txBody>
            <a:bodyPr spcFirstLastPara="1" wrap="square" lIns="25400" tIns="25400" rIns="25400" bIns="25400" anchor="ctr" anchorCtr="0">
              <a:noAutofit/>
            </a:bodyPr>
            <a:lstStyle/>
            <a:p>
              <a:pPr marL="0" marR="0" lvl="0" indent="0" algn="ctr" rtl="0">
                <a:lnSpc>
                  <a:spcPct val="186611"/>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142" name="Google Shape;142;p25"/>
          <p:cNvGrpSpPr/>
          <p:nvPr/>
        </p:nvGrpSpPr>
        <p:grpSpPr>
          <a:xfrm>
            <a:off x="7575410" y="1888882"/>
            <a:ext cx="1311415" cy="1275323"/>
            <a:chOff x="0" y="-47625"/>
            <a:chExt cx="690787" cy="671775"/>
          </a:xfrm>
        </p:grpSpPr>
        <p:sp>
          <p:nvSpPr>
            <p:cNvPr id="143" name="Google Shape;143;p25"/>
            <p:cNvSpPr/>
            <p:nvPr/>
          </p:nvSpPr>
          <p:spPr>
            <a:xfrm>
              <a:off x="0" y="0"/>
              <a:ext cx="690787" cy="624150"/>
            </a:xfrm>
            <a:custGeom>
              <a:avLst/>
              <a:gdLst/>
              <a:ahLst/>
              <a:cxnLst/>
              <a:rect l="l" t="t" r="r" b="b"/>
              <a:pathLst>
                <a:path w="690787" h="624150" extrusionOk="0">
                  <a:moveTo>
                    <a:pt x="0" y="0"/>
                  </a:moveTo>
                  <a:lnTo>
                    <a:pt x="690787" y="0"/>
                  </a:lnTo>
                  <a:lnTo>
                    <a:pt x="690787" y="624150"/>
                  </a:lnTo>
                  <a:lnTo>
                    <a:pt x="0" y="624150"/>
                  </a:lnTo>
                  <a:close/>
                </a:path>
              </a:pathLst>
            </a:custGeom>
            <a:solidFill>
              <a:srgbClr val="000000">
                <a:alpha val="0"/>
              </a:srgbClr>
            </a:solidFill>
            <a:ln w="95250" cap="sq" cmpd="sng">
              <a:solidFill>
                <a:srgbClr val="FFFFFF"/>
              </a:solidFill>
              <a:prstDash val="solid"/>
              <a:miter lim="8000"/>
              <a:headEnd type="none" w="sm" len="sm"/>
              <a:tailEnd type="none" w="sm" len="sm"/>
            </a:ln>
          </p:spPr>
          <p:txBody>
            <a:bodyPr/>
            <a:lstStyle/>
            <a:p>
              <a:endParaRPr lang="en-US"/>
            </a:p>
          </p:txBody>
        </p:sp>
        <p:sp>
          <p:nvSpPr>
            <p:cNvPr id="144" name="Google Shape;144;p25"/>
            <p:cNvSpPr txBox="1"/>
            <p:nvPr/>
          </p:nvSpPr>
          <p:spPr>
            <a:xfrm>
              <a:off x="0" y="-47625"/>
              <a:ext cx="690787" cy="671775"/>
            </a:xfrm>
            <a:prstGeom prst="rect">
              <a:avLst/>
            </a:prstGeom>
            <a:noFill/>
            <a:ln>
              <a:noFill/>
            </a:ln>
          </p:spPr>
          <p:txBody>
            <a:bodyPr spcFirstLastPara="1" wrap="square" lIns="25400" tIns="25400" rIns="25400" bIns="25400" anchor="ctr" anchorCtr="0">
              <a:noAutofit/>
            </a:bodyPr>
            <a:lstStyle/>
            <a:p>
              <a:pPr marL="0" marR="0" lvl="0" indent="0" algn="ctr" rtl="0">
                <a:lnSpc>
                  <a:spcPct val="186611"/>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145" name="Google Shape;145;p25"/>
          <p:cNvGrpSpPr/>
          <p:nvPr/>
        </p:nvGrpSpPr>
        <p:grpSpPr>
          <a:xfrm>
            <a:off x="257175" y="139702"/>
            <a:ext cx="4676130" cy="2486843"/>
            <a:chOff x="0" y="-47625"/>
            <a:chExt cx="2463146" cy="1309942"/>
          </a:xfrm>
        </p:grpSpPr>
        <p:sp>
          <p:nvSpPr>
            <p:cNvPr id="146" name="Google Shape;146;p25"/>
            <p:cNvSpPr/>
            <p:nvPr/>
          </p:nvSpPr>
          <p:spPr>
            <a:xfrm>
              <a:off x="0" y="0"/>
              <a:ext cx="2463146" cy="1262317"/>
            </a:xfrm>
            <a:custGeom>
              <a:avLst/>
              <a:gdLst/>
              <a:ahLst/>
              <a:cxnLst/>
              <a:rect l="l" t="t" r="r" b="b"/>
              <a:pathLst>
                <a:path w="2463146" h="1262317" extrusionOk="0">
                  <a:moveTo>
                    <a:pt x="0" y="0"/>
                  </a:moveTo>
                  <a:lnTo>
                    <a:pt x="2463146" y="0"/>
                  </a:lnTo>
                  <a:lnTo>
                    <a:pt x="2463146" y="1262317"/>
                  </a:lnTo>
                  <a:lnTo>
                    <a:pt x="0" y="1262317"/>
                  </a:lnTo>
                  <a:close/>
                </a:path>
              </a:pathLst>
            </a:custGeom>
            <a:solidFill>
              <a:srgbClr val="F6B1FF"/>
            </a:solidFill>
            <a:ln w="95250" cap="sq" cmpd="sng">
              <a:solidFill>
                <a:srgbClr val="FFFFFF"/>
              </a:solidFill>
              <a:prstDash val="solid"/>
              <a:miter lim="8000"/>
              <a:headEnd type="none" w="sm" len="sm"/>
              <a:tailEnd type="none" w="sm" len="sm"/>
            </a:ln>
          </p:spPr>
          <p:txBody>
            <a:bodyPr/>
            <a:lstStyle/>
            <a:p>
              <a:endParaRPr lang="en-US"/>
            </a:p>
          </p:txBody>
        </p:sp>
        <p:sp>
          <p:nvSpPr>
            <p:cNvPr id="147" name="Google Shape;147;p25"/>
            <p:cNvSpPr txBox="1"/>
            <p:nvPr/>
          </p:nvSpPr>
          <p:spPr>
            <a:xfrm>
              <a:off x="0" y="-47625"/>
              <a:ext cx="2463146" cy="1309942"/>
            </a:xfrm>
            <a:prstGeom prst="rect">
              <a:avLst/>
            </a:prstGeom>
            <a:noFill/>
            <a:ln>
              <a:noFill/>
            </a:ln>
          </p:spPr>
          <p:txBody>
            <a:bodyPr spcFirstLastPara="1" wrap="square" lIns="25400" tIns="25400" rIns="25400" bIns="25400" anchor="ctr" anchorCtr="0">
              <a:noAutofit/>
            </a:bodyPr>
            <a:lstStyle/>
            <a:p>
              <a:pPr marL="0" marR="0" lvl="0" indent="0" algn="ctr" rtl="0">
                <a:lnSpc>
                  <a:spcPct val="186611"/>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148" name="Google Shape;148;p25"/>
          <p:cNvGrpSpPr/>
          <p:nvPr/>
        </p:nvGrpSpPr>
        <p:grpSpPr>
          <a:xfrm>
            <a:off x="257175" y="2481337"/>
            <a:ext cx="4676130" cy="2404988"/>
            <a:chOff x="0" y="-47625"/>
            <a:chExt cx="2463146" cy="1266825"/>
          </a:xfrm>
        </p:grpSpPr>
        <p:sp>
          <p:nvSpPr>
            <p:cNvPr id="149" name="Google Shape;149;p25"/>
            <p:cNvSpPr/>
            <p:nvPr/>
          </p:nvSpPr>
          <p:spPr>
            <a:xfrm>
              <a:off x="0" y="0"/>
              <a:ext cx="2463146" cy="1219200"/>
            </a:xfrm>
            <a:custGeom>
              <a:avLst/>
              <a:gdLst/>
              <a:ahLst/>
              <a:cxnLst/>
              <a:rect l="l" t="t" r="r" b="b"/>
              <a:pathLst>
                <a:path w="2463146" h="1219200" extrusionOk="0">
                  <a:moveTo>
                    <a:pt x="0" y="0"/>
                  </a:moveTo>
                  <a:lnTo>
                    <a:pt x="2463146" y="0"/>
                  </a:lnTo>
                  <a:lnTo>
                    <a:pt x="2463146" y="1219200"/>
                  </a:lnTo>
                  <a:lnTo>
                    <a:pt x="0" y="1219200"/>
                  </a:lnTo>
                  <a:close/>
                </a:path>
              </a:pathLst>
            </a:custGeom>
            <a:solidFill>
              <a:srgbClr val="FF7032"/>
            </a:solidFill>
            <a:ln w="95250" cap="sq" cmpd="sng">
              <a:solidFill>
                <a:srgbClr val="FFFFFF"/>
              </a:solidFill>
              <a:prstDash val="solid"/>
              <a:miter lim="8000"/>
              <a:headEnd type="none" w="sm" len="sm"/>
              <a:tailEnd type="none" w="sm" len="sm"/>
            </a:ln>
          </p:spPr>
          <p:txBody>
            <a:bodyPr/>
            <a:lstStyle/>
            <a:p>
              <a:endParaRPr lang="en-US"/>
            </a:p>
          </p:txBody>
        </p:sp>
        <p:sp>
          <p:nvSpPr>
            <p:cNvPr id="150" name="Google Shape;150;p25"/>
            <p:cNvSpPr txBox="1"/>
            <p:nvPr/>
          </p:nvSpPr>
          <p:spPr>
            <a:xfrm>
              <a:off x="0" y="-47625"/>
              <a:ext cx="2463146" cy="1266825"/>
            </a:xfrm>
            <a:prstGeom prst="rect">
              <a:avLst/>
            </a:prstGeom>
            <a:noFill/>
            <a:ln>
              <a:noFill/>
            </a:ln>
          </p:spPr>
          <p:txBody>
            <a:bodyPr spcFirstLastPara="1" wrap="square" lIns="25400" tIns="25400" rIns="25400" bIns="25400" anchor="ctr" anchorCtr="0">
              <a:noAutofit/>
            </a:bodyPr>
            <a:lstStyle/>
            <a:p>
              <a:pPr marL="0" marR="0" lvl="0" indent="0" algn="ctr" rtl="0">
                <a:lnSpc>
                  <a:spcPct val="186611"/>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151" name="Google Shape;151;p25"/>
          <p:cNvSpPr/>
          <p:nvPr/>
        </p:nvSpPr>
        <p:spPr>
          <a:xfrm>
            <a:off x="5134782" y="514350"/>
            <a:ext cx="2005030" cy="4114800"/>
          </a:xfrm>
          <a:custGeom>
            <a:avLst/>
            <a:gdLst/>
            <a:ahLst/>
            <a:cxnLst/>
            <a:rect l="l" t="t" r="r" b="b"/>
            <a:pathLst>
              <a:path w="4010060" h="8229600" extrusionOk="0">
                <a:moveTo>
                  <a:pt x="0" y="0"/>
                </a:moveTo>
                <a:lnTo>
                  <a:pt x="4010060" y="0"/>
                </a:lnTo>
                <a:lnTo>
                  <a:pt x="4010060" y="8229600"/>
                </a:lnTo>
                <a:lnTo>
                  <a:pt x="0" y="8229600"/>
                </a:lnTo>
                <a:lnTo>
                  <a:pt x="0" y="0"/>
                </a:lnTo>
                <a:close/>
              </a:path>
            </a:pathLst>
          </a:custGeom>
          <a:blipFill rotWithShape="1">
            <a:blip r:embed="rId4">
              <a:alphaModFix/>
            </a:blip>
            <a:stretch>
              <a:fillRect/>
            </a:stretch>
          </a:blipFill>
          <a:ln>
            <a:noFill/>
          </a:ln>
        </p:spPr>
        <p:txBody>
          <a:bodyPr/>
          <a:lstStyle/>
          <a:p>
            <a:endParaRPr lang="en-US"/>
          </a:p>
        </p:txBody>
      </p:sp>
      <p:pic>
        <p:nvPicPr>
          <p:cNvPr id="152" name="Google Shape;152;p25"/>
          <p:cNvPicPr preferRelativeResize="0"/>
          <p:nvPr/>
        </p:nvPicPr>
        <p:blipFill rotWithShape="1">
          <a:blip r:embed="rId5">
            <a:alphaModFix/>
          </a:blip>
          <a:srcRect/>
          <a:stretch/>
        </p:blipFill>
        <p:spPr>
          <a:xfrm rot="-6791874">
            <a:off x="6186985" y="230321"/>
            <a:ext cx="495590" cy="750894"/>
          </a:xfrm>
          <a:prstGeom prst="rect">
            <a:avLst/>
          </a:prstGeom>
          <a:noFill/>
          <a:ln>
            <a:noFill/>
          </a:ln>
        </p:spPr>
      </p:pic>
      <p:sp>
        <p:nvSpPr>
          <p:cNvPr id="153" name="Google Shape;153;p25"/>
          <p:cNvSpPr/>
          <p:nvPr/>
        </p:nvSpPr>
        <p:spPr>
          <a:xfrm>
            <a:off x="7139812" y="1198720"/>
            <a:ext cx="459221" cy="459221"/>
          </a:xfrm>
          <a:custGeom>
            <a:avLst/>
            <a:gdLst/>
            <a:ahLst/>
            <a:cxnLst/>
            <a:rect l="l" t="t" r="r" b="b"/>
            <a:pathLst>
              <a:path w="918441" h="918441" extrusionOk="0">
                <a:moveTo>
                  <a:pt x="0" y="0"/>
                </a:moveTo>
                <a:lnTo>
                  <a:pt x="918440" y="0"/>
                </a:lnTo>
                <a:lnTo>
                  <a:pt x="918440" y="918440"/>
                </a:lnTo>
                <a:lnTo>
                  <a:pt x="0" y="918440"/>
                </a:lnTo>
                <a:lnTo>
                  <a:pt x="0" y="0"/>
                </a:lnTo>
                <a:close/>
              </a:path>
            </a:pathLst>
          </a:custGeom>
          <a:blipFill rotWithShape="1">
            <a:blip r:embed="rId6">
              <a:alphaModFix/>
            </a:blip>
            <a:stretch>
              <a:fillRect/>
            </a:stretch>
          </a:blipFill>
          <a:ln>
            <a:noFill/>
          </a:ln>
        </p:spPr>
        <p:txBody>
          <a:bodyPr/>
          <a:lstStyle/>
          <a:p>
            <a:endParaRPr lang="en-US"/>
          </a:p>
        </p:txBody>
      </p:sp>
      <p:sp>
        <p:nvSpPr>
          <p:cNvPr id="154" name="Google Shape;154;p25"/>
          <p:cNvSpPr txBox="1"/>
          <p:nvPr/>
        </p:nvSpPr>
        <p:spPr>
          <a:xfrm>
            <a:off x="492123" y="4568300"/>
            <a:ext cx="2004900" cy="184800"/>
          </a:xfrm>
          <a:prstGeom prst="rect">
            <a:avLst/>
          </a:prstGeom>
          <a:noFill/>
          <a:ln>
            <a:noFill/>
          </a:ln>
        </p:spPr>
        <p:txBody>
          <a:bodyPr spcFirstLastPara="1" wrap="square" lIns="0" tIns="0" rIns="0" bIns="0" anchor="t" anchorCtr="0">
            <a:spAutoFit/>
          </a:bodyPr>
          <a:lstStyle/>
          <a:p>
            <a:pPr marL="0" marR="0" lvl="0" indent="0" algn="l" rtl="0">
              <a:lnSpc>
                <a:spcPct val="140025"/>
              </a:lnSpc>
              <a:spcBef>
                <a:spcPts val="0"/>
              </a:spcBef>
              <a:spcAft>
                <a:spcPts val="0"/>
              </a:spcAft>
              <a:buNone/>
            </a:pPr>
            <a:r>
              <a:rPr lang="en" sz="1200" b="1">
                <a:solidFill>
                  <a:srgbClr val="FFFFFF"/>
                </a:solidFill>
              </a:rPr>
              <a:t>Data Science for Sports</a:t>
            </a:r>
            <a:endParaRPr sz="700"/>
          </a:p>
        </p:txBody>
      </p:sp>
      <p:sp>
        <p:nvSpPr>
          <p:cNvPr id="155" name="Google Shape;155;p25"/>
          <p:cNvSpPr/>
          <p:nvPr/>
        </p:nvSpPr>
        <p:spPr>
          <a:xfrm>
            <a:off x="6910202" y="1657940"/>
            <a:ext cx="229610" cy="229610"/>
          </a:xfrm>
          <a:custGeom>
            <a:avLst/>
            <a:gdLst/>
            <a:ahLst/>
            <a:cxnLst/>
            <a:rect l="l" t="t" r="r" b="b"/>
            <a:pathLst>
              <a:path w="459220" h="459220" extrusionOk="0">
                <a:moveTo>
                  <a:pt x="0" y="0"/>
                </a:moveTo>
                <a:lnTo>
                  <a:pt x="459221" y="0"/>
                </a:lnTo>
                <a:lnTo>
                  <a:pt x="459221" y="459221"/>
                </a:lnTo>
                <a:lnTo>
                  <a:pt x="0" y="459221"/>
                </a:lnTo>
                <a:lnTo>
                  <a:pt x="0" y="0"/>
                </a:lnTo>
                <a:close/>
              </a:path>
            </a:pathLst>
          </a:custGeom>
          <a:blipFill rotWithShape="1">
            <a:blip r:embed="rId6">
              <a:alphaModFix/>
            </a:blip>
            <a:stretch>
              <a:fillRect/>
            </a:stretch>
          </a:blipFill>
          <a:ln>
            <a:noFill/>
          </a:ln>
        </p:spPr>
        <p:txBody>
          <a:bodyPr/>
          <a:lstStyle/>
          <a:p>
            <a:endParaRPr lang="en-US"/>
          </a:p>
        </p:txBody>
      </p:sp>
      <p:sp>
        <p:nvSpPr>
          <p:cNvPr id="156" name="Google Shape;156;p25"/>
          <p:cNvSpPr txBox="1"/>
          <p:nvPr/>
        </p:nvSpPr>
        <p:spPr>
          <a:xfrm>
            <a:off x="385678" y="678700"/>
            <a:ext cx="4419000" cy="1408800"/>
          </a:xfrm>
          <a:prstGeom prst="rect">
            <a:avLst/>
          </a:prstGeom>
          <a:noFill/>
          <a:ln>
            <a:noFill/>
          </a:ln>
        </p:spPr>
        <p:txBody>
          <a:bodyPr spcFirstLastPara="1" wrap="square" lIns="0" tIns="0" rIns="0" bIns="0" anchor="t" anchorCtr="0">
            <a:spAutoFit/>
          </a:bodyPr>
          <a:lstStyle/>
          <a:p>
            <a:pPr marL="0" marR="0" lvl="0" indent="0" algn="l" rtl="0">
              <a:lnSpc>
                <a:spcPct val="126000"/>
              </a:lnSpc>
              <a:spcBef>
                <a:spcPts val="0"/>
              </a:spcBef>
              <a:spcAft>
                <a:spcPts val="0"/>
              </a:spcAft>
              <a:buNone/>
            </a:pPr>
            <a:r>
              <a:rPr lang="en" sz="2600" b="1"/>
              <a:t>The Foul Factor - Predicting the Probability of Fouling Out in Basketball</a:t>
            </a:r>
            <a:endParaRPr sz="2600"/>
          </a:p>
        </p:txBody>
      </p:sp>
      <p:sp>
        <p:nvSpPr>
          <p:cNvPr id="157" name="Google Shape;157;p25"/>
          <p:cNvSpPr txBox="1"/>
          <p:nvPr/>
        </p:nvSpPr>
        <p:spPr>
          <a:xfrm>
            <a:off x="492124" y="2773800"/>
            <a:ext cx="4602900" cy="1108200"/>
          </a:xfrm>
          <a:prstGeom prst="rect">
            <a:avLst/>
          </a:prstGeom>
          <a:noFill/>
          <a:ln>
            <a:noFill/>
          </a:ln>
        </p:spPr>
        <p:txBody>
          <a:bodyPr spcFirstLastPara="1" wrap="square" lIns="0" tIns="0" rIns="0" bIns="0" anchor="t" anchorCtr="0">
            <a:spAutoFit/>
          </a:bodyPr>
          <a:lstStyle/>
          <a:p>
            <a:pPr marL="0" marR="0" lvl="0" indent="0" algn="l" rtl="0">
              <a:lnSpc>
                <a:spcPct val="140004"/>
              </a:lnSpc>
              <a:spcBef>
                <a:spcPts val="0"/>
              </a:spcBef>
              <a:spcAft>
                <a:spcPts val="0"/>
              </a:spcAft>
              <a:buNone/>
            </a:pPr>
            <a:r>
              <a:rPr lang="en" sz="3000">
                <a:solidFill>
                  <a:srgbClr val="FFFFFF"/>
                </a:solidFill>
              </a:rPr>
              <a:t>Group 7:</a:t>
            </a:r>
            <a:endParaRPr sz="3000">
              <a:solidFill>
                <a:srgbClr val="FFFFFF"/>
              </a:solidFill>
            </a:endParaRPr>
          </a:p>
          <a:p>
            <a:pPr marL="0" marR="0" lvl="0" indent="0" algn="l" rtl="0">
              <a:lnSpc>
                <a:spcPct val="140004"/>
              </a:lnSpc>
              <a:spcBef>
                <a:spcPts val="0"/>
              </a:spcBef>
              <a:spcAft>
                <a:spcPts val="0"/>
              </a:spcAft>
              <a:buNone/>
            </a:pPr>
            <a:r>
              <a:rPr lang="en" sz="3000">
                <a:solidFill>
                  <a:srgbClr val="FFFFFF"/>
                </a:solidFill>
              </a:rPr>
              <a:t>Karim, Yujin, Alex</a:t>
            </a:r>
            <a:endParaRPr sz="100"/>
          </a:p>
        </p:txBody>
      </p:sp>
      <p:sp>
        <p:nvSpPr>
          <p:cNvPr id="158" name="Google Shape;158;p25"/>
          <p:cNvSpPr txBox="1"/>
          <p:nvPr/>
        </p:nvSpPr>
        <p:spPr>
          <a:xfrm>
            <a:off x="3026276" y="4553000"/>
            <a:ext cx="1778400" cy="215400"/>
          </a:xfrm>
          <a:prstGeom prst="rect">
            <a:avLst/>
          </a:prstGeom>
          <a:noFill/>
          <a:ln>
            <a:noFill/>
          </a:ln>
        </p:spPr>
        <p:txBody>
          <a:bodyPr spcFirstLastPara="1" wrap="square" lIns="0" tIns="0" rIns="0" bIns="0" anchor="t" anchorCtr="0">
            <a:spAutoFit/>
          </a:bodyPr>
          <a:lstStyle/>
          <a:p>
            <a:pPr marL="0" marR="0" lvl="0" indent="0" algn="r" rtl="0">
              <a:lnSpc>
                <a:spcPct val="140014"/>
              </a:lnSpc>
              <a:spcBef>
                <a:spcPts val="0"/>
              </a:spcBef>
              <a:spcAft>
                <a:spcPts val="0"/>
              </a:spcAft>
              <a:buNone/>
            </a:pPr>
            <a:r>
              <a:rPr lang="en">
                <a:solidFill>
                  <a:srgbClr val="FFFFFF"/>
                </a:solidFill>
              </a:rPr>
              <a:t>Final Presentation</a:t>
            </a:r>
            <a:endParaRPr sz="700"/>
          </a:p>
        </p:txBody>
      </p:sp>
      <p:pic>
        <p:nvPicPr>
          <p:cNvPr id="159" name="Google Shape;159;p25"/>
          <p:cNvPicPr preferRelativeResize="0"/>
          <p:nvPr/>
        </p:nvPicPr>
        <p:blipFill rotWithShape="1">
          <a:blip r:embed="rId5">
            <a:alphaModFix/>
          </a:blip>
          <a:srcRect/>
          <a:stretch/>
        </p:blipFill>
        <p:spPr>
          <a:xfrm rot="-6791874">
            <a:off x="4204190" y="5966298"/>
            <a:ext cx="495590" cy="75089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DF9B4"/>
        </a:solidFill>
        <a:effectLst/>
      </p:bgPr>
    </p:bg>
    <p:spTree>
      <p:nvGrpSpPr>
        <p:cNvPr id="1" name="Shape 353"/>
        <p:cNvGrpSpPr/>
        <p:nvPr/>
      </p:nvGrpSpPr>
      <p:grpSpPr>
        <a:xfrm>
          <a:off x="0" y="0"/>
          <a:ext cx="0" cy="0"/>
          <a:chOff x="0" y="0"/>
          <a:chExt cx="0" cy="0"/>
        </a:xfrm>
      </p:grpSpPr>
      <p:grpSp>
        <p:nvGrpSpPr>
          <p:cNvPr id="354" name="Google Shape;354;p34"/>
          <p:cNvGrpSpPr/>
          <p:nvPr/>
        </p:nvGrpSpPr>
        <p:grpSpPr>
          <a:xfrm rot="5400000">
            <a:off x="5531568" y="757424"/>
            <a:ext cx="4653945" cy="3599326"/>
            <a:chOff x="0" y="-47625"/>
            <a:chExt cx="666611" cy="515552"/>
          </a:xfrm>
        </p:grpSpPr>
        <p:sp>
          <p:nvSpPr>
            <p:cNvPr id="355" name="Google Shape;355;p34"/>
            <p:cNvSpPr/>
            <p:nvPr/>
          </p:nvSpPr>
          <p:spPr>
            <a:xfrm>
              <a:off x="0" y="0"/>
              <a:ext cx="666611" cy="467927"/>
            </a:xfrm>
            <a:custGeom>
              <a:avLst/>
              <a:gdLst/>
              <a:ahLst/>
              <a:cxnLst/>
              <a:rect l="l" t="t" r="r" b="b"/>
              <a:pathLst>
                <a:path w="666611" h="467927" extrusionOk="0">
                  <a:moveTo>
                    <a:pt x="222324" y="448858"/>
                  </a:moveTo>
                  <a:cubicBezTo>
                    <a:pt x="256499" y="460372"/>
                    <a:pt x="295352" y="467927"/>
                    <a:pt x="333485" y="467927"/>
                  </a:cubicBezTo>
                  <a:cubicBezTo>
                    <a:pt x="371619" y="467927"/>
                    <a:pt x="408313" y="461450"/>
                    <a:pt x="442128" y="449936"/>
                  </a:cubicBezTo>
                  <a:cubicBezTo>
                    <a:pt x="442849" y="449577"/>
                    <a:pt x="443568" y="449577"/>
                    <a:pt x="444287" y="449217"/>
                  </a:cubicBezTo>
                  <a:cubicBezTo>
                    <a:pt x="571278" y="403162"/>
                    <a:pt x="664812" y="281548"/>
                    <a:pt x="666611" y="147086"/>
                  </a:cubicBezTo>
                  <a:lnTo>
                    <a:pt x="666611" y="0"/>
                  </a:lnTo>
                  <a:lnTo>
                    <a:pt x="0" y="0"/>
                  </a:lnTo>
                  <a:lnTo>
                    <a:pt x="0" y="146977"/>
                  </a:lnTo>
                  <a:cubicBezTo>
                    <a:pt x="1799" y="282267"/>
                    <a:pt x="93894" y="403882"/>
                    <a:pt x="222324" y="448858"/>
                  </a:cubicBezTo>
                  <a:close/>
                </a:path>
              </a:pathLst>
            </a:custGeom>
            <a:solidFill>
              <a:srgbClr val="000000">
                <a:alpha val="0"/>
              </a:srgbClr>
            </a:solidFill>
            <a:ln w="95250" cap="sq" cmpd="sng">
              <a:solidFill>
                <a:srgbClr val="FFFFFF"/>
              </a:solidFill>
              <a:prstDash val="solid"/>
              <a:miter lim="8000"/>
              <a:headEnd type="none" w="sm" len="sm"/>
              <a:tailEnd type="none" w="sm" len="sm"/>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356" name="Google Shape;356;p34"/>
            <p:cNvSpPr txBox="1"/>
            <p:nvPr/>
          </p:nvSpPr>
          <p:spPr>
            <a:xfrm>
              <a:off x="0" y="-47625"/>
              <a:ext cx="666600" cy="388500"/>
            </a:xfrm>
            <a:prstGeom prst="rect">
              <a:avLst/>
            </a:prstGeom>
            <a:noFill/>
            <a:ln>
              <a:noFill/>
            </a:ln>
          </p:spPr>
          <p:txBody>
            <a:bodyPr spcFirstLastPara="1" wrap="square" lIns="25400" tIns="25400" rIns="25400" bIns="25400" anchor="ctr" anchorCtr="0">
              <a:noAutofit/>
            </a:bodyPr>
            <a:lstStyle/>
            <a:p>
              <a:pPr marL="0" marR="0" lvl="0" indent="0" algn="ctr" rtl="0">
                <a:lnSpc>
                  <a:spcPct val="186611"/>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cxnSp>
        <p:nvCxnSpPr>
          <p:cNvPr id="357" name="Google Shape;357;p34"/>
          <p:cNvCxnSpPr/>
          <p:nvPr/>
        </p:nvCxnSpPr>
        <p:spPr>
          <a:xfrm>
            <a:off x="0" y="253928"/>
            <a:ext cx="9144000" cy="0"/>
          </a:xfrm>
          <a:prstGeom prst="straightConnector1">
            <a:avLst/>
          </a:prstGeom>
          <a:noFill/>
          <a:ln w="95250" cap="flat" cmpd="sng">
            <a:solidFill>
              <a:srgbClr val="FFFFFF"/>
            </a:solidFill>
            <a:prstDash val="solid"/>
            <a:round/>
            <a:headEnd type="none" w="sm" len="sm"/>
            <a:tailEnd type="none" w="sm" len="sm"/>
          </a:ln>
        </p:spPr>
      </p:cxnSp>
      <p:cxnSp>
        <p:nvCxnSpPr>
          <p:cNvPr id="358" name="Google Shape;358;p34"/>
          <p:cNvCxnSpPr/>
          <p:nvPr/>
        </p:nvCxnSpPr>
        <p:spPr>
          <a:xfrm>
            <a:off x="0" y="4860257"/>
            <a:ext cx="9144000" cy="0"/>
          </a:xfrm>
          <a:prstGeom prst="straightConnector1">
            <a:avLst/>
          </a:prstGeom>
          <a:noFill/>
          <a:ln w="95250" cap="flat" cmpd="sng">
            <a:solidFill>
              <a:srgbClr val="FFFFFF"/>
            </a:solidFill>
            <a:prstDash val="solid"/>
            <a:round/>
            <a:headEnd type="none" w="sm" len="sm"/>
            <a:tailEnd type="none" w="sm" len="sm"/>
          </a:ln>
        </p:spPr>
      </p:cxnSp>
      <p:sp>
        <p:nvSpPr>
          <p:cNvPr id="359" name="Google Shape;359;p34"/>
          <p:cNvSpPr/>
          <p:nvPr/>
        </p:nvSpPr>
        <p:spPr>
          <a:xfrm>
            <a:off x="7201712" y="1082316"/>
            <a:ext cx="1337682" cy="1377762"/>
          </a:xfrm>
          <a:custGeom>
            <a:avLst/>
            <a:gdLst/>
            <a:ahLst/>
            <a:cxnLst/>
            <a:rect l="l" t="t" r="r" b="b"/>
            <a:pathLst>
              <a:path w="2675364" h="2755524" extrusionOk="0">
                <a:moveTo>
                  <a:pt x="0" y="0"/>
                </a:moveTo>
                <a:lnTo>
                  <a:pt x="2675364" y="0"/>
                </a:lnTo>
                <a:lnTo>
                  <a:pt x="2675364" y="2755524"/>
                </a:lnTo>
                <a:lnTo>
                  <a:pt x="0" y="2755524"/>
                </a:lnTo>
                <a:lnTo>
                  <a:pt x="0" y="0"/>
                </a:lnTo>
                <a:close/>
              </a:path>
            </a:pathLst>
          </a:custGeom>
          <a:blipFill rotWithShape="1">
            <a:blip r:embed="rId3">
              <a:alphaModFix/>
            </a:blip>
            <a:stretch>
              <a:fillRect/>
            </a:stretch>
          </a:blipFill>
          <a:ln>
            <a:noFill/>
          </a:ln>
        </p:spPr>
        <p:txBody>
          <a:bodyPr/>
          <a:lstStyle/>
          <a:p>
            <a:endParaRPr lang="en-US"/>
          </a:p>
        </p:txBody>
      </p:sp>
      <p:sp>
        <p:nvSpPr>
          <p:cNvPr id="360" name="Google Shape;360;p34"/>
          <p:cNvSpPr txBox="1"/>
          <p:nvPr/>
        </p:nvSpPr>
        <p:spPr>
          <a:xfrm>
            <a:off x="514342" y="1416627"/>
            <a:ext cx="3089700" cy="2281200"/>
          </a:xfrm>
          <a:prstGeom prst="rect">
            <a:avLst/>
          </a:prstGeom>
          <a:noFill/>
          <a:ln>
            <a:noFill/>
          </a:ln>
        </p:spPr>
        <p:txBody>
          <a:bodyPr spcFirstLastPara="1" wrap="square" lIns="0" tIns="0" rIns="0" bIns="0" anchor="t" anchorCtr="0">
            <a:spAutoFit/>
          </a:bodyPr>
          <a:lstStyle/>
          <a:p>
            <a:pPr marL="0" marR="0" lvl="0" indent="0" algn="l" rtl="0">
              <a:lnSpc>
                <a:spcPct val="140015"/>
              </a:lnSpc>
              <a:spcBef>
                <a:spcPts val="0"/>
              </a:spcBef>
              <a:spcAft>
                <a:spcPts val="0"/>
              </a:spcAft>
              <a:buNone/>
            </a:pPr>
            <a:endParaRPr sz="1300"/>
          </a:p>
          <a:p>
            <a:pPr marL="457200" marR="0" lvl="0" indent="-311150" algn="l" rtl="0">
              <a:lnSpc>
                <a:spcPct val="150000"/>
              </a:lnSpc>
              <a:spcBef>
                <a:spcPts val="0"/>
              </a:spcBef>
              <a:spcAft>
                <a:spcPts val="0"/>
              </a:spcAft>
              <a:buSzPts val="1300"/>
              <a:buChar char="●"/>
            </a:pPr>
            <a:r>
              <a:rPr lang="en" sz="1300"/>
              <a:t>Dataset used: </a:t>
            </a:r>
            <a:r>
              <a:rPr lang="en" sz="1300" u="sng">
                <a:solidFill>
                  <a:schemeClr val="hlink"/>
                </a:solidFill>
                <a:hlinkClick r:id="rId4"/>
              </a:rPr>
              <a:t>NBA games data</a:t>
            </a:r>
            <a:r>
              <a:rPr lang="en" sz="1300"/>
              <a:t> (2004-2020) - Collected from Kaggle</a:t>
            </a:r>
            <a:endParaRPr sz="1300"/>
          </a:p>
          <a:p>
            <a:pPr marL="457200" marR="0" lvl="0" indent="-311150" algn="l" rtl="0">
              <a:lnSpc>
                <a:spcPct val="150000"/>
              </a:lnSpc>
              <a:spcBef>
                <a:spcPts val="0"/>
              </a:spcBef>
              <a:spcAft>
                <a:spcPts val="0"/>
              </a:spcAft>
              <a:buSzPts val="1300"/>
              <a:buChar char="●"/>
            </a:pPr>
            <a:r>
              <a:rPr lang="en" sz="1300"/>
              <a:t>Variables included: </a:t>
            </a:r>
            <a:endParaRPr sz="1300"/>
          </a:p>
          <a:p>
            <a:pPr marL="457200" marR="0" lvl="0" indent="0" algn="l" rtl="0">
              <a:lnSpc>
                <a:spcPct val="150000"/>
              </a:lnSpc>
              <a:spcBef>
                <a:spcPts val="0"/>
              </a:spcBef>
              <a:spcAft>
                <a:spcPts val="0"/>
              </a:spcAft>
              <a:buNone/>
            </a:pPr>
            <a:r>
              <a:rPr lang="en" sz="1300"/>
              <a:t>MIN, PTS, AST, REB, STL, BLK, TO, PF, OREB etc.</a:t>
            </a:r>
            <a:endParaRPr sz="1300"/>
          </a:p>
          <a:p>
            <a:pPr marL="457200" marR="0" lvl="0" indent="-311150" algn="l" rtl="0">
              <a:lnSpc>
                <a:spcPct val="150000"/>
              </a:lnSpc>
              <a:spcBef>
                <a:spcPts val="0"/>
              </a:spcBef>
              <a:spcAft>
                <a:spcPts val="0"/>
              </a:spcAft>
              <a:buSzPts val="1300"/>
              <a:buChar char="●"/>
            </a:pPr>
            <a:r>
              <a:rPr lang="en" sz="1300"/>
              <a:t>Analyzing box score statistics </a:t>
            </a:r>
            <a:endParaRPr sz="1300"/>
          </a:p>
        </p:txBody>
      </p:sp>
      <p:sp>
        <p:nvSpPr>
          <p:cNvPr id="361" name="Google Shape;361;p34"/>
          <p:cNvSpPr txBox="1"/>
          <p:nvPr/>
        </p:nvSpPr>
        <p:spPr>
          <a:xfrm>
            <a:off x="6789236" y="2760037"/>
            <a:ext cx="2290200" cy="1231500"/>
          </a:xfrm>
          <a:prstGeom prst="rect">
            <a:avLst/>
          </a:prstGeom>
          <a:noFill/>
          <a:ln>
            <a:noFill/>
          </a:ln>
        </p:spPr>
        <p:txBody>
          <a:bodyPr spcFirstLastPara="1" wrap="square" lIns="0" tIns="0" rIns="0" bIns="0" anchor="t" anchorCtr="0">
            <a:spAutoFit/>
          </a:bodyPr>
          <a:lstStyle/>
          <a:p>
            <a:pPr marL="457200" marR="0" lvl="0" indent="0" algn="l" rtl="0">
              <a:lnSpc>
                <a:spcPct val="140015"/>
              </a:lnSpc>
              <a:spcBef>
                <a:spcPts val="0"/>
              </a:spcBef>
              <a:spcAft>
                <a:spcPts val="0"/>
              </a:spcAft>
              <a:buNone/>
            </a:pPr>
            <a:endParaRPr sz="1000"/>
          </a:p>
          <a:p>
            <a:pPr marL="457200" lvl="0" indent="-292100" algn="l" rtl="0">
              <a:lnSpc>
                <a:spcPct val="140015"/>
              </a:lnSpc>
              <a:spcBef>
                <a:spcPts val="0"/>
              </a:spcBef>
              <a:spcAft>
                <a:spcPts val="0"/>
              </a:spcAft>
              <a:buSzPts val="1000"/>
              <a:buChar char="-"/>
            </a:pPr>
            <a:r>
              <a:rPr lang="en" sz="1000">
                <a:solidFill>
                  <a:schemeClr val="dk1"/>
                </a:solidFill>
              </a:rPr>
              <a:t>Lack of spatial data limits analysis</a:t>
            </a:r>
            <a:endParaRPr sz="1000">
              <a:solidFill>
                <a:schemeClr val="dk1"/>
              </a:solidFill>
            </a:endParaRPr>
          </a:p>
          <a:p>
            <a:pPr marL="457200" lvl="0" indent="-292100" algn="l" rtl="0">
              <a:lnSpc>
                <a:spcPct val="140015"/>
              </a:lnSpc>
              <a:spcBef>
                <a:spcPts val="0"/>
              </a:spcBef>
              <a:spcAft>
                <a:spcPts val="0"/>
              </a:spcAft>
              <a:buClr>
                <a:schemeClr val="dk1"/>
              </a:buClr>
              <a:buSzPts val="1000"/>
              <a:buChar char="-"/>
            </a:pPr>
            <a:r>
              <a:rPr lang="en" sz="1000">
                <a:solidFill>
                  <a:schemeClr val="dk1"/>
                </a:solidFill>
              </a:rPr>
              <a:t>Data stops at 2020</a:t>
            </a:r>
            <a:endParaRPr sz="1000">
              <a:solidFill>
                <a:schemeClr val="dk1"/>
              </a:solidFill>
            </a:endParaRPr>
          </a:p>
          <a:p>
            <a:pPr marL="457200" lvl="0" indent="-292100" algn="l" rtl="0">
              <a:lnSpc>
                <a:spcPct val="140015"/>
              </a:lnSpc>
              <a:spcBef>
                <a:spcPts val="0"/>
              </a:spcBef>
              <a:spcAft>
                <a:spcPts val="0"/>
              </a:spcAft>
              <a:buClr>
                <a:schemeClr val="dk1"/>
              </a:buClr>
              <a:buSzPts val="1000"/>
              <a:buChar char="-"/>
            </a:pPr>
            <a:r>
              <a:rPr lang="en" sz="1000">
                <a:solidFill>
                  <a:schemeClr val="dk1"/>
                </a:solidFill>
              </a:rPr>
              <a:t>Data does not take into account external factors in a game</a:t>
            </a:r>
            <a:endParaRPr sz="1000">
              <a:solidFill>
                <a:schemeClr val="dk1"/>
              </a:solidFill>
            </a:endParaRPr>
          </a:p>
        </p:txBody>
      </p:sp>
      <p:sp>
        <p:nvSpPr>
          <p:cNvPr id="362" name="Google Shape;362;p34"/>
          <p:cNvSpPr txBox="1"/>
          <p:nvPr/>
        </p:nvSpPr>
        <p:spPr>
          <a:xfrm>
            <a:off x="514350" y="304800"/>
            <a:ext cx="6170700" cy="600300"/>
          </a:xfrm>
          <a:prstGeom prst="rect">
            <a:avLst/>
          </a:prstGeom>
          <a:noFill/>
          <a:ln>
            <a:noFill/>
          </a:ln>
        </p:spPr>
        <p:txBody>
          <a:bodyPr spcFirstLastPara="1" wrap="square" lIns="0" tIns="0" rIns="0" bIns="0" anchor="t" anchorCtr="0">
            <a:spAutoFit/>
          </a:bodyPr>
          <a:lstStyle/>
          <a:p>
            <a:pPr marL="0" marR="0" lvl="0" indent="0" algn="l" rtl="0">
              <a:lnSpc>
                <a:spcPct val="126000"/>
              </a:lnSpc>
              <a:spcBef>
                <a:spcPts val="0"/>
              </a:spcBef>
              <a:spcAft>
                <a:spcPts val="0"/>
              </a:spcAft>
              <a:buNone/>
            </a:pPr>
            <a:r>
              <a:rPr lang="en" sz="3900" b="1"/>
              <a:t>Data Description</a:t>
            </a:r>
            <a:endParaRPr sz="700"/>
          </a:p>
        </p:txBody>
      </p:sp>
      <p:sp>
        <p:nvSpPr>
          <p:cNvPr id="363" name="Google Shape;363;p34"/>
          <p:cNvSpPr txBox="1"/>
          <p:nvPr/>
        </p:nvSpPr>
        <p:spPr>
          <a:xfrm>
            <a:off x="7099398" y="2514178"/>
            <a:ext cx="1518300" cy="2463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 sz="1600"/>
              <a:t>Limitations</a:t>
            </a:r>
            <a:endParaRPr sz="700"/>
          </a:p>
        </p:txBody>
      </p:sp>
      <p:pic>
        <p:nvPicPr>
          <p:cNvPr id="364" name="Google Shape;364;p34"/>
          <p:cNvPicPr preferRelativeResize="0"/>
          <p:nvPr/>
        </p:nvPicPr>
        <p:blipFill>
          <a:blip r:embed="rId5">
            <a:alphaModFix/>
          </a:blip>
          <a:stretch>
            <a:fillRect/>
          </a:stretch>
        </p:blipFill>
        <p:spPr>
          <a:xfrm>
            <a:off x="3938713" y="1533475"/>
            <a:ext cx="1785500" cy="1339125"/>
          </a:xfrm>
          <a:prstGeom prst="rect">
            <a:avLst/>
          </a:prstGeom>
          <a:noFill/>
          <a:ln>
            <a:noFill/>
          </a:ln>
        </p:spPr>
      </p:pic>
      <p:pic>
        <p:nvPicPr>
          <p:cNvPr id="365" name="Google Shape;365;p34"/>
          <p:cNvPicPr preferRelativeResize="0"/>
          <p:nvPr/>
        </p:nvPicPr>
        <p:blipFill>
          <a:blip r:embed="rId6">
            <a:alphaModFix/>
          </a:blip>
          <a:stretch>
            <a:fillRect/>
          </a:stretch>
        </p:blipFill>
        <p:spPr>
          <a:xfrm>
            <a:off x="7291250" y="1036250"/>
            <a:ext cx="1286175" cy="12861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DF9B4"/>
        </a:solidFill>
        <a:effectLst/>
      </p:bgPr>
    </p:bg>
    <p:spTree>
      <p:nvGrpSpPr>
        <p:cNvPr id="1" name="Shape 369"/>
        <p:cNvGrpSpPr/>
        <p:nvPr/>
      </p:nvGrpSpPr>
      <p:grpSpPr>
        <a:xfrm>
          <a:off x="0" y="0"/>
          <a:ext cx="0" cy="0"/>
          <a:chOff x="0" y="0"/>
          <a:chExt cx="0" cy="0"/>
        </a:xfrm>
      </p:grpSpPr>
      <p:grpSp>
        <p:nvGrpSpPr>
          <p:cNvPr id="370" name="Google Shape;370;p35"/>
          <p:cNvGrpSpPr/>
          <p:nvPr/>
        </p:nvGrpSpPr>
        <p:grpSpPr>
          <a:xfrm rot="5400000">
            <a:off x="5531568" y="757424"/>
            <a:ext cx="4653945" cy="3599326"/>
            <a:chOff x="0" y="-47625"/>
            <a:chExt cx="666611" cy="515552"/>
          </a:xfrm>
        </p:grpSpPr>
        <p:sp>
          <p:nvSpPr>
            <p:cNvPr id="371" name="Google Shape;371;p35"/>
            <p:cNvSpPr/>
            <p:nvPr/>
          </p:nvSpPr>
          <p:spPr>
            <a:xfrm>
              <a:off x="0" y="0"/>
              <a:ext cx="666611" cy="467927"/>
            </a:xfrm>
            <a:custGeom>
              <a:avLst/>
              <a:gdLst/>
              <a:ahLst/>
              <a:cxnLst/>
              <a:rect l="l" t="t" r="r" b="b"/>
              <a:pathLst>
                <a:path w="666611" h="467927" extrusionOk="0">
                  <a:moveTo>
                    <a:pt x="222324" y="448858"/>
                  </a:moveTo>
                  <a:cubicBezTo>
                    <a:pt x="256499" y="460372"/>
                    <a:pt x="295352" y="467927"/>
                    <a:pt x="333485" y="467927"/>
                  </a:cubicBezTo>
                  <a:cubicBezTo>
                    <a:pt x="371619" y="467927"/>
                    <a:pt x="408313" y="461450"/>
                    <a:pt x="442128" y="449936"/>
                  </a:cubicBezTo>
                  <a:cubicBezTo>
                    <a:pt x="442849" y="449577"/>
                    <a:pt x="443568" y="449577"/>
                    <a:pt x="444287" y="449217"/>
                  </a:cubicBezTo>
                  <a:cubicBezTo>
                    <a:pt x="571278" y="403162"/>
                    <a:pt x="664812" y="281548"/>
                    <a:pt x="666611" y="147086"/>
                  </a:cubicBezTo>
                  <a:lnTo>
                    <a:pt x="666611" y="0"/>
                  </a:lnTo>
                  <a:lnTo>
                    <a:pt x="0" y="0"/>
                  </a:lnTo>
                  <a:lnTo>
                    <a:pt x="0" y="146977"/>
                  </a:lnTo>
                  <a:cubicBezTo>
                    <a:pt x="1799" y="282267"/>
                    <a:pt x="93894" y="403882"/>
                    <a:pt x="222324" y="448858"/>
                  </a:cubicBezTo>
                  <a:close/>
                </a:path>
              </a:pathLst>
            </a:custGeom>
            <a:solidFill>
              <a:srgbClr val="000000">
                <a:alpha val="0"/>
              </a:srgbClr>
            </a:solidFill>
            <a:ln w="95250" cap="sq" cmpd="sng">
              <a:solidFill>
                <a:srgbClr val="FFFFFF"/>
              </a:solidFill>
              <a:prstDash val="solid"/>
              <a:miter lim="8000"/>
              <a:headEnd type="none" w="sm" len="sm"/>
              <a:tailEnd type="none" w="sm" len="sm"/>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372" name="Google Shape;372;p35"/>
            <p:cNvSpPr txBox="1"/>
            <p:nvPr/>
          </p:nvSpPr>
          <p:spPr>
            <a:xfrm>
              <a:off x="0" y="-47625"/>
              <a:ext cx="666600" cy="388500"/>
            </a:xfrm>
            <a:prstGeom prst="rect">
              <a:avLst/>
            </a:prstGeom>
            <a:noFill/>
            <a:ln>
              <a:noFill/>
            </a:ln>
          </p:spPr>
          <p:txBody>
            <a:bodyPr spcFirstLastPara="1" wrap="square" lIns="25400" tIns="25400" rIns="25400" bIns="25400" anchor="ctr" anchorCtr="0">
              <a:noAutofit/>
            </a:bodyPr>
            <a:lstStyle/>
            <a:p>
              <a:pPr marL="0" marR="0" lvl="0" indent="0" algn="ctr" rtl="0">
                <a:lnSpc>
                  <a:spcPct val="186611"/>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cxnSp>
        <p:nvCxnSpPr>
          <p:cNvPr id="373" name="Google Shape;373;p35"/>
          <p:cNvCxnSpPr/>
          <p:nvPr/>
        </p:nvCxnSpPr>
        <p:spPr>
          <a:xfrm>
            <a:off x="0" y="253928"/>
            <a:ext cx="9144000" cy="0"/>
          </a:xfrm>
          <a:prstGeom prst="straightConnector1">
            <a:avLst/>
          </a:prstGeom>
          <a:noFill/>
          <a:ln w="95250" cap="flat" cmpd="sng">
            <a:solidFill>
              <a:srgbClr val="FFFFFF"/>
            </a:solidFill>
            <a:prstDash val="solid"/>
            <a:round/>
            <a:headEnd type="none" w="sm" len="sm"/>
            <a:tailEnd type="none" w="sm" len="sm"/>
          </a:ln>
        </p:spPr>
      </p:cxnSp>
      <p:cxnSp>
        <p:nvCxnSpPr>
          <p:cNvPr id="374" name="Google Shape;374;p35"/>
          <p:cNvCxnSpPr/>
          <p:nvPr/>
        </p:nvCxnSpPr>
        <p:spPr>
          <a:xfrm>
            <a:off x="0" y="4860257"/>
            <a:ext cx="9144000" cy="0"/>
          </a:xfrm>
          <a:prstGeom prst="straightConnector1">
            <a:avLst/>
          </a:prstGeom>
          <a:noFill/>
          <a:ln w="95250" cap="flat" cmpd="sng">
            <a:solidFill>
              <a:srgbClr val="FFFFFF"/>
            </a:solidFill>
            <a:prstDash val="solid"/>
            <a:round/>
            <a:headEnd type="none" w="sm" len="sm"/>
            <a:tailEnd type="none" w="sm" len="sm"/>
          </a:ln>
        </p:spPr>
      </p:cxnSp>
      <p:sp>
        <p:nvSpPr>
          <p:cNvPr id="375" name="Google Shape;375;p35"/>
          <p:cNvSpPr txBox="1"/>
          <p:nvPr/>
        </p:nvSpPr>
        <p:spPr>
          <a:xfrm>
            <a:off x="514350" y="304800"/>
            <a:ext cx="6170700" cy="600300"/>
          </a:xfrm>
          <a:prstGeom prst="rect">
            <a:avLst/>
          </a:prstGeom>
          <a:noFill/>
          <a:ln>
            <a:noFill/>
          </a:ln>
        </p:spPr>
        <p:txBody>
          <a:bodyPr spcFirstLastPara="1" wrap="square" lIns="0" tIns="0" rIns="0" bIns="0" anchor="t" anchorCtr="0">
            <a:spAutoFit/>
          </a:bodyPr>
          <a:lstStyle/>
          <a:p>
            <a:pPr marL="0" marR="0" lvl="0" indent="0" algn="l" rtl="0">
              <a:lnSpc>
                <a:spcPct val="126000"/>
              </a:lnSpc>
              <a:spcBef>
                <a:spcPts val="0"/>
              </a:spcBef>
              <a:spcAft>
                <a:spcPts val="0"/>
              </a:spcAft>
              <a:buNone/>
            </a:pPr>
            <a:r>
              <a:rPr lang="en" sz="3900" b="1"/>
              <a:t>Data Preparation</a:t>
            </a:r>
            <a:endParaRPr sz="700"/>
          </a:p>
        </p:txBody>
      </p:sp>
      <p:sp>
        <p:nvSpPr>
          <p:cNvPr id="376" name="Google Shape;376;p35"/>
          <p:cNvSpPr txBox="1"/>
          <p:nvPr/>
        </p:nvSpPr>
        <p:spPr>
          <a:xfrm>
            <a:off x="307950" y="1373425"/>
            <a:ext cx="4118100" cy="2920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300" b="1">
                <a:solidFill>
                  <a:schemeClr val="dk1"/>
                </a:solidFill>
              </a:rPr>
              <a:t>Data Sources:</a:t>
            </a:r>
            <a:endParaRPr sz="1300" b="1">
              <a:solidFill>
                <a:schemeClr val="dk1"/>
              </a:solidFill>
            </a:endParaRPr>
          </a:p>
          <a:p>
            <a:pPr marL="457200" lvl="0" indent="-304800" algn="l" rtl="0">
              <a:lnSpc>
                <a:spcPct val="115000"/>
              </a:lnSpc>
              <a:spcBef>
                <a:spcPts val="1200"/>
              </a:spcBef>
              <a:spcAft>
                <a:spcPts val="0"/>
              </a:spcAft>
              <a:buClr>
                <a:schemeClr val="dk1"/>
              </a:buClr>
              <a:buSzPts val="1200"/>
              <a:buChar char="●"/>
            </a:pPr>
            <a:r>
              <a:rPr lang="en" sz="1200">
                <a:solidFill>
                  <a:schemeClr val="dk1"/>
                </a:solidFill>
              </a:rPr>
              <a:t>Merged games_details.csv (box score data) and games.csv(game data/time data) with game_ID</a:t>
            </a:r>
            <a:endParaRPr sz="1200">
              <a:solidFill>
                <a:schemeClr val="dk1"/>
              </a:solidFill>
            </a:endParaRPr>
          </a:p>
          <a:p>
            <a:pPr marL="0" lvl="0" indent="0" algn="l" rtl="0">
              <a:lnSpc>
                <a:spcPct val="115000"/>
              </a:lnSpc>
              <a:spcBef>
                <a:spcPts val="1200"/>
              </a:spcBef>
              <a:spcAft>
                <a:spcPts val="0"/>
              </a:spcAft>
              <a:buNone/>
            </a:pPr>
            <a:endParaRPr sz="1200">
              <a:solidFill>
                <a:schemeClr val="dk1"/>
              </a:solidFill>
            </a:endParaRPr>
          </a:p>
          <a:p>
            <a:pPr marL="0" lvl="0" indent="0" algn="l" rtl="0">
              <a:lnSpc>
                <a:spcPct val="115000"/>
              </a:lnSpc>
              <a:spcBef>
                <a:spcPts val="0"/>
              </a:spcBef>
              <a:spcAft>
                <a:spcPts val="0"/>
              </a:spcAft>
              <a:buNone/>
            </a:pPr>
            <a:endParaRPr sz="1200" b="1">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sz="1300" b="1">
                <a:solidFill>
                  <a:schemeClr val="dk1"/>
                </a:solidFill>
              </a:rPr>
              <a:t>Data Cleaning:</a:t>
            </a:r>
            <a:endParaRPr sz="1300" b="1">
              <a:solidFill>
                <a:schemeClr val="dk1"/>
              </a:solidFill>
            </a:endParaRPr>
          </a:p>
          <a:p>
            <a:pPr marL="457200" lvl="0" indent="-304800" algn="l" rtl="0">
              <a:lnSpc>
                <a:spcPct val="115000"/>
              </a:lnSpc>
              <a:spcBef>
                <a:spcPts val="1200"/>
              </a:spcBef>
              <a:spcAft>
                <a:spcPts val="0"/>
              </a:spcAft>
              <a:buClr>
                <a:schemeClr val="dk1"/>
              </a:buClr>
              <a:buSzPts val="1200"/>
              <a:buChar char="●"/>
            </a:pPr>
            <a:r>
              <a:rPr lang="en" sz="1200">
                <a:solidFill>
                  <a:schemeClr val="dk1"/>
                </a:solidFill>
              </a:rPr>
              <a:t>Replaced all NA/NaN values with 0</a:t>
            </a:r>
            <a:endParaRPr sz="1200">
              <a:solidFill>
                <a:schemeClr val="dk1"/>
              </a:solidFill>
            </a:endParaRPr>
          </a:p>
          <a:p>
            <a:pPr marL="457200" lvl="0" indent="-304800" algn="l" rtl="0">
              <a:lnSpc>
                <a:spcPct val="115000"/>
              </a:lnSpc>
              <a:spcBef>
                <a:spcPts val="0"/>
              </a:spcBef>
              <a:spcAft>
                <a:spcPts val="0"/>
              </a:spcAft>
              <a:buClr>
                <a:schemeClr val="dk1"/>
              </a:buClr>
              <a:buSzPts val="1200"/>
              <a:buChar char="●"/>
            </a:pPr>
            <a:r>
              <a:rPr lang="en" sz="1200">
                <a:solidFill>
                  <a:schemeClr val="dk1"/>
                </a:solidFill>
              </a:rPr>
              <a:t>Converted GAME_DATE_EST to datetime format.</a:t>
            </a:r>
            <a:endParaRPr sz="1200">
              <a:solidFill>
                <a:schemeClr val="dk1"/>
              </a:solidFill>
            </a:endParaRPr>
          </a:p>
          <a:p>
            <a:pPr marL="457200" lvl="0" indent="-304800" algn="l" rtl="0">
              <a:lnSpc>
                <a:spcPct val="115000"/>
              </a:lnSpc>
              <a:spcBef>
                <a:spcPts val="0"/>
              </a:spcBef>
              <a:spcAft>
                <a:spcPts val="0"/>
              </a:spcAft>
              <a:buClr>
                <a:schemeClr val="dk1"/>
              </a:buClr>
              <a:buSzPts val="1200"/>
              <a:buChar char="●"/>
            </a:pPr>
            <a:r>
              <a:rPr lang="en" sz="1200">
                <a:solidFill>
                  <a:schemeClr val="dk1"/>
                </a:solidFill>
              </a:rPr>
              <a:t>Filtered out rows where MIN (Minutes Played) =0</a:t>
            </a:r>
            <a:endParaRPr sz="1300">
              <a:solidFill>
                <a:schemeClr val="dk1"/>
              </a:solidFill>
            </a:endParaRPr>
          </a:p>
          <a:p>
            <a:pPr marL="0" lvl="0" indent="0" algn="l" rtl="0">
              <a:spcBef>
                <a:spcPts val="1200"/>
              </a:spcBef>
              <a:spcAft>
                <a:spcPts val="0"/>
              </a:spcAft>
              <a:buNone/>
            </a:pPr>
            <a:endParaRPr sz="1800">
              <a:solidFill>
                <a:schemeClr val="dk1"/>
              </a:solidFill>
              <a:latin typeface="Calibri"/>
              <a:ea typeface="Calibri"/>
              <a:cs typeface="Calibri"/>
              <a:sym typeface="Calibri"/>
            </a:endParaRPr>
          </a:p>
        </p:txBody>
      </p:sp>
      <p:sp>
        <p:nvSpPr>
          <p:cNvPr id="377" name="Google Shape;377;p35"/>
          <p:cNvSpPr txBox="1"/>
          <p:nvPr/>
        </p:nvSpPr>
        <p:spPr>
          <a:xfrm>
            <a:off x="4770675" y="1332900"/>
            <a:ext cx="4245300" cy="2477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300" b="1">
                <a:solidFill>
                  <a:schemeClr val="dk1"/>
                </a:solidFill>
              </a:rPr>
              <a:t>Feature Engineering:</a:t>
            </a:r>
            <a:endParaRPr sz="1300" b="1">
              <a:solidFill>
                <a:schemeClr val="dk1"/>
              </a:solidFill>
            </a:endParaRPr>
          </a:p>
          <a:p>
            <a:pPr marL="457200" lvl="0" indent="-304800" algn="l" rtl="0">
              <a:lnSpc>
                <a:spcPct val="115000"/>
              </a:lnSpc>
              <a:spcBef>
                <a:spcPts val="1200"/>
              </a:spcBef>
              <a:spcAft>
                <a:spcPts val="0"/>
              </a:spcAft>
              <a:buClr>
                <a:schemeClr val="dk1"/>
              </a:buClr>
              <a:buSzPts val="1200"/>
              <a:buChar char="●"/>
            </a:pPr>
            <a:r>
              <a:rPr lang="en" sz="1200">
                <a:solidFill>
                  <a:schemeClr val="dk1"/>
                </a:solidFill>
              </a:rPr>
              <a:t>Created binary target (Fouled_Out): 1 if PF &gt;= 6, else 0</a:t>
            </a:r>
            <a:endParaRPr sz="1200">
              <a:solidFill>
                <a:schemeClr val="dk1"/>
              </a:solidFill>
            </a:endParaRPr>
          </a:p>
          <a:p>
            <a:pPr marL="457200" lvl="0" indent="-304800" algn="l" rtl="0">
              <a:lnSpc>
                <a:spcPct val="115000"/>
              </a:lnSpc>
              <a:spcBef>
                <a:spcPts val="0"/>
              </a:spcBef>
              <a:spcAft>
                <a:spcPts val="0"/>
              </a:spcAft>
              <a:buClr>
                <a:schemeClr val="dk1"/>
              </a:buClr>
              <a:buSzPts val="1200"/>
              <a:buChar char="●"/>
            </a:pPr>
            <a:r>
              <a:rPr lang="en" sz="1200">
                <a:solidFill>
                  <a:schemeClr val="dk1"/>
                </a:solidFill>
              </a:rPr>
              <a:t>Computed a 3-game rolling average selected predictors</a:t>
            </a:r>
            <a:endParaRPr sz="1200">
              <a:solidFill>
                <a:schemeClr val="dk1"/>
              </a:solidFill>
            </a:endParaRPr>
          </a:p>
          <a:p>
            <a:pPr marL="0" lvl="0" indent="0" algn="l" rtl="0">
              <a:lnSpc>
                <a:spcPct val="115000"/>
              </a:lnSpc>
              <a:spcBef>
                <a:spcPts val="1200"/>
              </a:spcBef>
              <a:spcAft>
                <a:spcPts val="0"/>
              </a:spcAft>
              <a:buNone/>
            </a:pPr>
            <a:r>
              <a:rPr lang="en" sz="1300" b="1">
                <a:solidFill>
                  <a:schemeClr val="dk1"/>
                </a:solidFill>
              </a:rPr>
              <a:t>Predictor Selection:</a:t>
            </a:r>
            <a:endParaRPr sz="1300" b="1">
              <a:solidFill>
                <a:schemeClr val="dk1"/>
              </a:solidFill>
            </a:endParaRPr>
          </a:p>
          <a:p>
            <a:pPr marL="457200" lvl="0" indent="-304800" algn="l" rtl="0">
              <a:lnSpc>
                <a:spcPct val="115000"/>
              </a:lnSpc>
              <a:spcBef>
                <a:spcPts val="1200"/>
              </a:spcBef>
              <a:spcAft>
                <a:spcPts val="0"/>
              </a:spcAft>
              <a:buClr>
                <a:schemeClr val="dk1"/>
              </a:buClr>
              <a:buSzPts val="1200"/>
              <a:buChar char="●"/>
            </a:pPr>
            <a:r>
              <a:rPr lang="en" sz="1200">
                <a:solidFill>
                  <a:schemeClr val="dk1"/>
                </a:solidFill>
              </a:rPr>
              <a:t>Selected features: MIN, OREB, PTS, REB, AST, STL, BLK, TO</a:t>
            </a:r>
            <a:endParaRPr sz="1800">
              <a:solidFill>
                <a:schemeClr val="dk1"/>
              </a:solidFill>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DF9B4"/>
        </a:solidFill>
        <a:effectLst/>
      </p:bgPr>
    </p:bg>
    <p:spTree>
      <p:nvGrpSpPr>
        <p:cNvPr id="1" name="Shape 381"/>
        <p:cNvGrpSpPr/>
        <p:nvPr/>
      </p:nvGrpSpPr>
      <p:grpSpPr>
        <a:xfrm>
          <a:off x="0" y="0"/>
          <a:ext cx="0" cy="0"/>
          <a:chOff x="0" y="0"/>
          <a:chExt cx="0" cy="0"/>
        </a:xfrm>
      </p:grpSpPr>
      <p:grpSp>
        <p:nvGrpSpPr>
          <p:cNvPr id="382" name="Google Shape;382;p36"/>
          <p:cNvGrpSpPr/>
          <p:nvPr/>
        </p:nvGrpSpPr>
        <p:grpSpPr>
          <a:xfrm rot="5400000">
            <a:off x="5531568" y="757424"/>
            <a:ext cx="4653945" cy="3599326"/>
            <a:chOff x="0" y="-47625"/>
            <a:chExt cx="666611" cy="515552"/>
          </a:xfrm>
        </p:grpSpPr>
        <p:sp>
          <p:nvSpPr>
            <p:cNvPr id="383" name="Google Shape;383;p36"/>
            <p:cNvSpPr/>
            <p:nvPr/>
          </p:nvSpPr>
          <p:spPr>
            <a:xfrm>
              <a:off x="0" y="0"/>
              <a:ext cx="666611" cy="467927"/>
            </a:xfrm>
            <a:custGeom>
              <a:avLst/>
              <a:gdLst/>
              <a:ahLst/>
              <a:cxnLst/>
              <a:rect l="l" t="t" r="r" b="b"/>
              <a:pathLst>
                <a:path w="666611" h="467927" extrusionOk="0">
                  <a:moveTo>
                    <a:pt x="222324" y="448858"/>
                  </a:moveTo>
                  <a:cubicBezTo>
                    <a:pt x="256499" y="460372"/>
                    <a:pt x="295352" y="467927"/>
                    <a:pt x="333485" y="467927"/>
                  </a:cubicBezTo>
                  <a:cubicBezTo>
                    <a:pt x="371619" y="467927"/>
                    <a:pt x="408313" y="461450"/>
                    <a:pt x="442128" y="449936"/>
                  </a:cubicBezTo>
                  <a:cubicBezTo>
                    <a:pt x="442849" y="449577"/>
                    <a:pt x="443568" y="449577"/>
                    <a:pt x="444287" y="449217"/>
                  </a:cubicBezTo>
                  <a:cubicBezTo>
                    <a:pt x="571278" y="403162"/>
                    <a:pt x="664812" y="281548"/>
                    <a:pt x="666611" y="147086"/>
                  </a:cubicBezTo>
                  <a:lnTo>
                    <a:pt x="666611" y="0"/>
                  </a:lnTo>
                  <a:lnTo>
                    <a:pt x="0" y="0"/>
                  </a:lnTo>
                  <a:lnTo>
                    <a:pt x="0" y="146977"/>
                  </a:lnTo>
                  <a:cubicBezTo>
                    <a:pt x="1799" y="282267"/>
                    <a:pt x="93894" y="403882"/>
                    <a:pt x="222324" y="448858"/>
                  </a:cubicBezTo>
                  <a:close/>
                </a:path>
              </a:pathLst>
            </a:custGeom>
            <a:solidFill>
              <a:srgbClr val="000000">
                <a:alpha val="0"/>
              </a:srgbClr>
            </a:solidFill>
            <a:ln w="95250" cap="sq" cmpd="sng">
              <a:solidFill>
                <a:srgbClr val="FFFFFF"/>
              </a:solidFill>
              <a:prstDash val="solid"/>
              <a:miter lim="8000"/>
              <a:headEnd type="none" w="sm" len="sm"/>
              <a:tailEnd type="none" w="sm" len="sm"/>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384" name="Google Shape;384;p36"/>
            <p:cNvSpPr txBox="1"/>
            <p:nvPr/>
          </p:nvSpPr>
          <p:spPr>
            <a:xfrm>
              <a:off x="0" y="-47625"/>
              <a:ext cx="666600" cy="388500"/>
            </a:xfrm>
            <a:prstGeom prst="rect">
              <a:avLst/>
            </a:prstGeom>
            <a:noFill/>
            <a:ln>
              <a:noFill/>
            </a:ln>
          </p:spPr>
          <p:txBody>
            <a:bodyPr spcFirstLastPara="1" wrap="square" lIns="25400" tIns="25400" rIns="25400" bIns="25400" anchor="ctr" anchorCtr="0">
              <a:noAutofit/>
            </a:bodyPr>
            <a:lstStyle/>
            <a:p>
              <a:pPr marL="0" marR="0" lvl="0" indent="0" algn="ctr" rtl="0">
                <a:lnSpc>
                  <a:spcPct val="186611"/>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cxnSp>
        <p:nvCxnSpPr>
          <p:cNvPr id="385" name="Google Shape;385;p36"/>
          <p:cNvCxnSpPr/>
          <p:nvPr/>
        </p:nvCxnSpPr>
        <p:spPr>
          <a:xfrm>
            <a:off x="0" y="253928"/>
            <a:ext cx="9144000" cy="0"/>
          </a:xfrm>
          <a:prstGeom prst="straightConnector1">
            <a:avLst/>
          </a:prstGeom>
          <a:noFill/>
          <a:ln w="95250" cap="flat" cmpd="sng">
            <a:solidFill>
              <a:srgbClr val="FFFFFF"/>
            </a:solidFill>
            <a:prstDash val="solid"/>
            <a:round/>
            <a:headEnd type="none" w="sm" len="sm"/>
            <a:tailEnd type="none" w="sm" len="sm"/>
          </a:ln>
        </p:spPr>
      </p:cxnSp>
      <p:cxnSp>
        <p:nvCxnSpPr>
          <p:cNvPr id="386" name="Google Shape;386;p36"/>
          <p:cNvCxnSpPr/>
          <p:nvPr/>
        </p:nvCxnSpPr>
        <p:spPr>
          <a:xfrm>
            <a:off x="0" y="4860257"/>
            <a:ext cx="9144000" cy="0"/>
          </a:xfrm>
          <a:prstGeom prst="straightConnector1">
            <a:avLst/>
          </a:prstGeom>
          <a:noFill/>
          <a:ln w="95250" cap="flat" cmpd="sng">
            <a:solidFill>
              <a:srgbClr val="FFFFFF"/>
            </a:solidFill>
            <a:prstDash val="solid"/>
            <a:round/>
            <a:headEnd type="none" w="sm" len="sm"/>
            <a:tailEnd type="none" w="sm" len="sm"/>
          </a:ln>
        </p:spPr>
      </p:cxnSp>
      <p:sp>
        <p:nvSpPr>
          <p:cNvPr id="387" name="Google Shape;387;p36"/>
          <p:cNvSpPr txBox="1"/>
          <p:nvPr/>
        </p:nvSpPr>
        <p:spPr>
          <a:xfrm>
            <a:off x="514350" y="304800"/>
            <a:ext cx="6170700" cy="600300"/>
          </a:xfrm>
          <a:prstGeom prst="rect">
            <a:avLst/>
          </a:prstGeom>
          <a:noFill/>
          <a:ln>
            <a:noFill/>
          </a:ln>
        </p:spPr>
        <p:txBody>
          <a:bodyPr spcFirstLastPara="1" wrap="square" lIns="0" tIns="0" rIns="0" bIns="0" anchor="t" anchorCtr="0">
            <a:spAutoFit/>
          </a:bodyPr>
          <a:lstStyle/>
          <a:p>
            <a:pPr marL="0" marR="0" lvl="0" indent="0" algn="l" rtl="0">
              <a:lnSpc>
                <a:spcPct val="126000"/>
              </a:lnSpc>
              <a:spcBef>
                <a:spcPts val="0"/>
              </a:spcBef>
              <a:spcAft>
                <a:spcPts val="0"/>
              </a:spcAft>
              <a:buNone/>
            </a:pPr>
            <a:r>
              <a:rPr lang="en" sz="3900" b="1"/>
              <a:t>Variables Used</a:t>
            </a:r>
            <a:endParaRPr sz="700"/>
          </a:p>
        </p:txBody>
      </p:sp>
      <p:pic>
        <p:nvPicPr>
          <p:cNvPr id="388" name="Google Shape;388;p36"/>
          <p:cNvPicPr preferRelativeResize="0"/>
          <p:nvPr/>
        </p:nvPicPr>
        <p:blipFill>
          <a:blip r:embed="rId3">
            <a:alphaModFix/>
          </a:blip>
          <a:stretch>
            <a:fillRect/>
          </a:stretch>
        </p:blipFill>
        <p:spPr>
          <a:xfrm>
            <a:off x="4104128" y="3378175"/>
            <a:ext cx="4361674" cy="1625450"/>
          </a:xfrm>
          <a:prstGeom prst="rect">
            <a:avLst/>
          </a:prstGeom>
          <a:noFill/>
          <a:ln>
            <a:noFill/>
          </a:ln>
        </p:spPr>
      </p:pic>
      <p:pic>
        <p:nvPicPr>
          <p:cNvPr id="389" name="Google Shape;389;p36"/>
          <p:cNvPicPr preferRelativeResize="0"/>
          <p:nvPr/>
        </p:nvPicPr>
        <p:blipFill>
          <a:blip r:embed="rId4">
            <a:alphaModFix/>
          </a:blip>
          <a:stretch>
            <a:fillRect/>
          </a:stretch>
        </p:blipFill>
        <p:spPr>
          <a:xfrm>
            <a:off x="313225" y="1168600"/>
            <a:ext cx="5381401" cy="21351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A1C3FF"/>
        </a:solidFill>
        <a:effectLst/>
      </p:bgPr>
    </p:bg>
    <p:spTree>
      <p:nvGrpSpPr>
        <p:cNvPr id="1" name="Shape 393"/>
        <p:cNvGrpSpPr/>
        <p:nvPr/>
      </p:nvGrpSpPr>
      <p:grpSpPr>
        <a:xfrm>
          <a:off x="0" y="0"/>
          <a:ext cx="0" cy="0"/>
          <a:chOff x="0" y="0"/>
          <a:chExt cx="0" cy="0"/>
        </a:xfrm>
      </p:grpSpPr>
      <p:cxnSp>
        <p:nvCxnSpPr>
          <p:cNvPr id="394" name="Google Shape;394;p37"/>
          <p:cNvCxnSpPr/>
          <p:nvPr/>
        </p:nvCxnSpPr>
        <p:spPr>
          <a:xfrm>
            <a:off x="0" y="253928"/>
            <a:ext cx="9144000" cy="0"/>
          </a:xfrm>
          <a:prstGeom prst="straightConnector1">
            <a:avLst/>
          </a:prstGeom>
          <a:noFill/>
          <a:ln w="95250" cap="flat" cmpd="sng">
            <a:solidFill>
              <a:srgbClr val="FFFFFF"/>
            </a:solidFill>
            <a:prstDash val="solid"/>
            <a:round/>
            <a:headEnd type="none" w="sm" len="sm"/>
            <a:tailEnd type="none" w="sm" len="sm"/>
          </a:ln>
        </p:spPr>
      </p:cxnSp>
      <p:grpSp>
        <p:nvGrpSpPr>
          <p:cNvPr id="395" name="Google Shape;395;p37"/>
          <p:cNvGrpSpPr/>
          <p:nvPr/>
        </p:nvGrpSpPr>
        <p:grpSpPr>
          <a:xfrm rot="-5400000">
            <a:off x="2457419" y="-2713514"/>
            <a:ext cx="4630147" cy="10517382"/>
            <a:chOff x="0" y="-47625"/>
            <a:chExt cx="666611" cy="776265"/>
          </a:xfrm>
        </p:grpSpPr>
        <p:sp>
          <p:nvSpPr>
            <p:cNvPr id="396" name="Google Shape;396;p37"/>
            <p:cNvSpPr/>
            <p:nvPr/>
          </p:nvSpPr>
          <p:spPr>
            <a:xfrm>
              <a:off x="0" y="0"/>
              <a:ext cx="666611" cy="728640"/>
            </a:xfrm>
            <a:custGeom>
              <a:avLst/>
              <a:gdLst/>
              <a:ahLst/>
              <a:cxnLst/>
              <a:rect l="l" t="t" r="r" b="b"/>
              <a:pathLst>
                <a:path w="666611" h="728640" extrusionOk="0">
                  <a:moveTo>
                    <a:pt x="222324" y="709571"/>
                  </a:moveTo>
                  <a:cubicBezTo>
                    <a:pt x="256499" y="721085"/>
                    <a:pt x="295352" y="728640"/>
                    <a:pt x="333485" y="728640"/>
                  </a:cubicBezTo>
                  <a:cubicBezTo>
                    <a:pt x="371619" y="728640"/>
                    <a:pt x="408313" y="722163"/>
                    <a:pt x="442128" y="710649"/>
                  </a:cubicBezTo>
                  <a:cubicBezTo>
                    <a:pt x="442849" y="710290"/>
                    <a:pt x="443568" y="710290"/>
                    <a:pt x="444287" y="709930"/>
                  </a:cubicBezTo>
                  <a:cubicBezTo>
                    <a:pt x="571278" y="663875"/>
                    <a:pt x="664812" y="542261"/>
                    <a:pt x="666611" y="402007"/>
                  </a:cubicBezTo>
                  <a:lnTo>
                    <a:pt x="666611" y="0"/>
                  </a:lnTo>
                  <a:lnTo>
                    <a:pt x="0" y="0"/>
                  </a:lnTo>
                  <a:lnTo>
                    <a:pt x="0" y="401709"/>
                  </a:lnTo>
                  <a:cubicBezTo>
                    <a:pt x="1799" y="542980"/>
                    <a:pt x="93894" y="664595"/>
                    <a:pt x="222324" y="709571"/>
                  </a:cubicBezTo>
                  <a:close/>
                </a:path>
              </a:pathLst>
            </a:custGeom>
            <a:solidFill>
              <a:srgbClr val="FFC927"/>
            </a:solidFill>
            <a:ln w="95250" cap="sq" cmpd="sng">
              <a:solidFill>
                <a:srgbClr val="FFFFFF"/>
              </a:solidFill>
              <a:prstDash val="solid"/>
              <a:miter lim="8000"/>
              <a:headEnd type="none" w="sm" len="sm"/>
              <a:tailEnd type="none" w="sm" len="sm"/>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397" name="Google Shape;397;p37"/>
            <p:cNvSpPr txBox="1"/>
            <p:nvPr/>
          </p:nvSpPr>
          <p:spPr>
            <a:xfrm>
              <a:off x="0" y="-47625"/>
              <a:ext cx="666600" cy="649200"/>
            </a:xfrm>
            <a:prstGeom prst="rect">
              <a:avLst/>
            </a:prstGeom>
            <a:noFill/>
            <a:ln>
              <a:noFill/>
            </a:ln>
          </p:spPr>
          <p:txBody>
            <a:bodyPr spcFirstLastPara="1" wrap="square" lIns="25400" tIns="25400" rIns="25400" bIns="25400" anchor="ctr" anchorCtr="0">
              <a:noAutofit/>
            </a:bodyPr>
            <a:lstStyle/>
            <a:p>
              <a:pPr marL="0" marR="0" lvl="0" indent="0" algn="ctr" rtl="0">
                <a:lnSpc>
                  <a:spcPct val="186611"/>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398" name="Google Shape;398;p37"/>
          <p:cNvSpPr/>
          <p:nvPr/>
        </p:nvSpPr>
        <p:spPr>
          <a:xfrm>
            <a:off x="7086600" y="3086100"/>
            <a:ext cx="2057400" cy="2057400"/>
          </a:xfrm>
          <a:custGeom>
            <a:avLst/>
            <a:gdLst/>
            <a:ahLst/>
            <a:cxnLst/>
            <a:rect l="l" t="t" r="r" b="b"/>
            <a:pathLst>
              <a:path w="4114800" h="4114800" extrusionOk="0">
                <a:moveTo>
                  <a:pt x="0" y="0"/>
                </a:moveTo>
                <a:lnTo>
                  <a:pt x="4114800" y="0"/>
                </a:lnTo>
                <a:lnTo>
                  <a:pt x="4114800" y="4114800"/>
                </a:lnTo>
                <a:lnTo>
                  <a:pt x="0" y="4114800"/>
                </a:lnTo>
                <a:lnTo>
                  <a:pt x="0" y="0"/>
                </a:lnTo>
                <a:close/>
              </a:path>
            </a:pathLst>
          </a:custGeom>
          <a:blipFill rotWithShape="1">
            <a:blip r:embed="rId3">
              <a:alphaModFix/>
            </a:blip>
            <a:stretch>
              <a:fillRect/>
            </a:stretch>
          </a:blipFill>
          <a:ln>
            <a:noFill/>
          </a:ln>
        </p:spPr>
        <p:txBody>
          <a:bodyPr/>
          <a:lstStyle/>
          <a:p>
            <a:endParaRPr lang="en-US"/>
          </a:p>
        </p:txBody>
      </p:sp>
      <p:sp>
        <p:nvSpPr>
          <p:cNvPr id="399" name="Google Shape;399;p37"/>
          <p:cNvSpPr txBox="1"/>
          <p:nvPr/>
        </p:nvSpPr>
        <p:spPr>
          <a:xfrm>
            <a:off x="1554175" y="2051175"/>
            <a:ext cx="6009900" cy="708000"/>
          </a:xfrm>
          <a:prstGeom prst="rect">
            <a:avLst/>
          </a:prstGeom>
          <a:noFill/>
          <a:ln>
            <a:noFill/>
          </a:ln>
        </p:spPr>
        <p:txBody>
          <a:bodyPr spcFirstLastPara="1" wrap="square" lIns="0" tIns="0" rIns="0" bIns="0" anchor="t" anchorCtr="0">
            <a:spAutoFit/>
          </a:bodyPr>
          <a:lstStyle/>
          <a:p>
            <a:pPr marL="0" marR="0" lvl="0" indent="0" algn="ctr" rtl="0">
              <a:lnSpc>
                <a:spcPct val="126000"/>
              </a:lnSpc>
              <a:spcBef>
                <a:spcPts val="0"/>
              </a:spcBef>
              <a:spcAft>
                <a:spcPts val="0"/>
              </a:spcAft>
              <a:buNone/>
            </a:pPr>
            <a:r>
              <a:rPr lang="en" sz="4600" b="1"/>
              <a:t>Exploratory Analysis</a:t>
            </a:r>
            <a:endParaRPr sz="4600"/>
          </a:p>
        </p:txBody>
      </p:sp>
      <p:cxnSp>
        <p:nvCxnSpPr>
          <p:cNvPr id="400" name="Google Shape;400;p37"/>
          <p:cNvCxnSpPr/>
          <p:nvPr/>
        </p:nvCxnSpPr>
        <p:spPr>
          <a:xfrm>
            <a:off x="2887713" y="3086100"/>
            <a:ext cx="3217200" cy="4500"/>
          </a:xfrm>
          <a:prstGeom prst="straightConnector1">
            <a:avLst/>
          </a:prstGeom>
          <a:noFill/>
          <a:ln w="95250" cap="flat" cmpd="sng">
            <a:solidFill>
              <a:srgbClr val="FFFFFF"/>
            </a:solidFill>
            <a:prstDash val="solid"/>
            <a:round/>
            <a:headEnd type="none" w="sm" len="sm"/>
            <a:tailEnd type="none" w="sm" len="sm"/>
          </a:ln>
        </p:spPr>
      </p:cxnSp>
      <p:cxnSp>
        <p:nvCxnSpPr>
          <p:cNvPr id="401" name="Google Shape;401;p37"/>
          <p:cNvCxnSpPr/>
          <p:nvPr/>
        </p:nvCxnSpPr>
        <p:spPr>
          <a:xfrm>
            <a:off x="0" y="4860257"/>
            <a:ext cx="9144000" cy="0"/>
          </a:xfrm>
          <a:prstGeom prst="straightConnector1">
            <a:avLst/>
          </a:prstGeom>
          <a:noFill/>
          <a:ln w="95250" cap="flat" cmpd="sng">
            <a:solidFill>
              <a:srgbClr val="FFFFFF"/>
            </a:solidFill>
            <a:prstDash val="solid"/>
            <a:round/>
            <a:headEnd type="none" w="sm" len="sm"/>
            <a:tailEnd type="none" w="sm" len="sm"/>
          </a:ln>
        </p:spPr>
      </p:cxnSp>
      <p:sp>
        <p:nvSpPr>
          <p:cNvPr id="402" name="Google Shape;402;p37"/>
          <p:cNvSpPr/>
          <p:nvPr/>
        </p:nvSpPr>
        <p:spPr>
          <a:xfrm>
            <a:off x="4329513" y="729554"/>
            <a:ext cx="459221" cy="459220"/>
          </a:xfrm>
          <a:custGeom>
            <a:avLst/>
            <a:gdLst/>
            <a:ahLst/>
            <a:cxnLst/>
            <a:rect l="l" t="t" r="r" b="b"/>
            <a:pathLst>
              <a:path w="918441" h="918441" extrusionOk="0">
                <a:moveTo>
                  <a:pt x="0" y="0"/>
                </a:moveTo>
                <a:lnTo>
                  <a:pt x="918440" y="0"/>
                </a:lnTo>
                <a:lnTo>
                  <a:pt x="918440" y="918441"/>
                </a:lnTo>
                <a:lnTo>
                  <a:pt x="0" y="918441"/>
                </a:lnTo>
                <a:lnTo>
                  <a:pt x="0" y="0"/>
                </a:lnTo>
                <a:close/>
              </a:path>
            </a:pathLst>
          </a:custGeom>
          <a:blipFill rotWithShape="1">
            <a:blip r:embed="rId4">
              <a:alphaModFix/>
            </a:blip>
            <a:stretch>
              <a:fillRect/>
            </a:stretch>
          </a:blipFill>
          <a:ln>
            <a:noFill/>
          </a:ln>
        </p:spPr>
        <p:txBody>
          <a:bodyPr/>
          <a:lstStyle/>
          <a:p>
            <a:endParaRPr lang="en-US"/>
          </a:p>
        </p:txBody>
      </p:sp>
      <p:sp>
        <p:nvSpPr>
          <p:cNvPr id="403" name="Google Shape;403;p37"/>
          <p:cNvSpPr/>
          <p:nvPr/>
        </p:nvSpPr>
        <p:spPr>
          <a:xfrm>
            <a:off x="4788728" y="973225"/>
            <a:ext cx="229610" cy="229610"/>
          </a:xfrm>
          <a:custGeom>
            <a:avLst/>
            <a:gdLst/>
            <a:ahLst/>
            <a:cxnLst/>
            <a:rect l="l" t="t" r="r" b="b"/>
            <a:pathLst>
              <a:path w="459220" h="459220" extrusionOk="0">
                <a:moveTo>
                  <a:pt x="0" y="0"/>
                </a:moveTo>
                <a:lnTo>
                  <a:pt x="459221" y="0"/>
                </a:lnTo>
                <a:lnTo>
                  <a:pt x="459221" y="459220"/>
                </a:lnTo>
                <a:lnTo>
                  <a:pt x="0" y="459220"/>
                </a:lnTo>
                <a:lnTo>
                  <a:pt x="0" y="0"/>
                </a:lnTo>
                <a:close/>
              </a:path>
            </a:pathLst>
          </a:custGeom>
          <a:blipFill rotWithShape="1">
            <a:blip r:embed="rId4">
              <a:alphaModFix/>
            </a:blip>
            <a:stretch>
              <a:fillRect/>
            </a:stretch>
          </a:blipFill>
          <a:ln>
            <a:noFill/>
          </a:ln>
        </p:spPr>
        <p:txBody>
          <a:bodyPr/>
          <a:lstStyle/>
          <a:p>
            <a:endParaRPr 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DF9B4"/>
        </a:solidFill>
        <a:effectLst/>
      </p:bgPr>
    </p:bg>
    <p:spTree>
      <p:nvGrpSpPr>
        <p:cNvPr id="1" name="Shape 407"/>
        <p:cNvGrpSpPr/>
        <p:nvPr/>
      </p:nvGrpSpPr>
      <p:grpSpPr>
        <a:xfrm>
          <a:off x="0" y="0"/>
          <a:ext cx="0" cy="0"/>
          <a:chOff x="0" y="0"/>
          <a:chExt cx="0" cy="0"/>
        </a:xfrm>
      </p:grpSpPr>
      <p:grpSp>
        <p:nvGrpSpPr>
          <p:cNvPr id="408" name="Google Shape;408;p38"/>
          <p:cNvGrpSpPr/>
          <p:nvPr/>
        </p:nvGrpSpPr>
        <p:grpSpPr>
          <a:xfrm rot="5400000">
            <a:off x="5531568" y="772087"/>
            <a:ext cx="4653945" cy="3599326"/>
            <a:chOff x="0" y="-47625"/>
            <a:chExt cx="666611" cy="515552"/>
          </a:xfrm>
        </p:grpSpPr>
        <p:sp>
          <p:nvSpPr>
            <p:cNvPr id="409" name="Google Shape;409;p38"/>
            <p:cNvSpPr/>
            <p:nvPr/>
          </p:nvSpPr>
          <p:spPr>
            <a:xfrm>
              <a:off x="0" y="0"/>
              <a:ext cx="666611" cy="467927"/>
            </a:xfrm>
            <a:custGeom>
              <a:avLst/>
              <a:gdLst/>
              <a:ahLst/>
              <a:cxnLst/>
              <a:rect l="l" t="t" r="r" b="b"/>
              <a:pathLst>
                <a:path w="666611" h="467927" extrusionOk="0">
                  <a:moveTo>
                    <a:pt x="222324" y="448858"/>
                  </a:moveTo>
                  <a:cubicBezTo>
                    <a:pt x="256499" y="460372"/>
                    <a:pt x="295352" y="467927"/>
                    <a:pt x="333485" y="467927"/>
                  </a:cubicBezTo>
                  <a:cubicBezTo>
                    <a:pt x="371619" y="467927"/>
                    <a:pt x="408313" y="461450"/>
                    <a:pt x="442128" y="449936"/>
                  </a:cubicBezTo>
                  <a:cubicBezTo>
                    <a:pt x="442849" y="449577"/>
                    <a:pt x="443568" y="449577"/>
                    <a:pt x="444287" y="449217"/>
                  </a:cubicBezTo>
                  <a:cubicBezTo>
                    <a:pt x="571278" y="403162"/>
                    <a:pt x="664812" y="281548"/>
                    <a:pt x="666611" y="147086"/>
                  </a:cubicBezTo>
                  <a:lnTo>
                    <a:pt x="666611" y="0"/>
                  </a:lnTo>
                  <a:lnTo>
                    <a:pt x="0" y="0"/>
                  </a:lnTo>
                  <a:lnTo>
                    <a:pt x="0" y="146977"/>
                  </a:lnTo>
                  <a:cubicBezTo>
                    <a:pt x="1799" y="282267"/>
                    <a:pt x="93894" y="403882"/>
                    <a:pt x="222324" y="448858"/>
                  </a:cubicBezTo>
                  <a:close/>
                </a:path>
              </a:pathLst>
            </a:custGeom>
            <a:solidFill>
              <a:srgbClr val="000000">
                <a:alpha val="0"/>
              </a:srgbClr>
            </a:solidFill>
            <a:ln w="95250" cap="sq" cmpd="sng">
              <a:solidFill>
                <a:srgbClr val="FFFFFF"/>
              </a:solidFill>
              <a:prstDash val="solid"/>
              <a:miter lim="8000"/>
              <a:headEnd type="none" w="sm" len="sm"/>
              <a:tailEnd type="none" w="sm" len="sm"/>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410" name="Google Shape;410;p38"/>
            <p:cNvSpPr txBox="1"/>
            <p:nvPr/>
          </p:nvSpPr>
          <p:spPr>
            <a:xfrm>
              <a:off x="0" y="-47625"/>
              <a:ext cx="666600" cy="388500"/>
            </a:xfrm>
            <a:prstGeom prst="rect">
              <a:avLst/>
            </a:prstGeom>
            <a:noFill/>
            <a:ln>
              <a:noFill/>
            </a:ln>
          </p:spPr>
          <p:txBody>
            <a:bodyPr spcFirstLastPara="1" wrap="square" lIns="25400" tIns="25400" rIns="25400" bIns="25400" anchor="ctr" anchorCtr="0">
              <a:noAutofit/>
            </a:bodyPr>
            <a:lstStyle/>
            <a:p>
              <a:pPr marL="0" marR="0" lvl="0" indent="0" algn="ctr" rtl="0">
                <a:lnSpc>
                  <a:spcPct val="186611"/>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cxnSp>
        <p:nvCxnSpPr>
          <p:cNvPr id="411" name="Google Shape;411;p38"/>
          <p:cNvCxnSpPr/>
          <p:nvPr/>
        </p:nvCxnSpPr>
        <p:spPr>
          <a:xfrm>
            <a:off x="0" y="253928"/>
            <a:ext cx="9144000" cy="0"/>
          </a:xfrm>
          <a:prstGeom prst="straightConnector1">
            <a:avLst/>
          </a:prstGeom>
          <a:noFill/>
          <a:ln w="95250" cap="flat" cmpd="sng">
            <a:solidFill>
              <a:srgbClr val="FFFFFF"/>
            </a:solidFill>
            <a:prstDash val="solid"/>
            <a:round/>
            <a:headEnd type="none" w="sm" len="sm"/>
            <a:tailEnd type="none" w="sm" len="sm"/>
          </a:ln>
        </p:spPr>
      </p:cxnSp>
      <p:cxnSp>
        <p:nvCxnSpPr>
          <p:cNvPr id="412" name="Google Shape;412;p38"/>
          <p:cNvCxnSpPr/>
          <p:nvPr/>
        </p:nvCxnSpPr>
        <p:spPr>
          <a:xfrm>
            <a:off x="0" y="4860257"/>
            <a:ext cx="9144000" cy="0"/>
          </a:xfrm>
          <a:prstGeom prst="straightConnector1">
            <a:avLst/>
          </a:prstGeom>
          <a:noFill/>
          <a:ln w="95250" cap="flat" cmpd="sng">
            <a:solidFill>
              <a:srgbClr val="FFFFFF"/>
            </a:solidFill>
            <a:prstDash val="solid"/>
            <a:round/>
            <a:headEnd type="none" w="sm" len="sm"/>
            <a:tailEnd type="none" w="sm" len="sm"/>
          </a:ln>
        </p:spPr>
      </p:cxnSp>
      <p:sp>
        <p:nvSpPr>
          <p:cNvPr id="413" name="Google Shape;413;p38"/>
          <p:cNvSpPr txBox="1"/>
          <p:nvPr/>
        </p:nvSpPr>
        <p:spPr>
          <a:xfrm>
            <a:off x="514350" y="304800"/>
            <a:ext cx="6170700" cy="600300"/>
          </a:xfrm>
          <a:prstGeom prst="rect">
            <a:avLst/>
          </a:prstGeom>
          <a:noFill/>
          <a:ln>
            <a:noFill/>
          </a:ln>
        </p:spPr>
        <p:txBody>
          <a:bodyPr spcFirstLastPara="1" wrap="square" lIns="0" tIns="0" rIns="0" bIns="0" anchor="t" anchorCtr="0">
            <a:spAutoFit/>
          </a:bodyPr>
          <a:lstStyle/>
          <a:p>
            <a:pPr marL="0" marR="0" lvl="0" indent="0" algn="l" rtl="0">
              <a:lnSpc>
                <a:spcPct val="126000"/>
              </a:lnSpc>
              <a:spcBef>
                <a:spcPts val="0"/>
              </a:spcBef>
              <a:spcAft>
                <a:spcPts val="0"/>
              </a:spcAft>
              <a:buNone/>
            </a:pPr>
            <a:r>
              <a:rPr lang="en" sz="3900" b="1"/>
              <a:t>Exploratory Analysis</a:t>
            </a:r>
            <a:endParaRPr sz="700"/>
          </a:p>
        </p:txBody>
      </p:sp>
      <p:sp>
        <p:nvSpPr>
          <p:cNvPr id="414" name="Google Shape;414;p38"/>
          <p:cNvSpPr txBox="1"/>
          <p:nvPr/>
        </p:nvSpPr>
        <p:spPr>
          <a:xfrm>
            <a:off x="370850" y="3558050"/>
            <a:ext cx="3399900" cy="10878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Clr>
                <a:schemeClr val="dk1"/>
              </a:buClr>
              <a:buSzPts val="1400"/>
              <a:buChar char="●"/>
            </a:pPr>
            <a:r>
              <a:rPr lang="en">
                <a:solidFill>
                  <a:schemeClr val="dk1"/>
                </a:solidFill>
              </a:rPr>
              <a:t>Most players maintain 3 PF or less</a:t>
            </a:r>
            <a:endParaRPr>
              <a:solidFill>
                <a:schemeClr val="dk1"/>
              </a:solidFill>
            </a:endParaRPr>
          </a:p>
          <a:p>
            <a:pPr marL="457200" lvl="0" indent="-317500" algn="l" rtl="0">
              <a:spcBef>
                <a:spcPts val="0"/>
              </a:spcBef>
              <a:spcAft>
                <a:spcPts val="0"/>
              </a:spcAft>
              <a:buClr>
                <a:schemeClr val="dk1"/>
              </a:buClr>
              <a:buSzPts val="1400"/>
              <a:buChar char="●"/>
            </a:pPr>
            <a:r>
              <a:rPr lang="en">
                <a:solidFill>
                  <a:schemeClr val="dk1"/>
                </a:solidFill>
              </a:rPr>
              <a:t>Yet there is still a good amount of players with 4+ PF</a:t>
            </a:r>
            <a:endParaRPr>
              <a:solidFill>
                <a:schemeClr val="dk1"/>
              </a:solidFill>
            </a:endParaRPr>
          </a:p>
        </p:txBody>
      </p:sp>
      <p:pic>
        <p:nvPicPr>
          <p:cNvPr id="415" name="Google Shape;415;p38"/>
          <p:cNvPicPr preferRelativeResize="0"/>
          <p:nvPr/>
        </p:nvPicPr>
        <p:blipFill>
          <a:blip r:embed="rId3">
            <a:alphaModFix/>
          </a:blip>
          <a:stretch>
            <a:fillRect/>
          </a:stretch>
        </p:blipFill>
        <p:spPr>
          <a:xfrm>
            <a:off x="514350" y="1057500"/>
            <a:ext cx="3819461" cy="2348151"/>
          </a:xfrm>
          <a:prstGeom prst="rect">
            <a:avLst/>
          </a:prstGeom>
          <a:noFill/>
          <a:ln>
            <a:noFill/>
          </a:ln>
        </p:spPr>
      </p:pic>
      <p:pic>
        <p:nvPicPr>
          <p:cNvPr id="416" name="Google Shape;416;p38"/>
          <p:cNvPicPr preferRelativeResize="0"/>
          <p:nvPr/>
        </p:nvPicPr>
        <p:blipFill>
          <a:blip r:embed="rId4">
            <a:alphaModFix/>
          </a:blip>
          <a:stretch>
            <a:fillRect/>
          </a:stretch>
        </p:blipFill>
        <p:spPr>
          <a:xfrm>
            <a:off x="5028475" y="1057500"/>
            <a:ext cx="3621720" cy="2348150"/>
          </a:xfrm>
          <a:prstGeom prst="rect">
            <a:avLst/>
          </a:prstGeom>
          <a:noFill/>
          <a:ln>
            <a:noFill/>
          </a:ln>
        </p:spPr>
      </p:pic>
      <p:sp>
        <p:nvSpPr>
          <p:cNvPr id="417" name="Google Shape;417;p38"/>
          <p:cNvSpPr txBox="1"/>
          <p:nvPr/>
        </p:nvSpPr>
        <p:spPr>
          <a:xfrm>
            <a:off x="4862925" y="3558050"/>
            <a:ext cx="3399900" cy="10878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Clr>
                <a:schemeClr val="dk1"/>
              </a:buClr>
              <a:buSzPts val="1400"/>
              <a:buChar char="●"/>
            </a:pPr>
            <a:r>
              <a:rPr lang="en">
                <a:solidFill>
                  <a:schemeClr val="dk1"/>
                </a:solidFill>
              </a:rPr>
              <a:t>Centers exhibit the highest median</a:t>
            </a:r>
            <a:endParaRPr>
              <a:solidFill>
                <a:schemeClr val="dk1"/>
              </a:solidFill>
            </a:endParaRPr>
          </a:p>
          <a:p>
            <a:pPr marL="457200" lvl="0" indent="-317500" algn="l" rtl="0">
              <a:spcBef>
                <a:spcPts val="0"/>
              </a:spcBef>
              <a:spcAft>
                <a:spcPts val="0"/>
              </a:spcAft>
              <a:buClr>
                <a:schemeClr val="dk1"/>
              </a:buClr>
              <a:buSzPts val="1400"/>
              <a:buChar char="●"/>
            </a:pPr>
            <a:r>
              <a:rPr lang="en">
                <a:solidFill>
                  <a:schemeClr val="dk1"/>
                </a:solidFill>
              </a:rPr>
              <a:t>Guards commit the least amount of fouls</a:t>
            </a:r>
            <a:endParaRPr>
              <a:solidFill>
                <a:schemeClr val="dk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DF9B4"/>
        </a:solidFill>
        <a:effectLst/>
      </p:bgPr>
    </p:bg>
    <p:spTree>
      <p:nvGrpSpPr>
        <p:cNvPr id="1" name="Shape 421"/>
        <p:cNvGrpSpPr/>
        <p:nvPr/>
      </p:nvGrpSpPr>
      <p:grpSpPr>
        <a:xfrm>
          <a:off x="0" y="0"/>
          <a:ext cx="0" cy="0"/>
          <a:chOff x="0" y="0"/>
          <a:chExt cx="0" cy="0"/>
        </a:xfrm>
      </p:grpSpPr>
      <p:grpSp>
        <p:nvGrpSpPr>
          <p:cNvPr id="422" name="Google Shape;422;p39"/>
          <p:cNvGrpSpPr/>
          <p:nvPr/>
        </p:nvGrpSpPr>
        <p:grpSpPr>
          <a:xfrm rot="5400000">
            <a:off x="5531568" y="772087"/>
            <a:ext cx="4653945" cy="3599326"/>
            <a:chOff x="0" y="-47625"/>
            <a:chExt cx="666611" cy="515552"/>
          </a:xfrm>
        </p:grpSpPr>
        <p:sp>
          <p:nvSpPr>
            <p:cNvPr id="423" name="Google Shape;423;p39"/>
            <p:cNvSpPr/>
            <p:nvPr/>
          </p:nvSpPr>
          <p:spPr>
            <a:xfrm>
              <a:off x="0" y="0"/>
              <a:ext cx="666611" cy="467927"/>
            </a:xfrm>
            <a:custGeom>
              <a:avLst/>
              <a:gdLst/>
              <a:ahLst/>
              <a:cxnLst/>
              <a:rect l="l" t="t" r="r" b="b"/>
              <a:pathLst>
                <a:path w="666611" h="467927" extrusionOk="0">
                  <a:moveTo>
                    <a:pt x="222324" y="448858"/>
                  </a:moveTo>
                  <a:cubicBezTo>
                    <a:pt x="256499" y="460372"/>
                    <a:pt x="295352" y="467927"/>
                    <a:pt x="333485" y="467927"/>
                  </a:cubicBezTo>
                  <a:cubicBezTo>
                    <a:pt x="371619" y="467927"/>
                    <a:pt x="408313" y="461450"/>
                    <a:pt x="442128" y="449936"/>
                  </a:cubicBezTo>
                  <a:cubicBezTo>
                    <a:pt x="442849" y="449577"/>
                    <a:pt x="443568" y="449577"/>
                    <a:pt x="444287" y="449217"/>
                  </a:cubicBezTo>
                  <a:cubicBezTo>
                    <a:pt x="571278" y="403162"/>
                    <a:pt x="664812" y="281548"/>
                    <a:pt x="666611" y="147086"/>
                  </a:cubicBezTo>
                  <a:lnTo>
                    <a:pt x="666611" y="0"/>
                  </a:lnTo>
                  <a:lnTo>
                    <a:pt x="0" y="0"/>
                  </a:lnTo>
                  <a:lnTo>
                    <a:pt x="0" y="146977"/>
                  </a:lnTo>
                  <a:cubicBezTo>
                    <a:pt x="1799" y="282267"/>
                    <a:pt x="93894" y="403882"/>
                    <a:pt x="222324" y="448858"/>
                  </a:cubicBezTo>
                  <a:close/>
                </a:path>
              </a:pathLst>
            </a:custGeom>
            <a:solidFill>
              <a:srgbClr val="000000">
                <a:alpha val="0"/>
              </a:srgbClr>
            </a:solidFill>
            <a:ln w="95250" cap="sq" cmpd="sng">
              <a:solidFill>
                <a:srgbClr val="FFFFFF"/>
              </a:solidFill>
              <a:prstDash val="solid"/>
              <a:miter lim="8000"/>
              <a:headEnd type="none" w="sm" len="sm"/>
              <a:tailEnd type="none" w="sm" len="sm"/>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424" name="Google Shape;424;p39"/>
            <p:cNvSpPr txBox="1"/>
            <p:nvPr/>
          </p:nvSpPr>
          <p:spPr>
            <a:xfrm>
              <a:off x="0" y="-47625"/>
              <a:ext cx="666600" cy="388500"/>
            </a:xfrm>
            <a:prstGeom prst="rect">
              <a:avLst/>
            </a:prstGeom>
            <a:noFill/>
            <a:ln>
              <a:noFill/>
            </a:ln>
          </p:spPr>
          <p:txBody>
            <a:bodyPr spcFirstLastPara="1" wrap="square" lIns="25400" tIns="25400" rIns="25400" bIns="25400" anchor="ctr" anchorCtr="0">
              <a:noAutofit/>
            </a:bodyPr>
            <a:lstStyle/>
            <a:p>
              <a:pPr marL="0" marR="0" lvl="0" indent="0" algn="ctr" rtl="0">
                <a:lnSpc>
                  <a:spcPct val="186611"/>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cxnSp>
        <p:nvCxnSpPr>
          <p:cNvPr id="425" name="Google Shape;425;p39"/>
          <p:cNvCxnSpPr/>
          <p:nvPr/>
        </p:nvCxnSpPr>
        <p:spPr>
          <a:xfrm>
            <a:off x="0" y="253928"/>
            <a:ext cx="9144000" cy="0"/>
          </a:xfrm>
          <a:prstGeom prst="straightConnector1">
            <a:avLst/>
          </a:prstGeom>
          <a:noFill/>
          <a:ln w="95250" cap="flat" cmpd="sng">
            <a:solidFill>
              <a:srgbClr val="FFFFFF"/>
            </a:solidFill>
            <a:prstDash val="solid"/>
            <a:round/>
            <a:headEnd type="none" w="sm" len="sm"/>
            <a:tailEnd type="none" w="sm" len="sm"/>
          </a:ln>
        </p:spPr>
      </p:cxnSp>
      <p:cxnSp>
        <p:nvCxnSpPr>
          <p:cNvPr id="426" name="Google Shape;426;p39"/>
          <p:cNvCxnSpPr/>
          <p:nvPr/>
        </p:nvCxnSpPr>
        <p:spPr>
          <a:xfrm>
            <a:off x="0" y="4860257"/>
            <a:ext cx="9144000" cy="0"/>
          </a:xfrm>
          <a:prstGeom prst="straightConnector1">
            <a:avLst/>
          </a:prstGeom>
          <a:noFill/>
          <a:ln w="95250" cap="flat" cmpd="sng">
            <a:solidFill>
              <a:srgbClr val="FFFFFF"/>
            </a:solidFill>
            <a:prstDash val="solid"/>
            <a:round/>
            <a:headEnd type="none" w="sm" len="sm"/>
            <a:tailEnd type="none" w="sm" len="sm"/>
          </a:ln>
        </p:spPr>
      </p:cxnSp>
      <p:sp>
        <p:nvSpPr>
          <p:cNvPr id="427" name="Google Shape;427;p39"/>
          <p:cNvSpPr txBox="1"/>
          <p:nvPr/>
        </p:nvSpPr>
        <p:spPr>
          <a:xfrm>
            <a:off x="514350" y="304800"/>
            <a:ext cx="6170700" cy="600300"/>
          </a:xfrm>
          <a:prstGeom prst="rect">
            <a:avLst/>
          </a:prstGeom>
          <a:noFill/>
          <a:ln>
            <a:noFill/>
          </a:ln>
        </p:spPr>
        <p:txBody>
          <a:bodyPr spcFirstLastPara="1" wrap="square" lIns="0" tIns="0" rIns="0" bIns="0" anchor="t" anchorCtr="0">
            <a:spAutoFit/>
          </a:bodyPr>
          <a:lstStyle/>
          <a:p>
            <a:pPr marL="0" marR="0" lvl="0" indent="0" algn="l" rtl="0">
              <a:lnSpc>
                <a:spcPct val="126000"/>
              </a:lnSpc>
              <a:spcBef>
                <a:spcPts val="0"/>
              </a:spcBef>
              <a:spcAft>
                <a:spcPts val="0"/>
              </a:spcAft>
              <a:buNone/>
            </a:pPr>
            <a:r>
              <a:rPr lang="en" sz="3900" b="1"/>
              <a:t>Exploratory Analysis</a:t>
            </a:r>
            <a:endParaRPr sz="700"/>
          </a:p>
        </p:txBody>
      </p:sp>
      <p:sp>
        <p:nvSpPr>
          <p:cNvPr id="428" name="Google Shape;428;p39"/>
          <p:cNvSpPr txBox="1"/>
          <p:nvPr/>
        </p:nvSpPr>
        <p:spPr>
          <a:xfrm>
            <a:off x="289775" y="990338"/>
            <a:ext cx="3934500" cy="3133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400"/>
              </a:spcBef>
              <a:spcAft>
                <a:spcPts val="0"/>
              </a:spcAft>
              <a:buClr>
                <a:schemeClr val="dk1"/>
              </a:buClr>
              <a:buSzPts val="1100"/>
              <a:buFont typeface="Arial"/>
              <a:buNone/>
            </a:pPr>
            <a:r>
              <a:rPr lang="en" sz="1600" b="1">
                <a:solidFill>
                  <a:schemeClr val="dk1"/>
                </a:solidFill>
              </a:rPr>
              <a:t>Key Findings</a:t>
            </a:r>
            <a:endParaRPr sz="1600" b="1">
              <a:solidFill>
                <a:schemeClr val="dk1"/>
              </a:solidFill>
            </a:endParaRPr>
          </a:p>
          <a:p>
            <a:pPr marL="457200" lvl="0" indent="-317500" algn="l" rtl="0">
              <a:lnSpc>
                <a:spcPct val="150000"/>
              </a:lnSpc>
              <a:spcBef>
                <a:spcPts val="1200"/>
              </a:spcBef>
              <a:spcAft>
                <a:spcPts val="0"/>
              </a:spcAft>
              <a:buClr>
                <a:schemeClr val="dk1"/>
              </a:buClr>
              <a:buSzPts val="1400"/>
              <a:buChar char="●"/>
            </a:pPr>
            <a:r>
              <a:rPr lang="en" b="1">
                <a:solidFill>
                  <a:schemeClr val="dk1"/>
                </a:solidFill>
              </a:rPr>
              <a:t>Player Minutes (</a:t>
            </a:r>
            <a:r>
              <a:rPr lang="en" b="1">
                <a:solidFill>
                  <a:srgbClr val="188038"/>
                </a:solidFill>
                <a:latin typeface="Roboto Mono"/>
                <a:ea typeface="Roboto Mono"/>
                <a:cs typeface="Roboto Mono"/>
                <a:sym typeface="Roboto Mono"/>
              </a:rPr>
              <a:t>MIN</a:t>
            </a:r>
            <a:r>
              <a:rPr lang="en" b="1">
                <a:solidFill>
                  <a:schemeClr val="dk1"/>
                </a:solidFill>
              </a:rPr>
              <a:t>)</a:t>
            </a:r>
            <a:r>
              <a:rPr lang="en">
                <a:solidFill>
                  <a:schemeClr val="dk1"/>
                </a:solidFill>
              </a:rPr>
              <a:t>:</a:t>
            </a:r>
            <a:endParaRPr>
              <a:solidFill>
                <a:schemeClr val="dk1"/>
              </a:solidFill>
            </a:endParaRPr>
          </a:p>
          <a:p>
            <a:pPr marL="914400" lvl="1" indent="-317500" algn="l" rtl="0">
              <a:lnSpc>
                <a:spcPct val="150000"/>
              </a:lnSpc>
              <a:spcBef>
                <a:spcPts val="0"/>
              </a:spcBef>
              <a:spcAft>
                <a:spcPts val="0"/>
              </a:spcAft>
              <a:buClr>
                <a:schemeClr val="dk1"/>
              </a:buClr>
              <a:buSzPts val="1400"/>
              <a:buChar char="○"/>
            </a:pPr>
            <a:r>
              <a:rPr lang="en">
                <a:solidFill>
                  <a:schemeClr val="dk1"/>
                </a:solidFill>
              </a:rPr>
              <a:t>Highest correlation with </a:t>
            </a:r>
            <a:r>
              <a:rPr lang="en">
                <a:solidFill>
                  <a:srgbClr val="188038"/>
                </a:solidFill>
                <a:latin typeface="Roboto Mono"/>
                <a:ea typeface="Roboto Mono"/>
                <a:cs typeface="Roboto Mono"/>
                <a:sym typeface="Roboto Mono"/>
              </a:rPr>
              <a:t>PTS</a:t>
            </a:r>
            <a:r>
              <a:rPr lang="en">
                <a:solidFill>
                  <a:schemeClr val="dk1"/>
                </a:solidFill>
              </a:rPr>
              <a:t> (Points Scored) and </a:t>
            </a:r>
            <a:r>
              <a:rPr lang="en">
                <a:solidFill>
                  <a:srgbClr val="188038"/>
                </a:solidFill>
                <a:latin typeface="Roboto Mono"/>
                <a:ea typeface="Roboto Mono"/>
                <a:cs typeface="Roboto Mono"/>
                <a:sym typeface="Roboto Mono"/>
              </a:rPr>
              <a:t>PF</a:t>
            </a:r>
            <a:r>
              <a:rPr lang="en">
                <a:solidFill>
                  <a:schemeClr val="dk1"/>
                </a:solidFill>
              </a:rPr>
              <a:t> (Personal Fouls)</a:t>
            </a:r>
            <a:endParaRPr>
              <a:solidFill>
                <a:schemeClr val="dk1"/>
              </a:solidFill>
            </a:endParaRPr>
          </a:p>
          <a:p>
            <a:pPr marL="457200" lvl="0" indent="-317500" algn="l" rtl="0">
              <a:lnSpc>
                <a:spcPct val="150000"/>
              </a:lnSpc>
              <a:spcBef>
                <a:spcPts val="0"/>
              </a:spcBef>
              <a:spcAft>
                <a:spcPts val="0"/>
              </a:spcAft>
              <a:buClr>
                <a:schemeClr val="dk1"/>
              </a:buClr>
              <a:buSzPts val="1400"/>
              <a:buChar char="●"/>
            </a:pPr>
            <a:r>
              <a:rPr lang="en" b="1">
                <a:solidFill>
                  <a:schemeClr val="dk1"/>
                </a:solidFill>
              </a:rPr>
              <a:t>Rebounds (</a:t>
            </a:r>
            <a:r>
              <a:rPr lang="en" b="1">
                <a:solidFill>
                  <a:srgbClr val="188038"/>
                </a:solidFill>
                <a:latin typeface="Roboto Mono"/>
                <a:ea typeface="Roboto Mono"/>
                <a:cs typeface="Roboto Mono"/>
                <a:sym typeface="Roboto Mono"/>
              </a:rPr>
              <a:t>REB</a:t>
            </a:r>
            <a:r>
              <a:rPr lang="en" b="1">
                <a:solidFill>
                  <a:schemeClr val="dk1"/>
                </a:solidFill>
              </a:rPr>
              <a:t>)</a:t>
            </a:r>
            <a:r>
              <a:rPr lang="en">
                <a:solidFill>
                  <a:schemeClr val="dk1"/>
                </a:solidFill>
              </a:rPr>
              <a:t>:</a:t>
            </a:r>
            <a:endParaRPr>
              <a:solidFill>
                <a:schemeClr val="dk1"/>
              </a:solidFill>
            </a:endParaRPr>
          </a:p>
          <a:p>
            <a:pPr marL="914400" lvl="1" indent="-317500" algn="l" rtl="0">
              <a:lnSpc>
                <a:spcPct val="150000"/>
              </a:lnSpc>
              <a:spcBef>
                <a:spcPts val="0"/>
              </a:spcBef>
              <a:spcAft>
                <a:spcPts val="0"/>
              </a:spcAft>
              <a:buClr>
                <a:schemeClr val="dk1"/>
              </a:buClr>
              <a:buSzPts val="1400"/>
              <a:buChar char="○"/>
            </a:pPr>
            <a:r>
              <a:rPr lang="en">
                <a:solidFill>
                  <a:schemeClr val="dk1"/>
                </a:solidFill>
              </a:rPr>
              <a:t>Higher </a:t>
            </a:r>
            <a:r>
              <a:rPr lang="en">
                <a:solidFill>
                  <a:srgbClr val="188038"/>
                </a:solidFill>
                <a:latin typeface="Roboto Mono"/>
                <a:ea typeface="Roboto Mono"/>
                <a:cs typeface="Roboto Mono"/>
                <a:sym typeface="Roboto Mono"/>
              </a:rPr>
              <a:t>REB</a:t>
            </a:r>
            <a:r>
              <a:rPr lang="en">
                <a:solidFill>
                  <a:schemeClr val="dk1"/>
                </a:solidFill>
              </a:rPr>
              <a:t> correlates with higher fouls and predicts player activity</a:t>
            </a:r>
            <a:endParaRPr>
              <a:solidFill>
                <a:schemeClr val="dk1"/>
              </a:solidFill>
            </a:endParaRPr>
          </a:p>
          <a:p>
            <a:pPr marL="457200" lvl="0" indent="-317500" algn="l" rtl="0">
              <a:lnSpc>
                <a:spcPct val="150000"/>
              </a:lnSpc>
              <a:spcBef>
                <a:spcPts val="0"/>
              </a:spcBef>
              <a:spcAft>
                <a:spcPts val="0"/>
              </a:spcAft>
              <a:buClr>
                <a:schemeClr val="dk1"/>
              </a:buClr>
              <a:buSzPts val="1400"/>
              <a:buChar char="●"/>
            </a:pPr>
            <a:r>
              <a:rPr lang="en" b="1">
                <a:solidFill>
                  <a:schemeClr val="dk1"/>
                </a:solidFill>
              </a:rPr>
              <a:t>Turnovers (</a:t>
            </a:r>
            <a:r>
              <a:rPr lang="en" b="1">
                <a:solidFill>
                  <a:srgbClr val="188038"/>
                </a:solidFill>
                <a:latin typeface="Roboto Mono"/>
                <a:ea typeface="Roboto Mono"/>
                <a:cs typeface="Roboto Mono"/>
                <a:sym typeface="Roboto Mono"/>
              </a:rPr>
              <a:t>TO</a:t>
            </a:r>
            <a:r>
              <a:rPr lang="en" b="1">
                <a:solidFill>
                  <a:schemeClr val="dk1"/>
                </a:solidFill>
              </a:rPr>
              <a:t>) and Rebounds (</a:t>
            </a:r>
            <a:r>
              <a:rPr lang="en" b="1">
                <a:solidFill>
                  <a:srgbClr val="188038"/>
                </a:solidFill>
                <a:latin typeface="Roboto Mono"/>
                <a:ea typeface="Roboto Mono"/>
                <a:cs typeface="Roboto Mono"/>
                <a:sym typeface="Roboto Mono"/>
              </a:rPr>
              <a:t>REB</a:t>
            </a:r>
            <a:r>
              <a:rPr lang="en" b="1">
                <a:solidFill>
                  <a:schemeClr val="dk1"/>
                </a:solidFill>
              </a:rPr>
              <a:t>)</a:t>
            </a:r>
            <a:r>
              <a:rPr lang="en">
                <a:solidFill>
                  <a:schemeClr val="dk1"/>
                </a:solidFill>
              </a:rPr>
              <a:t>:</a:t>
            </a:r>
            <a:endParaRPr>
              <a:solidFill>
                <a:schemeClr val="dk1"/>
              </a:solidFill>
            </a:endParaRPr>
          </a:p>
          <a:p>
            <a:pPr marL="914400" lvl="1" indent="-317500" algn="l" rtl="0">
              <a:lnSpc>
                <a:spcPct val="150000"/>
              </a:lnSpc>
              <a:spcBef>
                <a:spcPts val="0"/>
              </a:spcBef>
              <a:spcAft>
                <a:spcPts val="0"/>
              </a:spcAft>
              <a:buClr>
                <a:schemeClr val="dk1"/>
              </a:buClr>
              <a:buSzPts val="1400"/>
              <a:buChar char="○"/>
            </a:pPr>
            <a:r>
              <a:rPr lang="en">
                <a:solidFill>
                  <a:schemeClr val="dk1"/>
                </a:solidFill>
              </a:rPr>
              <a:t>Show diverse but important relationships with fouling out</a:t>
            </a:r>
            <a:endParaRPr sz="1900">
              <a:solidFill>
                <a:schemeClr val="dk1"/>
              </a:solidFill>
              <a:latin typeface="Calibri"/>
              <a:ea typeface="Calibri"/>
              <a:cs typeface="Calibri"/>
              <a:sym typeface="Calibri"/>
            </a:endParaRPr>
          </a:p>
        </p:txBody>
      </p:sp>
      <p:pic>
        <p:nvPicPr>
          <p:cNvPr id="429" name="Google Shape;429;p39"/>
          <p:cNvPicPr preferRelativeResize="0"/>
          <p:nvPr/>
        </p:nvPicPr>
        <p:blipFill>
          <a:blip r:embed="rId3">
            <a:alphaModFix/>
          </a:blip>
          <a:stretch>
            <a:fillRect/>
          </a:stretch>
        </p:blipFill>
        <p:spPr>
          <a:xfrm>
            <a:off x="5148274" y="1208962"/>
            <a:ext cx="3484498" cy="296812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DF9B4"/>
        </a:solidFill>
        <a:effectLst/>
      </p:bgPr>
    </p:bg>
    <p:spTree>
      <p:nvGrpSpPr>
        <p:cNvPr id="1" name="Shape 433"/>
        <p:cNvGrpSpPr/>
        <p:nvPr/>
      </p:nvGrpSpPr>
      <p:grpSpPr>
        <a:xfrm>
          <a:off x="0" y="0"/>
          <a:ext cx="0" cy="0"/>
          <a:chOff x="0" y="0"/>
          <a:chExt cx="0" cy="0"/>
        </a:xfrm>
      </p:grpSpPr>
      <p:grpSp>
        <p:nvGrpSpPr>
          <p:cNvPr id="434" name="Google Shape;434;p40"/>
          <p:cNvGrpSpPr/>
          <p:nvPr/>
        </p:nvGrpSpPr>
        <p:grpSpPr>
          <a:xfrm rot="5400000">
            <a:off x="5531568" y="772087"/>
            <a:ext cx="4653945" cy="3599326"/>
            <a:chOff x="0" y="-47625"/>
            <a:chExt cx="666611" cy="515552"/>
          </a:xfrm>
        </p:grpSpPr>
        <p:sp>
          <p:nvSpPr>
            <p:cNvPr id="435" name="Google Shape;435;p40"/>
            <p:cNvSpPr/>
            <p:nvPr/>
          </p:nvSpPr>
          <p:spPr>
            <a:xfrm>
              <a:off x="0" y="0"/>
              <a:ext cx="666611" cy="467927"/>
            </a:xfrm>
            <a:custGeom>
              <a:avLst/>
              <a:gdLst/>
              <a:ahLst/>
              <a:cxnLst/>
              <a:rect l="l" t="t" r="r" b="b"/>
              <a:pathLst>
                <a:path w="666611" h="467927" extrusionOk="0">
                  <a:moveTo>
                    <a:pt x="222324" y="448858"/>
                  </a:moveTo>
                  <a:cubicBezTo>
                    <a:pt x="256499" y="460372"/>
                    <a:pt x="295352" y="467927"/>
                    <a:pt x="333485" y="467927"/>
                  </a:cubicBezTo>
                  <a:cubicBezTo>
                    <a:pt x="371619" y="467927"/>
                    <a:pt x="408313" y="461450"/>
                    <a:pt x="442128" y="449936"/>
                  </a:cubicBezTo>
                  <a:cubicBezTo>
                    <a:pt x="442849" y="449577"/>
                    <a:pt x="443568" y="449577"/>
                    <a:pt x="444287" y="449217"/>
                  </a:cubicBezTo>
                  <a:cubicBezTo>
                    <a:pt x="571278" y="403162"/>
                    <a:pt x="664812" y="281548"/>
                    <a:pt x="666611" y="147086"/>
                  </a:cubicBezTo>
                  <a:lnTo>
                    <a:pt x="666611" y="0"/>
                  </a:lnTo>
                  <a:lnTo>
                    <a:pt x="0" y="0"/>
                  </a:lnTo>
                  <a:lnTo>
                    <a:pt x="0" y="146977"/>
                  </a:lnTo>
                  <a:cubicBezTo>
                    <a:pt x="1799" y="282267"/>
                    <a:pt x="93894" y="403882"/>
                    <a:pt x="222324" y="448858"/>
                  </a:cubicBezTo>
                  <a:close/>
                </a:path>
              </a:pathLst>
            </a:custGeom>
            <a:solidFill>
              <a:srgbClr val="000000">
                <a:alpha val="0"/>
              </a:srgbClr>
            </a:solidFill>
            <a:ln w="95250" cap="sq" cmpd="sng">
              <a:solidFill>
                <a:srgbClr val="FFFFFF"/>
              </a:solidFill>
              <a:prstDash val="solid"/>
              <a:miter lim="8000"/>
              <a:headEnd type="none" w="sm" len="sm"/>
              <a:tailEnd type="none" w="sm" len="sm"/>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436" name="Google Shape;436;p40"/>
            <p:cNvSpPr txBox="1"/>
            <p:nvPr/>
          </p:nvSpPr>
          <p:spPr>
            <a:xfrm>
              <a:off x="0" y="-47625"/>
              <a:ext cx="666600" cy="388500"/>
            </a:xfrm>
            <a:prstGeom prst="rect">
              <a:avLst/>
            </a:prstGeom>
            <a:noFill/>
            <a:ln>
              <a:noFill/>
            </a:ln>
          </p:spPr>
          <p:txBody>
            <a:bodyPr spcFirstLastPara="1" wrap="square" lIns="25400" tIns="25400" rIns="25400" bIns="25400" anchor="ctr" anchorCtr="0">
              <a:noAutofit/>
            </a:bodyPr>
            <a:lstStyle/>
            <a:p>
              <a:pPr marL="0" marR="0" lvl="0" indent="0" algn="ctr" rtl="0">
                <a:lnSpc>
                  <a:spcPct val="186611"/>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cxnSp>
        <p:nvCxnSpPr>
          <p:cNvPr id="437" name="Google Shape;437;p40"/>
          <p:cNvCxnSpPr/>
          <p:nvPr/>
        </p:nvCxnSpPr>
        <p:spPr>
          <a:xfrm>
            <a:off x="0" y="253928"/>
            <a:ext cx="9144000" cy="0"/>
          </a:xfrm>
          <a:prstGeom prst="straightConnector1">
            <a:avLst/>
          </a:prstGeom>
          <a:noFill/>
          <a:ln w="95250" cap="flat" cmpd="sng">
            <a:solidFill>
              <a:srgbClr val="FFFFFF"/>
            </a:solidFill>
            <a:prstDash val="solid"/>
            <a:round/>
            <a:headEnd type="none" w="sm" len="sm"/>
            <a:tailEnd type="none" w="sm" len="sm"/>
          </a:ln>
        </p:spPr>
      </p:cxnSp>
      <p:cxnSp>
        <p:nvCxnSpPr>
          <p:cNvPr id="438" name="Google Shape;438;p40"/>
          <p:cNvCxnSpPr/>
          <p:nvPr/>
        </p:nvCxnSpPr>
        <p:spPr>
          <a:xfrm>
            <a:off x="0" y="4860257"/>
            <a:ext cx="9144000" cy="0"/>
          </a:xfrm>
          <a:prstGeom prst="straightConnector1">
            <a:avLst/>
          </a:prstGeom>
          <a:noFill/>
          <a:ln w="95250" cap="flat" cmpd="sng">
            <a:solidFill>
              <a:srgbClr val="FFFFFF"/>
            </a:solidFill>
            <a:prstDash val="solid"/>
            <a:round/>
            <a:headEnd type="none" w="sm" len="sm"/>
            <a:tailEnd type="none" w="sm" len="sm"/>
          </a:ln>
        </p:spPr>
      </p:cxnSp>
      <p:sp>
        <p:nvSpPr>
          <p:cNvPr id="439" name="Google Shape;439;p40"/>
          <p:cNvSpPr txBox="1"/>
          <p:nvPr/>
        </p:nvSpPr>
        <p:spPr>
          <a:xfrm>
            <a:off x="514350" y="304800"/>
            <a:ext cx="6170700" cy="600300"/>
          </a:xfrm>
          <a:prstGeom prst="rect">
            <a:avLst/>
          </a:prstGeom>
          <a:noFill/>
          <a:ln>
            <a:noFill/>
          </a:ln>
        </p:spPr>
        <p:txBody>
          <a:bodyPr spcFirstLastPara="1" wrap="square" lIns="0" tIns="0" rIns="0" bIns="0" anchor="t" anchorCtr="0">
            <a:spAutoFit/>
          </a:bodyPr>
          <a:lstStyle/>
          <a:p>
            <a:pPr marL="0" marR="0" lvl="0" indent="0" algn="l" rtl="0">
              <a:lnSpc>
                <a:spcPct val="126000"/>
              </a:lnSpc>
              <a:spcBef>
                <a:spcPts val="0"/>
              </a:spcBef>
              <a:spcAft>
                <a:spcPts val="0"/>
              </a:spcAft>
              <a:buNone/>
            </a:pPr>
            <a:r>
              <a:rPr lang="en" sz="3900" b="1"/>
              <a:t>Exploratory Analysis</a:t>
            </a:r>
            <a:endParaRPr sz="700"/>
          </a:p>
        </p:txBody>
      </p:sp>
      <p:sp>
        <p:nvSpPr>
          <p:cNvPr id="440" name="Google Shape;440;p40"/>
          <p:cNvSpPr txBox="1"/>
          <p:nvPr/>
        </p:nvSpPr>
        <p:spPr>
          <a:xfrm>
            <a:off x="289775" y="1126275"/>
            <a:ext cx="3934500" cy="3133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400"/>
              </a:spcBef>
              <a:spcAft>
                <a:spcPts val="0"/>
              </a:spcAft>
              <a:buClr>
                <a:schemeClr val="dk1"/>
              </a:buClr>
              <a:buSzPts val="1100"/>
              <a:buFont typeface="Arial"/>
              <a:buNone/>
            </a:pPr>
            <a:r>
              <a:rPr lang="en" sz="1600" b="1">
                <a:solidFill>
                  <a:schemeClr val="dk1"/>
                </a:solidFill>
              </a:rPr>
              <a:t>Key Findings</a:t>
            </a:r>
            <a:endParaRPr sz="1600" b="1">
              <a:solidFill>
                <a:schemeClr val="dk1"/>
              </a:solidFill>
            </a:endParaRPr>
          </a:p>
          <a:p>
            <a:pPr marL="457200" lvl="0" indent="-317500" algn="l" rtl="0">
              <a:lnSpc>
                <a:spcPct val="150000"/>
              </a:lnSpc>
              <a:spcBef>
                <a:spcPts val="1200"/>
              </a:spcBef>
              <a:spcAft>
                <a:spcPts val="0"/>
              </a:spcAft>
              <a:buClr>
                <a:schemeClr val="dk1"/>
              </a:buClr>
              <a:buSzPts val="1400"/>
              <a:buChar char="●"/>
            </a:pPr>
            <a:r>
              <a:rPr lang="en">
                <a:solidFill>
                  <a:schemeClr val="dk1"/>
                </a:solidFill>
              </a:rPr>
              <a:t>Generally a positive trend between fouls and playing time </a:t>
            </a:r>
            <a:endParaRPr>
              <a:solidFill>
                <a:schemeClr val="dk1"/>
              </a:solidFill>
            </a:endParaRPr>
          </a:p>
          <a:p>
            <a:pPr marL="457200" lvl="0" indent="-317500" algn="l" rtl="0">
              <a:lnSpc>
                <a:spcPct val="150000"/>
              </a:lnSpc>
              <a:spcBef>
                <a:spcPts val="0"/>
              </a:spcBef>
              <a:spcAft>
                <a:spcPts val="0"/>
              </a:spcAft>
              <a:buClr>
                <a:schemeClr val="dk1"/>
              </a:buClr>
              <a:buSzPts val="1400"/>
              <a:buChar char="●"/>
            </a:pPr>
            <a:r>
              <a:rPr lang="en">
                <a:solidFill>
                  <a:schemeClr val="dk1"/>
                </a:solidFill>
              </a:rPr>
              <a:t>More minutes -&gt; Higher likelihood of fouling</a:t>
            </a:r>
            <a:endParaRPr>
              <a:solidFill>
                <a:schemeClr val="dk1"/>
              </a:solidFill>
            </a:endParaRPr>
          </a:p>
          <a:p>
            <a:pPr marL="457200" lvl="0" indent="-317500" algn="l" rtl="0">
              <a:lnSpc>
                <a:spcPct val="150000"/>
              </a:lnSpc>
              <a:spcBef>
                <a:spcPts val="0"/>
              </a:spcBef>
              <a:spcAft>
                <a:spcPts val="0"/>
              </a:spcAft>
              <a:buClr>
                <a:schemeClr val="dk1"/>
              </a:buClr>
              <a:buSzPts val="1400"/>
              <a:buChar char="●"/>
            </a:pPr>
            <a:r>
              <a:rPr lang="en">
                <a:solidFill>
                  <a:schemeClr val="dk1"/>
                </a:solidFill>
              </a:rPr>
              <a:t>Outliers may represent exceptionally disciplined or efficient players</a:t>
            </a:r>
            <a:endParaRPr>
              <a:solidFill>
                <a:schemeClr val="dk1"/>
              </a:solidFill>
            </a:endParaRPr>
          </a:p>
        </p:txBody>
      </p:sp>
      <p:pic>
        <p:nvPicPr>
          <p:cNvPr id="441" name="Google Shape;441;p40"/>
          <p:cNvPicPr preferRelativeResize="0"/>
          <p:nvPr/>
        </p:nvPicPr>
        <p:blipFill>
          <a:blip r:embed="rId3">
            <a:alphaModFix/>
          </a:blip>
          <a:stretch>
            <a:fillRect/>
          </a:stretch>
        </p:blipFill>
        <p:spPr>
          <a:xfrm>
            <a:off x="4651845" y="1365675"/>
            <a:ext cx="4229526" cy="26547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A1C3FF"/>
        </a:solidFill>
        <a:effectLst/>
      </p:bgPr>
    </p:bg>
    <p:spTree>
      <p:nvGrpSpPr>
        <p:cNvPr id="1" name="Shape 445"/>
        <p:cNvGrpSpPr/>
        <p:nvPr/>
      </p:nvGrpSpPr>
      <p:grpSpPr>
        <a:xfrm>
          <a:off x="0" y="0"/>
          <a:ext cx="0" cy="0"/>
          <a:chOff x="0" y="0"/>
          <a:chExt cx="0" cy="0"/>
        </a:xfrm>
      </p:grpSpPr>
      <p:cxnSp>
        <p:nvCxnSpPr>
          <p:cNvPr id="446" name="Google Shape;446;p41"/>
          <p:cNvCxnSpPr/>
          <p:nvPr/>
        </p:nvCxnSpPr>
        <p:spPr>
          <a:xfrm>
            <a:off x="0" y="253928"/>
            <a:ext cx="9144000" cy="0"/>
          </a:xfrm>
          <a:prstGeom prst="straightConnector1">
            <a:avLst/>
          </a:prstGeom>
          <a:noFill/>
          <a:ln w="95250" cap="flat" cmpd="sng">
            <a:solidFill>
              <a:srgbClr val="FFFFFF"/>
            </a:solidFill>
            <a:prstDash val="solid"/>
            <a:round/>
            <a:headEnd type="none" w="sm" len="sm"/>
            <a:tailEnd type="none" w="sm" len="sm"/>
          </a:ln>
        </p:spPr>
      </p:cxnSp>
      <p:grpSp>
        <p:nvGrpSpPr>
          <p:cNvPr id="447" name="Google Shape;447;p41"/>
          <p:cNvGrpSpPr/>
          <p:nvPr/>
        </p:nvGrpSpPr>
        <p:grpSpPr>
          <a:xfrm rot="-5400000">
            <a:off x="2457419" y="-2713514"/>
            <a:ext cx="4630147" cy="10517382"/>
            <a:chOff x="0" y="-47625"/>
            <a:chExt cx="666611" cy="776265"/>
          </a:xfrm>
        </p:grpSpPr>
        <p:sp>
          <p:nvSpPr>
            <p:cNvPr id="448" name="Google Shape;448;p41"/>
            <p:cNvSpPr/>
            <p:nvPr/>
          </p:nvSpPr>
          <p:spPr>
            <a:xfrm>
              <a:off x="0" y="0"/>
              <a:ext cx="666611" cy="728640"/>
            </a:xfrm>
            <a:custGeom>
              <a:avLst/>
              <a:gdLst/>
              <a:ahLst/>
              <a:cxnLst/>
              <a:rect l="l" t="t" r="r" b="b"/>
              <a:pathLst>
                <a:path w="666611" h="728640" extrusionOk="0">
                  <a:moveTo>
                    <a:pt x="222324" y="709571"/>
                  </a:moveTo>
                  <a:cubicBezTo>
                    <a:pt x="256499" y="721085"/>
                    <a:pt x="295352" y="728640"/>
                    <a:pt x="333485" y="728640"/>
                  </a:cubicBezTo>
                  <a:cubicBezTo>
                    <a:pt x="371619" y="728640"/>
                    <a:pt x="408313" y="722163"/>
                    <a:pt x="442128" y="710649"/>
                  </a:cubicBezTo>
                  <a:cubicBezTo>
                    <a:pt x="442849" y="710290"/>
                    <a:pt x="443568" y="710290"/>
                    <a:pt x="444287" y="709930"/>
                  </a:cubicBezTo>
                  <a:cubicBezTo>
                    <a:pt x="571278" y="663875"/>
                    <a:pt x="664812" y="542261"/>
                    <a:pt x="666611" y="402007"/>
                  </a:cubicBezTo>
                  <a:lnTo>
                    <a:pt x="666611" y="0"/>
                  </a:lnTo>
                  <a:lnTo>
                    <a:pt x="0" y="0"/>
                  </a:lnTo>
                  <a:lnTo>
                    <a:pt x="0" y="401709"/>
                  </a:lnTo>
                  <a:cubicBezTo>
                    <a:pt x="1799" y="542980"/>
                    <a:pt x="93894" y="664595"/>
                    <a:pt x="222324" y="709571"/>
                  </a:cubicBezTo>
                  <a:close/>
                </a:path>
              </a:pathLst>
            </a:custGeom>
            <a:solidFill>
              <a:srgbClr val="FFC927"/>
            </a:solidFill>
            <a:ln w="95250" cap="sq" cmpd="sng">
              <a:solidFill>
                <a:srgbClr val="FFFFFF"/>
              </a:solidFill>
              <a:prstDash val="solid"/>
              <a:miter lim="8000"/>
              <a:headEnd type="none" w="sm" len="sm"/>
              <a:tailEnd type="none" w="sm" len="sm"/>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449" name="Google Shape;449;p41"/>
            <p:cNvSpPr txBox="1"/>
            <p:nvPr/>
          </p:nvSpPr>
          <p:spPr>
            <a:xfrm>
              <a:off x="0" y="-47625"/>
              <a:ext cx="666600" cy="649200"/>
            </a:xfrm>
            <a:prstGeom prst="rect">
              <a:avLst/>
            </a:prstGeom>
            <a:noFill/>
            <a:ln>
              <a:noFill/>
            </a:ln>
          </p:spPr>
          <p:txBody>
            <a:bodyPr spcFirstLastPara="1" wrap="square" lIns="25400" tIns="25400" rIns="25400" bIns="25400" anchor="ctr" anchorCtr="0">
              <a:noAutofit/>
            </a:bodyPr>
            <a:lstStyle/>
            <a:p>
              <a:pPr marL="0" marR="0" lvl="0" indent="0" algn="ctr" rtl="0">
                <a:lnSpc>
                  <a:spcPct val="186611"/>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450" name="Google Shape;450;p41"/>
          <p:cNvSpPr/>
          <p:nvPr/>
        </p:nvSpPr>
        <p:spPr>
          <a:xfrm>
            <a:off x="7086600" y="3086100"/>
            <a:ext cx="2057400" cy="2057400"/>
          </a:xfrm>
          <a:custGeom>
            <a:avLst/>
            <a:gdLst/>
            <a:ahLst/>
            <a:cxnLst/>
            <a:rect l="l" t="t" r="r" b="b"/>
            <a:pathLst>
              <a:path w="4114800" h="4114800" extrusionOk="0">
                <a:moveTo>
                  <a:pt x="0" y="0"/>
                </a:moveTo>
                <a:lnTo>
                  <a:pt x="4114800" y="0"/>
                </a:lnTo>
                <a:lnTo>
                  <a:pt x="4114800" y="4114800"/>
                </a:lnTo>
                <a:lnTo>
                  <a:pt x="0" y="4114800"/>
                </a:lnTo>
                <a:lnTo>
                  <a:pt x="0" y="0"/>
                </a:lnTo>
                <a:close/>
              </a:path>
            </a:pathLst>
          </a:custGeom>
          <a:blipFill rotWithShape="1">
            <a:blip r:embed="rId3">
              <a:alphaModFix/>
            </a:blip>
            <a:stretch>
              <a:fillRect/>
            </a:stretch>
          </a:blipFill>
          <a:ln>
            <a:noFill/>
          </a:ln>
        </p:spPr>
        <p:txBody>
          <a:bodyPr/>
          <a:lstStyle/>
          <a:p>
            <a:endParaRPr lang="en-US"/>
          </a:p>
        </p:txBody>
      </p:sp>
      <p:sp>
        <p:nvSpPr>
          <p:cNvPr id="451" name="Google Shape;451;p41"/>
          <p:cNvSpPr txBox="1"/>
          <p:nvPr/>
        </p:nvSpPr>
        <p:spPr>
          <a:xfrm>
            <a:off x="2122128" y="2009250"/>
            <a:ext cx="4748400" cy="708000"/>
          </a:xfrm>
          <a:prstGeom prst="rect">
            <a:avLst/>
          </a:prstGeom>
          <a:noFill/>
          <a:ln>
            <a:noFill/>
          </a:ln>
        </p:spPr>
        <p:txBody>
          <a:bodyPr spcFirstLastPara="1" wrap="square" lIns="0" tIns="0" rIns="0" bIns="0" anchor="t" anchorCtr="0">
            <a:spAutoFit/>
          </a:bodyPr>
          <a:lstStyle/>
          <a:p>
            <a:pPr marL="0" marR="0" lvl="0" indent="0" algn="ctr" rtl="0">
              <a:lnSpc>
                <a:spcPct val="126000"/>
              </a:lnSpc>
              <a:spcBef>
                <a:spcPts val="0"/>
              </a:spcBef>
              <a:spcAft>
                <a:spcPts val="0"/>
              </a:spcAft>
              <a:buNone/>
            </a:pPr>
            <a:r>
              <a:rPr lang="en" sz="4600" b="1"/>
              <a:t>Methods</a:t>
            </a:r>
            <a:endParaRPr sz="4600"/>
          </a:p>
        </p:txBody>
      </p:sp>
      <p:cxnSp>
        <p:nvCxnSpPr>
          <p:cNvPr id="452" name="Google Shape;452;p41"/>
          <p:cNvCxnSpPr/>
          <p:nvPr/>
        </p:nvCxnSpPr>
        <p:spPr>
          <a:xfrm>
            <a:off x="2887713" y="3086100"/>
            <a:ext cx="3217200" cy="4500"/>
          </a:xfrm>
          <a:prstGeom prst="straightConnector1">
            <a:avLst/>
          </a:prstGeom>
          <a:noFill/>
          <a:ln w="95250" cap="flat" cmpd="sng">
            <a:solidFill>
              <a:srgbClr val="FFFFFF"/>
            </a:solidFill>
            <a:prstDash val="solid"/>
            <a:round/>
            <a:headEnd type="none" w="sm" len="sm"/>
            <a:tailEnd type="none" w="sm" len="sm"/>
          </a:ln>
        </p:spPr>
      </p:cxnSp>
      <p:cxnSp>
        <p:nvCxnSpPr>
          <p:cNvPr id="453" name="Google Shape;453;p41"/>
          <p:cNvCxnSpPr/>
          <p:nvPr/>
        </p:nvCxnSpPr>
        <p:spPr>
          <a:xfrm>
            <a:off x="0" y="4860257"/>
            <a:ext cx="9144000" cy="0"/>
          </a:xfrm>
          <a:prstGeom prst="straightConnector1">
            <a:avLst/>
          </a:prstGeom>
          <a:noFill/>
          <a:ln w="95250" cap="flat" cmpd="sng">
            <a:solidFill>
              <a:srgbClr val="FFFFFF"/>
            </a:solidFill>
            <a:prstDash val="solid"/>
            <a:round/>
            <a:headEnd type="none" w="sm" len="sm"/>
            <a:tailEnd type="none" w="sm" len="sm"/>
          </a:ln>
        </p:spPr>
      </p:cxnSp>
      <p:sp>
        <p:nvSpPr>
          <p:cNvPr id="454" name="Google Shape;454;p41"/>
          <p:cNvSpPr/>
          <p:nvPr/>
        </p:nvSpPr>
        <p:spPr>
          <a:xfrm>
            <a:off x="4329513" y="729554"/>
            <a:ext cx="459221" cy="459220"/>
          </a:xfrm>
          <a:custGeom>
            <a:avLst/>
            <a:gdLst/>
            <a:ahLst/>
            <a:cxnLst/>
            <a:rect l="l" t="t" r="r" b="b"/>
            <a:pathLst>
              <a:path w="918441" h="918441" extrusionOk="0">
                <a:moveTo>
                  <a:pt x="0" y="0"/>
                </a:moveTo>
                <a:lnTo>
                  <a:pt x="918440" y="0"/>
                </a:lnTo>
                <a:lnTo>
                  <a:pt x="918440" y="918441"/>
                </a:lnTo>
                <a:lnTo>
                  <a:pt x="0" y="918441"/>
                </a:lnTo>
                <a:lnTo>
                  <a:pt x="0" y="0"/>
                </a:lnTo>
                <a:close/>
              </a:path>
            </a:pathLst>
          </a:custGeom>
          <a:blipFill rotWithShape="1">
            <a:blip r:embed="rId4">
              <a:alphaModFix/>
            </a:blip>
            <a:stretch>
              <a:fillRect/>
            </a:stretch>
          </a:blipFill>
          <a:ln>
            <a:noFill/>
          </a:ln>
        </p:spPr>
        <p:txBody>
          <a:bodyPr/>
          <a:lstStyle/>
          <a:p>
            <a:endParaRPr lang="en-US"/>
          </a:p>
        </p:txBody>
      </p:sp>
      <p:sp>
        <p:nvSpPr>
          <p:cNvPr id="455" name="Google Shape;455;p41"/>
          <p:cNvSpPr/>
          <p:nvPr/>
        </p:nvSpPr>
        <p:spPr>
          <a:xfrm>
            <a:off x="4788728" y="973225"/>
            <a:ext cx="229610" cy="229610"/>
          </a:xfrm>
          <a:custGeom>
            <a:avLst/>
            <a:gdLst/>
            <a:ahLst/>
            <a:cxnLst/>
            <a:rect l="l" t="t" r="r" b="b"/>
            <a:pathLst>
              <a:path w="459220" h="459220" extrusionOk="0">
                <a:moveTo>
                  <a:pt x="0" y="0"/>
                </a:moveTo>
                <a:lnTo>
                  <a:pt x="459221" y="0"/>
                </a:lnTo>
                <a:lnTo>
                  <a:pt x="459221" y="459220"/>
                </a:lnTo>
                <a:lnTo>
                  <a:pt x="0" y="459220"/>
                </a:lnTo>
                <a:lnTo>
                  <a:pt x="0" y="0"/>
                </a:lnTo>
                <a:close/>
              </a:path>
            </a:pathLst>
          </a:custGeom>
          <a:blipFill rotWithShape="1">
            <a:blip r:embed="rId4">
              <a:alphaModFix/>
            </a:blip>
            <a:stretch>
              <a:fillRect/>
            </a:stretch>
          </a:blipFill>
          <a:ln>
            <a:noFill/>
          </a:ln>
        </p:spPr>
        <p:txBody>
          <a:bodyPr/>
          <a:lstStyle/>
          <a:p>
            <a:endParaRPr 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DF9B4"/>
        </a:solidFill>
        <a:effectLst/>
      </p:bgPr>
    </p:bg>
    <p:spTree>
      <p:nvGrpSpPr>
        <p:cNvPr id="1" name="Shape 459"/>
        <p:cNvGrpSpPr/>
        <p:nvPr/>
      </p:nvGrpSpPr>
      <p:grpSpPr>
        <a:xfrm>
          <a:off x="0" y="0"/>
          <a:ext cx="0" cy="0"/>
          <a:chOff x="0" y="0"/>
          <a:chExt cx="0" cy="0"/>
        </a:xfrm>
      </p:grpSpPr>
      <p:grpSp>
        <p:nvGrpSpPr>
          <p:cNvPr id="460" name="Google Shape;460;p42"/>
          <p:cNvGrpSpPr/>
          <p:nvPr/>
        </p:nvGrpSpPr>
        <p:grpSpPr>
          <a:xfrm rot="5400000">
            <a:off x="5531568" y="772087"/>
            <a:ext cx="4653945" cy="3599326"/>
            <a:chOff x="0" y="-47625"/>
            <a:chExt cx="666611" cy="515552"/>
          </a:xfrm>
        </p:grpSpPr>
        <p:sp>
          <p:nvSpPr>
            <p:cNvPr id="461" name="Google Shape;461;p42"/>
            <p:cNvSpPr/>
            <p:nvPr/>
          </p:nvSpPr>
          <p:spPr>
            <a:xfrm>
              <a:off x="0" y="0"/>
              <a:ext cx="666611" cy="467927"/>
            </a:xfrm>
            <a:custGeom>
              <a:avLst/>
              <a:gdLst/>
              <a:ahLst/>
              <a:cxnLst/>
              <a:rect l="l" t="t" r="r" b="b"/>
              <a:pathLst>
                <a:path w="666611" h="467927" extrusionOk="0">
                  <a:moveTo>
                    <a:pt x="222324" y="448858"/>
                  </a:moveTo>
                  <a:cubicBezTo>
                    <a:pt x="256499" y="460372"/>
                    <a:pt x="295352" y="467927"/>
                    <a:pt x="333485" y="467927"/>
                  </a:cubicBezTo>
                  <a:cubicBezTo>
                    <a:pt x="371619" y="467927"/>
                    <a:pt x="408313" y="461450"/>
                    <a:pt x="442128" y="449936"/>
                  </a:cubicBezTo>
                  <a:cubicBezTo>
                    <a:pt x="442849" y="449577"/>
                    <a:pt x="443568" y="449577"/>
                    <a:pt x="444287" y="449217"/>
                  </a:cubicBezTo>
                  <a:cubicBezTo>
                    <a:pt x="571278" y="403162"/>
                    <a:pt x="664812" y="281548"/>
                    <a:pt x="666611" y="147086"/>
                  </a:cubicBezTo>
                  <a:lnTo>
                    <a:pt x="666611" y="0"/>
                  </a:lnTo>
                  <a:lnTo>
                    <a:pt x="0" y="0"/>
                  </a:lnTo>
                  <a:lnTo>
                    <a:pt x="0" y="146977"/>
                  </a:lnTo>
                  <a:cubicBezTo>
                    <a:pt x="1799" y="282267"/>
                    <a:pt x="93894" y="403882"/>
                    <a:pt x="222324" y="448858"/>
                  </a:cubicBezTo>
                  <a:close/>
                </a:path>
              </a:pathLst>
            </a:custGeom>
            <a:solidFill>
              <a:srgbClr val="000000">
                <a:alpha val="0"/>
              </a:srgbClr>
            </a:solidFill>
            <a:ln w="95250" cap="sq" cmpd="sng">
              <a:solidFill>
                <a:srgbClr val="FFFFFF"/>
              </a:solidFill>
              <a:prstDash val="solid"/>
              <a:miter lim="8000"/>
              <a:headEnd type="none" w="sm" len="sm"/>
              <a:tailEnd type="none" w="sm" len="sm"/>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462" name="Google Shape;462;p42"/>
            <p:cNvSpPr txBox="1"/>
            <p:nvPr/>
          </p:nvSpPr>
          <p:spPr>
            <a:xfrm>
              <a:off x="0" y="-47625"/>
              <a:ext cx="666600" cy="388500"/>
            </a:xfrm>
            <a:prstGeom prst="rect">
              <a:avLst/>
            </a:prstGeom>
            <a:noFill/>
            <a:ln>
              <a:noFill/>
            </a:ln>
          </p:spPr>
          <p:txBody>
            <a:bodyPr spcFirstLastPara="1" wrap="square" lIns="25400" tIns="25400" rIns="25400" bIns="25400" anchor="ctr" anchorCtr="0">
              <a:noAutofit/>
            </a:bodyPr>
            <a:lstStyle/>
            <a:p>
              <a:pPr marL="0" marR="0" lvl="0" indent="0" algn="ctr" rtl="0">
                <a:lnSpc>
                  <a:spcPct val="186611"/>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cxnSp>
        <p:nvCxnSpPr>
          <p:cNvPr id="463" name="Google Shape;463;p42"/>
          <p:cNvCxnSpPr/>
          <p:nvPr/>
        </p:nvCxnSpPr>
        <p:spPr>
          <a:xfrm>
            <a:off x="0" y="253928"/>
            <a:ext cx="9144000" cy="0"/>
          </a:xfrm>
          <a:prstGeom prst="straightConnector1">
            <a:avLst/>
          </a:prstGeom>
          <a:noFill/>
          <a:ln w="95250" cap="flat" cmpd="sng">
            <a:solidFill>
              <a:srgbClr val="FFFFFF"/>
            </a:solidFill>
            <a:prstDash val="solid"/>
            <a:round/>
            <a:headEnd type="none" w="sm" len="sm"/>
            <a:tailEnd type="none" w="sm" len="sm"/>
          </a:ln>
        </p:spPr>
      </p:cxnSp>
      <p:cxnSp>
        <p:nvCxnSpPr>
          <p:cNvPr id="464" name="Google Shape;464;p42"/>
          <p:cNvCxnSpPr/>
          <p:nvPr/>
        </p:nvCxnSpPr>
        <p:spPr>
          <a:xfrm>
            <a:off x="0" y="4860257"/>
            <a:ext cx="9144000" cy="0"/>
          </a:xfrm>
          <a:prstGeom prst="straightConnector1">
            <a:avLst/>
          </a:prstGeom>
          <a:noFill/>
          <a:ln w="95250" cap="flat" cmpd="sng">
            <a:solidFill>
              <a:srgbClr val="FFFFFF"/>
            </a:solidFill>
            <a:prstDash val="solid"/>
            <a:round/>
            <a:headEnd type="none" w="sm" len="sm"/>
            <a:tailEnd type="none" w="sm" len="sm"/>
          </a:ln>
        </p:spPr>
      </p:cxnSp>
      <p:sp>
        <p:nvSpPr>
          <p:cNvPr id="465" name="Google Shape;465;p42"/>
          <p:cNvSpPr txBox="1"/>
          <p:nvPr/>
        </p:nvSpPr>
        <p:spPr>
          <a:xfrm>
            <a:off x="514350" y="304800"/>
            <a:ext cx="6170700" cy="600300"/>
          </a:xfrm>
          <a:prstGeom prst="rect">
            <a:avLst/>
          </a:prstGeom>
          <a:noFill/>
          <a:ln>
            <a:noFill/>
          </a:ln>
        </p:spPr>
        <p:txBody>
          <a:bodyPr spcFirstLastPara="1" wrap="square" lIns="0" tIns="0" rIns="0" bIns="0" anchor="t" anchorCtr="0">
            <a:spAutoFit/>
          </a:bodyPr>
          <a:lstStyle/>
          <a:p>
            <a:pPr marL="0" marR="0" lvl="0" indent="0" algn="l" rtl="0">
              <a:lnSpc>
                <a:spcPct val="126000"/>
              </a:lnSpc>
              <a:spcBef>
                <a:spcPts val="0"/>
              </a:spcBef>
              <a:spcAft>
                <a:spcPts val="0"/>
              </a:spcAft>
              <a:buNone/>
            </a:pPr>
            <a:r>
              <a:rPr lang="en" sz="3900" b="1"/>
              <a:t>Method</a:t>
            </a:r>
            <a:endParaRPr sz="700"/>
          </a:p>
        </p:txBody>
      </p:sp>
      <p:sp>
        <p:nvSpPr>
          <p:cNvPr id="466" name="Google Shape;466;p42"/>
          <p:cNvSpPr/>
          <p:nvPr/>
        </p:nvSpPr>
        <p:spPr>
          <a:xfrm>
            <a:off x="202850" y="2129725"/>
            <a:ext cx="1941600" cy="11451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a:p>
            <a:pPr marL="0" lvl="0" indent="0" algn="ctr" rtl="0">
              <a:spcBef>
                <a:spcPts val="0"/>
              </a:spcBef>
              <a:spcAft>
                <a:spcPts val="0"/>
              </a:spcAft>
              <a:buNone/>
            </a:pPr>
            <a:r>
              <a:rPr lang="en" sz="2000">
                <a:latin typeface="Calibri"/>
                <a:ea typeface="Calibri"/>
                <a:cs typeface="Calibri"/>
                <a:sym typeface="Calibri"/>
              </a:rPr>
              <a:t>Data Collection</a:t>
            </a:r>
            <a:endParaRPr sz="2000">
              <a:latin typeface="Calibri"/>
              <a:ea typeface="Calibri"/>
              <a:cs typeface="Calibri"/>
              <a:sym typeface="Calibri"/>
            </a:endParaRPr>
          </a:p>
          <a:p>
            <a:pPr marL="0" lvl="0" indent="0" algn="ctr" rtl="0">
              <a:spcBef>
                <a:spcPts val="0"/>
              </a:spcBef>
              <a:spcAft>
                <a:spcPts val="0"/>
              </a:spcAft>
              <a:buNone/>
            </a:pPr>
            <a:endParaRPr>
              <a:latin typeface="Calibri"/>
              <a:ea typeface="Calibri"/>
              <a:cs typeface="Calibri"/>
              <a:sym typeface="Calibri"/>
            </a:endParaRPr>
          </a:p>
        </p:txBody>
      </p:sp>
      <p:sp>
        <p:nvSpPr>
          <p:cNvPr id="467" name="Google Shape;467;p42"/>
          <p:cNvSpPr/>
          <p:nvPr/>
        </p:nvSpPr>
        <p:spPr>
          <a:xfrm>
            <a:off x="2473575" y="2071975"/>
            <a:ext cx="1941600" cy="12606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latin typeface="Calibri"/>
                <a:ea typeface="Calibri"/>
                <a:cs typeface="Calibri"/>
                <a:sym typeface="Calibri"/>
              </a:rPr>
              <a:t>Data Preparation</a:t>
            </a:r>
            <a:endParaRPr sz="2000">
              <a:latin typeface="Calibri"/>
              <a:ea typeface="Calibri"/>
              <a:cs typeface="Calibri"/>
              <a:sym typeface="Calibri"/>
            </a:endParaRPr>
          </a:p>
        </p:txBody>
      </p:sp>
      <p:sp>
        <p:nvSpPr>
          <p:cNvPr id="468" name="Google Shape;468;p42"/>
          <p:cNvSpPr/>
          <p:nvPr/>
        </p:nvSpPr>
        <p:spPr>
          <a:xfrm>
            <a:off x="4858200" y="2129725"/>
            <a:ext cx="1941600" cy="11451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latin typeface="Calibri"/>
                <a:ea typeface="Calibri"/>
                <a:cs typeface="Calibri"/>
                <a:sym typeface="Calibri"/>
              </a:rPr>
              <a:t>Modeling</a:t>
            </a:r>
            <a:endParaRPr sz="2000">
              <a:latin typeface="Calibri"/>
              <a:ea typeface="Calibri"/>
              <a:cs typeface="Calibri"/>
              <a:sym typeface="Calibri"/>
            </a:endParaRPr>
          </a:p>
        </p:txBody>
      </p:sp>
      <p:sp>
        <p:nvSpPr>
          <p:cNvPr id="469" name="Google Shape;469;p42"/>
          <p:cNvSpPr/>
          <p:nvPr/>
        </p:nvSpPr>
        <p:spPr>
          <a:xfrm>
            <a:off x="7091475" y="2129725"/>
            <a:ext cx="1941600" cy="11451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latin typeface="Calibri"/>
                <a:ea typeface="Calibri"/>
                <a:cs typeface="Calibri"/>
                <a:sym typeface="Calibri"/>
              </a:rPr>
              <a:t>Evaluation</a:t>
            </a:r>
            <a:r>
              <a:rPr lang="en">
                <a:latin typeface="Calibri"/>
                <a:ea typeface="Calibri"/>
                <a:cs typeface="Calibri"/>
                <a:sym typeface="Calibri"/>
              </a:rPr>
              <a:t> </a:t>
            </a:r>
            <a:endParaRPr>
              <a:latin typeface="Calibri"/>
              <a:ea typeface="Calibri"/>
              <a:cs typeface="Calibri"/>
              <a:sym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A1C3FF"/>
        </a:solidFill>
        <a:effectLst/>
      </p:bgPr>
    </p:bg>
    <p:spTree>
      <p:nvGrpSpPr>
        <p:cNvPr id="1" name="Shape 473"/>
        <p:cNvGrpSpPr/>
        <p:nvPr/>
      </p:nvGrpSpPr>
      <p:grpSpPr>
        <a:xfrm>
          <a:off x="0" y="0"/>
          <a:ext cx="0" cy="0"/>
          <a:chOff x="0" y="0"/>
          <a:chExt cx="0" cy="0"/>
        </a:xfrm>
      </p:grpSpPr>
      <p:sp>
        <p:nvSpPr>
          <p:cNvPr id="474" name="Google Shape;474;p43"/>
          <p:cNvSpPr/>
          <p:nvPr/>
        </p:nvSpPr>
        <p:spPr>
          <a:xfrm rot="10800000">
            <a:off x="0" y="0"/>
            <a:ext cx="1183043" cy="1180892"/>
          </a:xfrm>
          <a:custGeom>
            <a:avLst/>
            <a:gdLst/>
            <a:ahLst/>
            <a:cxnLst/>
            <a:rect l="l" t="t" r="r" b="b"/>
            <a:pathLst>
              <a:path w="2366086" h="2361784" extrusionOk="0">
                <a:moveTo>
                  <a:pt x="0" y="0"/>
                </a:moveTo>
                <a:lnTo>
                  <a:pt x="2366086" y="0"/>
                </a:lnTo>
                <a:lnTo>
                  <a:pt x="2366086" y="2361784"/>
                </a:lnTo>
                <a:lnTo>
                  <a:pt x="0" y="2361784"/>
                </a:lnTo>
                <a:lnTo>
                  <a:pt x="0" y="0"/>
                </a:lnTo>
                <a:close/>
              </a:path>
            </a:pathLst>
          </a:custGeom>
          <a:blipFill rotWithShape="1">
            <a:blip r:embed="rId3">
              <a:alphaModFix/>
            </a:blip>
            <a:stretch>
              <a:fillRect/>
            </a:stretch>
          </a:blipFill>
          <a:ln>
            <a:noFill/>
          </a:ln>
        </p:spPr>
        <p:txBody>
          <a:bodyPr/>
          <a:lstStyle/>
          <a:p>
            <a:endParaRPr lang="en-US"/>
          </a:p>
        </p:txBody>
      </p:sp>
      <p:cxnSp>
        <p:nvCxnSpPr>
          <p:cNvPr id="475" name="Google Shape;475;p43"/>
          <p:cNvCxnSpPr/>
          <p:nvPr/>
        </p:nvCxnSpPr>
        <p:spPr>
          <a:xfrm>
            <a:off x="0" y="253928"/>
            <a:ext cx="9144000" cy="0"/>
          </a:xfrm>
          <a:prstGeom prst="straightConnector1">
            <a:avLst/>
          </a:prstGeom>
          <a:noFill/>
          <a:ln w="95250" cap="flat" cmpd="sng">
            <a:solidFill>
              <a:srgbClr val="FFFFFF"/>
            </a:solidFill>
            <a:prstDash val="solid"/>
            <a:round/>
            <a:headEnd type="none" w="sm" len="sm"/>
            <a:tailEnd type="none" w="sm" len="sm"/>
          </a:ln>
        </p:spPr>
      </p:cxnSp>
      <p:sp>
        <p:nvSpPr>
          <p:cNvPr id="476" name="Google Shape;476;p43"/>
          <p:cNvSpPr/>
          <p:nvPr/>
        </p:nvSpPr>
        <p:spPr>
          <a:xfrm>
            <a:off x="7705563" y="3705064"/>
            <a:ext cx="1438437" cy="1438436"/>
          </a:xfrm>
          <a:custGeom>
            <a:avLst/>
            <a:gdLst/>
            <a:ahLst/>
            <a:cxnLst/>
            <a:rect l="l" t="t" r="r" b="b"/>
            <a:pathLst>
              <a:path w="2876873" h="2876873" extrusionOk="0">
                <a:moveTo>
                  <a:pt x="0" y="0"/>
                </a:moveTo>
                <a:lnTo>
                  <a:pt x="2876873" y="0"/>
                </a:lnTo>
                <a:lnTo>
                  <a:pt x="2876873" y="2876873"/>
                </a:lnTo>
                <a:lnTo>
                  <a:pt x="0" y="2876873"/>
                </a:lnTo>
                <a:lnTo>
                  <a:pt x="0" y="0"/>
                </a:lnTo>
                <a:close/>
              </a:path>
            </a:pathLst>
          </a:custGeom>
          <a:blipFill rotWithShape="1">
            <a:blip r:embed="rId4">
              <a:alphaModFix/>
            </a:blip>
            <a:stretch>
              <a:fillRect/>
            </a:stretch>
          </a:blipFill>
          <a:ln>
            <a:noFill/>
          </a:ln>
        </p:spPr>
        <p:txBody>
          <a:bodyPr/>
          <a:lstStyle/>
          <a:p>
            <a:endParaRPr lang="en-US"/>
          </a:p>
        </p:txBody>
      </p:sp>
      <p:cxnSp>
        <p:nvCxnSpPr>
          <p:cNvPr id="477" name="Google Shape;477;p43"/>
          <p:cNvCxnSpPr/>
          <p:nvPr/>
        </p:nvCxnSpPr>
        <p:spPr>
          <a:xfrm>
            <a:off x="0" y="4860257"/>
            <a:ext cx="9144000" cy="0"/>
          </a:xfrm>
          <a:prstGeom prst="straightConnector1">
            <a:avLst/>
          </a:prstGeom>
          <a:noFill/>
          <a:ln w="95250" cap="flat" cmpd="sng">
            <a:solidFill>
              <a:srgbClr val="FFFFFF"/>
            </a:solidFill>
            <a:prstDash val="solid"/>
            <a:round/>
            <a:headEnd type="none" w="sm" len="sm"/>
            <a:tailEnd type="none" w="sm" len="sm"/>
          </a:ln>
        </p:spPr>
      </p:cxnSp>
      <p:cxnSp>
        <p:nvCxnSpPr>
          <p:cNvPr id="478" name="Google Shape;478;p43"/>
          <p:cNvCxnSpPr/>
          <p:nvPr/>
        </p:nvCxnSpPr>
        <p:spPr>
          <a:xfrm>
            <a:off x="0" y="2372507"/>
            <a:ext cx="9144000" cy="0"/>
          </a:xfrm>
          <a:prstGeom prst="straightConnector1">
            <a:avLst/>
          </a:prstGeom>
          <a:noFill/>
          <a:ln w="95250" cap="flat" cmpd="sng">
            <a:solidFill>
              <a:srgbClr val="FFFFFF"/>
            </a:solidFill>
            <a:prstDash val="solid"/>
            <a:round/>
            <a:headEnd type="none" w="sm" len="sm"/>
            <a:tailEnd type="none" w="sm" len="sm"/>
          </a:ln>
        </p:spPr>
      </p:cxnSp>
      <p:pic>
        <p:nvPicPr>
          <p:cNvPr id="479" name="Google Shape;479;p43"/>
          <p:cNvPicPr preferRelativeResize="0"/>
          <p:nvPr/>
        </p:nvPicPr>
        <p:blipFill rotWithShape="1">
          <a:blip r:embed="rId5">
            <a:alphaModFix/>
          </a:blip>
          <a:srcRect l="9767" r="9775"/>
          <a:stretch/>
        </p:blipFill>
        <p:spPr>
          <a:xfrm>
            <a:off x="581100" y="1245604"/>
            <a:ext cx="2081882" cy="1727207"/>
          </a:xfrm>
          <a:prstGeom prst="rect">
            <a:avLst/>
          </a:prstGeom>
          <a:noFill/>
          <a:ln>
            <a:noFill/>
          </a:ln>
        </p:spPr>
      </p:pic>
      <p:sp>
        <p:nvSpPr>
          <p:cNvPr id="480" name="Google Shape;480;p43"/>
          <p:cNvSpPr txBox="1"/>
          <p:nvPr/>
        </p:nvSpPr>
        <p:spPr>
          <a:xfrm>
            <a:off x="1438436" y="342900"/>
            <a:ext cx="6267000" cy="615600"/>
          </a:xfrm>
          <a:prstGeom prst="rect">
            <a:avLst/>
          </a:prstGeom>
          <a:noFill/>
          <a:ln>
            <a:noFill/>
          </a:ln>
        </p:spPr>
        <p:txBody>
          <a:bodyPr spcFirstLastPara="1" wrap="square" lIns="0" tIns="0" rIns="0" bIns="0" anchor="t" anchorCtr="0">
            <a:spAutoFit/>
          </a:bodyPr>
          <a:lstStyle/>
          <a:p>
            <a:pPr marL="0" marR="0" lvl="0" indent="0" algn="ctr" rtl="0">
              <a:lnSpc>
                <a:spcPct val="126000"/>
              </a:lnSpc>
              <a:spcBef>
                <a:spcPts val="0"/>
              </a:spcBef>
              <a:spcAft>
                <a:spcPts val="0"/>
              </a:spcAft>
              <a:buNone/>
            </a:pPr>
            <a:r>
              <a:rPr lang="en" sz="4000" b="1"/>
              <a:t>Models Used</a:t>
            </a:r>
            <a:endParaRPr sz="700"/>
          </a:p>
        </p:txBody>
      </p:sp>
      <p:sp>
        <p:nvSpPr>
          <p:cNvPr id="481" name="Google Shape;481;p43"/>
          <p:cNvSpPr txBox="1"/>
          <p:nvPr/>
        </p:nvSpPr>
        <p:spPr>
          <a:xfrm>
            <a:off x="525475" y="3817775"/>
            <a:ext cx="2570700" cy="517200"/>
          </a:xfrm>
          <a:prstGeom prst="rect">
            <a:avLst/>
          </a:prstGeom>
          <a:noFill/>
          <a:ln>
            <a:noFill/>
          </a:ln>
        </p:spPr>
        <p:txBody>
          <a:bodyPr spcFirstLastPara="1" wrap="square" lIns="0" tIns="0" rIns="0" bIns="0" anchor="t" anchorCtr="0">
            <a:spAutoFit/>
          </a:bodyPr>
          <a:lstStyle/>
          <a:p>
            <a:pPr marL="0" marR="0" lvl="0" indent="0" algn="ctr" rtl="0">
              <a:lnSpc>
                <a:spcPct val="140014"/>
              </a:lnSpc>
              <a:spcBef>
                <a:spcPts val="0"/>
              </a:spcBef>
              <a:spcAft>
                <a:spcPts val="0"/>
              </a:spcAft>
              <a:buNone/>
            </a:pPr>
            <a:r>
              <a:rPr lang="en"/>
              <a:t>Compare to Regression and “leakage” Models </a:t>
            </a:r>
            <a:endParaRPr sz="700"/>
          </a:p>
        </p:txBody>
      </p:sp>
      <p:sp>
        <p:nvSpPr>
          <p:cNvPr id="482" name="Google Shape;482;p43"/>
          <p:cNvSpPr txBox="1"/>
          <p:nvPr/>
        </p:nvSpPr>
        <p:spPr>
          <a:xfrm>
            <a:off x="3297718" y="3817775"/>
            <a:ext cx="2570700" cy="215400"/>
          </a:xfrm>
          <a:prstGeom prst="rect">
            <a:avLst/>
          </a:prstGeom>
          <a:noFill/>
          <a:ln>
            <a:noFill/>
          </a:ln>
        </p:spPr>
        <p:txBody>
          <a:bodyPr spcFirstLastPara="1" wrap="square" lIns="0" tIns="0" rIns="0" bIns="0" anchor="t" anchorCtr="0">
            <a:spAutoFit/>
          </a:bodyPr>
          <a:lstStyle/>
          <a:p>
            <a:pPr marL="0" marR="0" lvl="0" indent="0" algn="ctr" rtl="0">
              <a:lnSpc>
                <a:spcPct val="140014"/>
              </a:lnSpc>
              <a:spcBef>
                <a:spcPts val="0"/>
              </a:spcBef>
              <a:spcAft>
                <a:spcPts val="0"/>
              </a:spcAft>
              <a:buNone/>
            </a:pPr>
            <a:r>
              <a:rPr lang="en"/>
              <a:t>Try to create explainable rules</a:t>
            </a:r>
            <a:endParaRPr sz="700"/>
          </a:p>
        </p:txBody>
      </p:sp>
      <p:sp>
        <p:nvSpPr>
          <p:cNvPr id="483" name="Google Shape;483;p43"/>
          <p:cNvSpPr txBox="1"/>
          <p:nvPr/>
        </p:nvSpPr>
        <p:spPr>
          <a:xfrm>
            <a:off x="6069978" y="3817775"/>
            <a:ext cx="2570700" cy="215400"/>
          </a:xfrm>
          <a:prstGeom prst="rect">
            <a:avLst/>
          </a:prstGeom>
          <a:noFill/>
          <a:ln>
            <a:noFill/>
          </a:ln>
        </p:spPr>
        <p:txBody>
          <a:bodyPr spcFirstLastPara="1" wrap="square" lIns="0" tIns="0" rIns="0" bIns="0" anchor="t" anchorCtr="0">
            <a:spAutoFit/>
          </a:bodyPr>
          <a:lstStyle/>
          <a:p>
            <a:pPr marL="0" marR="0" lvl="0" indent="0" algn="ctr" rtl="0">
              <a:lnSpc>
                <a:spcPct val="140014"/>
              </a:lnSpc>
              <a:spcBef>
                <a:spcPts val="0"/>
              </a:spcBef>
              <a:spcAft>
                <a:spcPts val="0"/>
              </a:spcAft>
              <a:buNone/>
            </a:pPr>
            <a:r>
              <a:rPr lang="en"/>
              <a:t>Try to improve performance</a:t>
            </a:r>
            <a:endParaRPr sz="700"/>
          </a:p>
        </p:txBody>
      </p:sp>
      <p:sp>
        <p:nvSpPr>
          <p:cNvPr id="484" name="Google Shape;484;p43"/>
          <p:cNvSpPr txBox="1"/>
          <p:nvPr/>
        </p:nvSpPr>
        <p:spPr>
          <a:xfrm>
            <a:off x="113129" y="3178800"/>
            <a:ext cx="3395400" cy="2463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 sz="1600"/>
              <a:t>Baseline Comparison Models</a:t>
            </a:r>
            <a:endParaRPr sz="700"/>
          </a:p>
        </p:txBody>
      </p:sp>
      <p:sp>
        <p:nvSpPr>
          <p:cNvPr id="485" name="Google Shape;485;p43"/>
          <p:cNvSpPr txBox="1"/>
          <p:nvPr/>
        </p:nvSpPr>
        <p:spPr>
          <a:xfrm>
            <a:off x="3286600" y="3259926"/>
            <a:ext cx="2581800" cy="2463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 sz="1600"/>
              <a:t>Single Decision Trees</a:t>
            </a:r>
            <a:endParaRPr sz="700"/>
          </a:p>
        </p:txBody>
      </p:sp>
      <p:sp>
        <p:nvSpPr>
          <p:cNvPr id="486" name="Google Shape;486;p43"/>
          <p:cNvSpPr txBox="1"/>
          <p:nvPr/>
        </p:nvSpPr>
        <p:spPr>
          <a:xfrm>
            <a:off x="6058875" y="3259926"/>
            <a:ext cx="2581800" cy="2463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 sz="1600"/>
              <a:t>Ensemble Tree Methods</a:t>
            </a:r>
            <a:endParaRPr sz="700"/>
          </a:p>
        </p:txBody>
      </p:sp>
      <p:pic>
        <p:nvPicPr>
          <p:cNvPr id="487" name="Google Shape;487;p43"/>
          <p:cNvPicPr preferRelativeResize="0"/>
          <p:nvPr/>
        </p:nvPicPr>
        <p:blipFill>
          <a:blip r:embed="rId6">
            <a:alphaModFix/>
          </a:blip>
          <a:stretch>
            <a:fillRect/>
          </a:stretch>
        </p:blipFill>
        <p:spPr>
          <a:xfrm>
            <a:off x="6172273" y="1520359"/>
            <a:ext cx="2671849" cy="1238691"/>
          </a:xfrm>
          <a:prstGeom prst="rect">
            <a:avLst/>
          </a:prstGeom>
          <a:noFill/>
          <a:ln>
            <a:noFill/>
          </a:ln>
        </p:spPr>
      </p:pic>
      <p:pic>
        <p:nvPicPr>
          <p:cNvPr id="488" name="Google Shape;488;p43"/>
          <p:cNvPicPr preferRelativeResize="0"/>
          <p:nvPr/>
        </p:nvPicPr>
        <p:blipFill rotWithShape="1">
          <a:blip r:embed="rId7">
            <a:alphaModFix/>
          </a:blip>
          <a:srcRect l="30570" r="30237"/>
          <a:stretch/>
        </p:blipFill>
        <p:spPr>
          <a:xfrm>
            <a:off x="3726624" y="1245600"/>
            <a:ext cx="1593403" cy="19332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A1C3FF"/>
        </a:solidFill>
        <a:effectLst/>
      </p:bgPr>
    </p:bg>
    <p:spTree>
      <p:nvGrpSpPr>
        <p:cNvPr id="1" name="Shape 163"/>
        <p:cNvGrpSpPr/>
        <p:nvPr/>
      </p:nvGrpSpPr>
      <p:grpSpPr>
        <a:xfrm>
          <a:off x="0" y="0"/>
          <a:ext cx="0" cy="0"/>
          <a:chOff x="0" y="0"/>
          <a:chExt cx="0" cy="0"/>
        </a:xfrm>
      </p:grpSpPr>
      <p:cxnSp>
        <p:nvCxnSpPr>
          <p:cNvPr id="164" name="Google Shape;164;p26"/>
          <p:cNvCxnSpPr/>
          <p:nvPr/>
        </p:nvCxnSpPr>
        <p:spPr>
          <a:xfrm>
            <a:off x="0" y="253928"/>
            <a:ext cx="9144000" cy="0"/>
          </a:xfrm>
          <a:prstGeom prst="straightConnector1">
            <a:avLst/>
          </a:prstGeom>
          <a:noFill/>
          <a:ln w="95250" cap="flat" cmpd="sng">
            <a:solidFill>
              <a:srgbClr val="FFFFFF"/>
            </a:solidFill>
            <a:prstDash val="solid"/>
            <a:round/>
            <a:headEnd type="none" w="sm" len="sm"/>
            <a:tailEnd type="none" w="sm" len="sm"/>
          </a:ln>
        </p:spPr>
      </p:cxnSp>
      <p:grpSp>
        <p:nvGrpSpPr>
          <p:cNvPr id="165" name="Google Shape;165;p26"/>
          <p:cNvGrpSpPr/>
          <p:nvPr/>
        </p:nvGrpSpPr>
        <p:grpSpPr>
          <a:xfrm rot="-5400000">
            <a:off x="2457419" y="-2713514"/>
            <a:ext cx="4630147" cy="10517382"/>
            <a:chOff x="0" y="-47625"/>
            <a:chExt cx="666611" cy="776265"/>
          </a:xfrm>
        </p:grpSpPr>
        <p:sp>
          <p:nvSpPr>
            <p:cNvPr id="166" name="Google Shape;166;p26"/>
            <p:cNvSpPr/>
            <p:nvPr/>
          </p:nvSpPr>
          <p:spPr>
            <a:xfrm>
              <a:off x="0" y="0"/>
              <a:ext cx="666611" cy="728640"/>
            </a:xfrm>
            <a:custGeom>
              <a:avLst/>
              <a:gdLst/>
              <a:ahLst/>
              <a:cxnLst/>
              <a:rect l="l" t="t" r="r" b="b"/>
              <a:pathLst>
                <a:path w="666611" h="728640" extrusionOk="0">
                  <a:moveTo>
                    <a:pt x="222324" y="709571"/>
                  </a:moveTo>
                  <a:cubicBezTo>
                    <a:pt x="256499" y="721085"/>
                    <a:pt x="295352" y="728640"/>
                    <a:pt x="333485" y="728640"/>
                  </a:cubicBezTo>
                  <a:cubicBezTo>
                    <a:pt x="371619" y="728640"/>
                    <a:pt x="408313" y="722163"/>
                    <a:pt x="442128" y="710649"/>
                  </a:cubicBezTo>
                  <a:cubicBezTo>
                    <a:pt x="442849" y="710290"/>
                    <a:pt x="443568" y="710290"/>
                    <a:pt x="444287" y="709930"/>
                  </a:cubicBezTo>
                  <a:cubicBezTo>
                    <a:pt x="571278" y="663875"/>
                    <a:pt x="664812" y="542261"/>
                    <a:pt x="666611" y="402007"/>
                  </a:cubicBezTo>
                  <a:lnTo>
                    <a:pt x="666611" y="0"/>
                  </a:lnTo>
                  <a:lnTo>
                    <a:pt x="0" y="0"/>
                  </a:lnTo>
                  <a:lnTo>
                    <a:pt x="0" y="401709"/>
                  </a:lnTo>
                  <a:cubicBezTo>
                    <a:pt x="1799" y="542980"/>
                    <a:pt x="93894" y="664595"/>
                    <a:pt x="222324" y="709571"/>
                  </a:cubicBezTo>
                  <a:close/>
                </a:path>
              </a:pathLst>
            </a:custGeom>
            <a:solidFill>
              <a:srgbClr val="FFC927"/>
            </a:solidFill>
            <a:ln w="95250" cap="sq" cmpd="sng">
              <a:solidFill>
                <a:srgbClr val="FFFFFF"/>
              </a:solidFill>
              <a:prstDash val="solid"/>
              <a:miter lim="8000"/>
              <a:headEnd type="none" w="sm" len="sm"/>
              <a:tailEnd type="none" w="sm" len="sm"/>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167" name="Google Shape;167;p26"/>
            <p:cNvSpPr txBox="1"/>
            <p:nvPr/>
          </p:nvSpPr>
          <p:spPr>
            <a:xfrm>
              <a:off x="0" y="-47625"/>
              <a:ext cx="666611" cy="649265"/>
            </a:xfrm>
            <a:prstGeom prst="rect">
              <a:avLst/>
            </a:prstGeom>
            <a:noFill/>
            <a:ln>
              <a:noFill/>
            </a:ln>
          </p:spPr>
          <p:txBody>
            <a:bodyPr spcFirstLastPara="1" wrap="square" lIns="25400" tIns="25400" rIns="25400" bIns="25400" anchor="ctr" anchorCtr="0">
              <a:noAutofit/>
            </a:bodyPr>
            <a:lstStyle/>
            <a:p>
              <a:pPr marL="0" marR="0" lvl="0" indent="0" algn="ctr" rtl="0">
                <a:lnSpc>
                  <a:spcPct val="186611"/>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168" name="Google Shape;168;p26"/>
          <p:cNvSpPr/>
          <p:nvPr/>
        </p:nvSpPr>
        <p:spPr>
          <a:xfrm>
            <a:off x="7086600" y="3086100"/>
            <a:ext cx="2057400" cy="2057400"/>
          </a:xfrm>
          <a:custGeom>
            <a:avLst/>
            <a:gdLst/>
            <a:ahLst/>
            <a:cxnLst/>
            <a:rect l="l" t="t" r="r" b="b"/>
            <a:pathLst>
              <a:path w="4114800" h="4114800" extrusionOk="0">
                <a:moveTo>
                  <a:pt x="0" y="0"/>
                </a:moveTo>
                <a:lnTo>
                  <a:pt x="4114800" y="0"/>
                </a:lnTo>
                <a:lnTo>
                  <a:pt x="4114800" y="4114800"/>
                </a:lnTo>
                <a:lnTo>
                  <a:pt x="0" y="4114800"/>
                </a:lnTo>
                <a:lnTo>
                  <a:pt x="0" y="0"/>
                </a:lnTo>
                <a:close/>
              </a:path>
            </a:pathLst>
          </a:custGeom>
          <a:blipFill rotWithShape="1">
            <a:blip r:embed="rId3">
              <a:alphaModFix/>
            </a:blip>
            <a:stretch>
              <a:fillRect/>
            </a:stretch>
          </a:blipFill>
          <a:ln>
            <a:noFill/>
          </a:ln>
        </p:spPr>
        <p:txBody>
          <a:bodyPr/>
          <a:lstStyle/>
          <a:p>
            <a:endParaRPr lang="en-US"/>
          </a:p>
        </p:txBody>
      </p:sp>
      <p:sp>
        <p:nvSpPr>
          <p:cNvPr id="169" name="Google Shape;169;p26"/>
          <p:cNvSpPr txBox="1"/>
          <p:nvPr/>
        </p:nvSpPr>
        <p:spPr>
          <a:xfrm>
            <a:off x="-169347" y="153900"/>
            <a:ext cx="4748400" cy="1000500"/>
          </a:xfrm>
          <a:prstGeom prst="rect">
            <a:avLst/>
          </a:prstGeom>
          <a:noFill/>
          <a:ln>
            <a:noFill/>
          </a:ln>
        </p:spPr>
        <p:txBody>
          <a:bodyPr spcFirstLastPara="1" wrap="square" lIns="0" tIns="0" rIns="0" bIns="0" anchor="t" anchorCtr="0">
            <a:spAutoFit/>
          </a:bodyPr>
          <a:lstStyle/>
          <a:p>
            <a:pPr marL="0" marR="0" lvl="0" indent="0" algn="ctr" rtl="0">
              <a:lnSpc>
                <a:spcPct val="126000"/>
              </a:lnSpc>
              <a:spcBef>
                <a:spcPts val="0"/>
              </a:spcBef>
              <a:spcAft>
                <a:spcPts val="0"/>
              </a:spcAft>
              <a:buNone/>
            </a:pPr>
            <a:r>
              <a:rPr lang="en" sz="6500" b="1"/>
              <a:t>Agenda</a:t>
            </a:r>
            <a:endParaRPr sz="700"/>
          </a:p>
        </p:txBody>
      </p:sp>
      <p:sp>
        <p:nvSpPr>
          <p:cNvPr id="170" name="Google Shape;170;p26"/>
          <p:cNvSpPr txBox="1"/>
          <p:nvPr/>
        </p:nvSpPr>
        <p:spPr>
          <a:xfrm>
            <a:off x="1176149" y="1414525"/>
            <a:ext cx="2057400" cy="2616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 sz="1700" b="1"/>
              <a:t>Intro/Context</a:t>
            </a:r>
            <a:endParaRPr sz="100"/>
          </a:p>
        </p:txBody>
      </p:sp>
      <p:sp>
        <p:nvSpPr>
          <p:cNvPr id="171" name="Google Shape;171;p26"/>
          <p:cNvSpPr txBox="1"/>
          <p:nvPr/>
        </p:nvSpPr>
        <p:spPr>
          <a:xfrm>
            <a:off x="753601" y="1704075"/>
            <a:ext cx="2902500" cy="4803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 sz="1300"/>
              <a:t>Basketball Intro: What is Fouling Out and Why is it an Issue</a:t>
            </a:r>
            <a:endParaRPr sz="1300"/>
          </a:p>
        </p:txBody>
      </p:sp>
      <p:cxnSp>
        <p:nvCxnSpPr>
          <p:cNvPr id="172" name="Google Shape;172;p26"/>
          <p:cNvCxnSpPr/>
          <p:nvPr/>
        </p:nvCxnSpPr>
        <p:spPr>
          <a:xfrm>
            <a:off x="417363" y="1198325"/>
            <a:ext cx="3217200" cy="4500"/>
          </a:xfrm>
          <a:prstGeom prst="straightConnector1">
            <a:avLst/>
          </a:prstGeom>
          <a:noFill/>
          <a:ln w="95250" cap="flat" cmpd="sng">
            <a:solidFill>
              <a:srgbClr val="FFFFFF"/>
            </a:solidFill>
            <a:prstDash val="solid"/>
            <a:round/>
            <a:headEnd type="none" w="sm" len="sm"/>
            <a:tailEnd type="none" w="sm" len="sm"/>
          </a:ln>
        </p:spPr>
      </p:cxnSp>
      <p:cxnSp>
        <p:nvCxnSpPr>
          <p:cNvPr id="173" name="Google Shape;173;p26"/>
          <p:cNvCxnSpPr/>
          <p:nvPr/>
        </p:nvCxnSpPr>
        <p:spPr>
          <a:xfrm>
            <a:off x="0" y="4860257"/>
            <a:ext cx="9144000" cy="0"/>
          </a:xfrm>
          <a:prstGeom prst="straightConnector1">
            <a:avLst/>
          </a:prstGeom>
          <a:noFill/>
          <a:ln w="95250" cap="flat" cmpd="sng">
            <a:solidFill>
              <a:srgbClr val="FFFFFF"/>
            </a:solidFill>
            <a:prstDash val="solid"/>
            <a:round/>
            <a:headEnd type="none" w="sm" len="sm"/>
            <a:tailEnd type="none" w="sm" len="sm"/>
          </a:ln>
        </p:spPr>
      </p:cxnSp>
      <p:sp>
        <p:nvSpPr>
          <p:cNvPr id="174" name="Google Shape;174;p26"/>
          <p:cNvSpPr txBox="1"/>
          <p:nvPr/>
        </p:nvSpPr>
        <p:spPr>
          <a:xfrm>
            <a:off x="4592655" y="1414513"/>
            <a:ext cx="4068600" cy="2616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 sz="1700" b="1"/>
              <a:t>Methods</a:t>
            </a:r>
            <a:endParaRPr sz="100"/>
          </a:p>
        </p:txBody>
      </p:sp>
      <p:sp>
        <p:nvSpPr>
          <p:cNvPr id="175" name="Google Shape;175;p26"/>
          <p:cNvSpPr txBox="1"/>
          <p:nvPr/>
        </p:nvSpPr>
        <p:spPr>
          <a:xfrm>
            <a:off x="170555" y="2312763"/>
            <a:ext cx="4068600" cy="2616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 sz="1700" b="1"/>
              <a:t>Data</a:t>
            </a:r>
            <a:endParaRPr sz="100"/>
          </a:p>
        </p:txBody>
      </p:sp>
      <p:sp>
        <p:nvSpPr>
          <p:cNvPr id="176" name="Google Shape;176;p26"/>
          <p:cNvSpPr txBox="1"/>
          <p:nvPr/>
        </p:nvSpPr>
        <p:spPr>
          <a:xfrm>
            <a:off x="4592655" y="2277638"/>
            <a:ext cx="4068600" cy="2616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 sz="1700" b="1"/>
              <a:t>Results</a:t>
            </a:r>
            <a:endParaRPr sz="100"/>
          </a:p>
        </p:txBody>
      </p:sp>
      <p:sp>
        <p:nvSpPr>
          <p:cNvPr id="177" name="Google Shape;177;p26"/>
          <p:cNvSpPr txBox="1"/>
          <p:nvPr/>
        </p:nvSpPr>
        <p:spPr>
          <a:xfrm>
            <a:off x="5469400" y="1759400"/>
            <a:ext cx="2315100" cy="2001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 sz="1300"/>
              <a:t>Setup &amp; Significance</a:t>
            </a:r>
            <a:endParaRPr sz="1300"/>
          </a:p>
        </p:txBody>
      </p:sp>
      <p:sp>
        <p:nvSpPr>
          <p:cNvPr id="178" name="Google Shape;178;p26"/>
          <p:cNvSpPr txBox="1"/>
          <p:nvPr/>
        </p:nvSpPr>
        <p:spPr>
          <a:xfrm>
            <a:off x="753601" y="2685650"/>
            <a:ext cx="2902500" cy="4803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 sz="1300"/>
              <a:t>Data Description, Relevance and Limitations</a:t>
            </a:r>
            <a:endParaRPr sz="1300"/>
          </a:p>
        </p:txBody>
      </p:sp>
      <p:sp>
        <p:nvSpPr>
          <p:cNvPr id="179" name="Google Shape;179;p26"/>
          <p:cNvSpPr txBox="1"/>
          <p:nvPr/>
        </p:nvSpPr>
        <p:spPr>
          <a:xfrm>
            <a:off x="5018350" y="2769488"/>
            <a:ext cx="3217200" cy="2001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 sz="1300"/>
              <a:t>Data Visualization Analysis</a:t>
            </a:r>
            <a:endParaRPr sz="1300"/>
          </a:p>
        </p:txBody>
      </p:sp>
      <p:sp>
        <p:nvSpPr>
          <p:cNvPr id="180" name="Google Shape;180;p26"/>
          <p:cNvSpPr/>
          <p:nvPr/>
        </p:nvSpPr>
        <p:spPr>
          <a:xfrm>
            <a:off x="4329513" y="729554"/>
            <a:ext cx="459221" cy="459220"/>
          </a:xfrm>
          <a:custGeom>
            <a:avLst/>
            <a:gdLst/>
            <a:ahLst/>
            <a:cxnLst/>
            <a:rect l="l" t="t" r="r" b="b"/>
            <a:pathLst>
              <a:path w="918441" h="918441" extrusionOk="0">
                <a:moveTo>
                  <a:pt x="0" y="0"/>
                </a:moveTo>
                <a:lnTo>
                  <a:pt x="918440" y="0"/>
                </a:lnTo>
                <a:lnTo>
                  <a:pt x="918440" y="918441"/>
                </a:lnTo>
                <a:lnTo>
                  <a:pt x="0" y="918441"/>
                </a:lnTo>
                <a:lnTo>
                  <a:pt x="0" y="0"/>
                </a:lnTo>
                <a:close/>
              </a:path>
            </a:pathLst>
          </a:custGeom>
          <a:blipFill rotWithShape="1">
            <a:blip r:embed="rId4">
              <a:alphaModFix/>
            </a:blip>
            <a:stretch>
              <a:fillRect/>
            </a:stretch>
          </a:blipFill>
          <a:ln>
            <a:noFill/>
          </a:ln>
        </p:spPr>
        <p:txBody>
          <a:bodyPr/>
          <a:lstStyle/>
          <a:p>
            <a:endParaRPr lang="en-US"/>
          </a:p>
        </p:txBody>
      </p:sp>
      <p:sp>
        <p:nvSpPr>
          <p:cNvPr id="181" name="Google Shape;181;p26"/>
          <p:cNvSpPr/>
          <p:nvPr/>
        </p:nvSpPr>
        <p:spPr>
          <a:xfrm>
            <a:off x="4788728" y="973225"/>
            <a:ext cx="229610" cy="229610"/>
          </a:xfrm>
          <a:custGeom>
            <a:avLst/>
            <a:gdLst/>
            <a:ahLst/>
            <a:cxnLst/>
            <a:rect l="l" t="t" r="r" b="b"/>
            <a:pathLst>
              <a:path w="459220" h="459220" extrusionOk="0">
                <a:moveTo>
                  <a:pt x="0" y="0"/>
                </a:moveTo>
                <a:lnTo>
                  <a:pt x="459221" y="0"/>
                </a:lnTo>
                <a:lnTo>
                  <a:pt x="459221" y="459220"/>
                </a:lnTo>
                <a:lnTo>
                  <a:pt x="0" y="459220"/>
                </a:lnTo>
                <a:lnTo>
                  <a:pt x="0" y="0"/>
                </a:lnTo>
                <a:close/>
              </a:path>
            </a:pathLst>
          </a:custGeom>
          <a:blipFill rotWithShape="1">
            <a:blip r:embed="rId4">
              <a:alphaModFix/>
            </a:blip>
            <a:stretch>
              <a:fillRect/>
            </a:stretch>
          </a:blipFill>
          <a:ln>
            <a:noFill/>
          </a:ln>
        </p:spPr>
        <p:txBody>
          <a:bodyPr/>
          <a:lstStyle/>
          <a:p>
            <a:endParaRPr lang="en-US"/>
          </a:p>
        </p:txBody>
      </p:sp>
      <p:sp>
        <p:nvSpPr>
          <p:cNvPr id="182" name="Google Shape;182;p26"/>
          <p:cNvSpPr txBox="1"/>
          <p:nvPr/>
        </p:nvSpPr>
        <p:spPr>
          <a:xfrm>
            <a:off x="704850" y="3277225"/>
            <a:ext cx="3000000" cy="446400"/>
          </a:xfrm>
          <a:prstGeom prst="rect">
            <a:avLst/>
          </a:prstGeom>
          <a:noFill/>
          <a:ln>
            <a:noFill/>
          </a:ln>
        </p:spPr>
        <p:txBody>
          <a:bodyPr spcFirstLastPara="1" wrap="square" lIns="91425" tIns="91425" rIns="91425" bIns="91425" anchor="t" anchorCtr="0">
            <a:spAutoFit/>
          </a:bodyPr>
          <a:lstStyle/>
          <a:p>
            <a:pPr marL="0" lvl="0" indent="0" algn="ctr" rtl="0">
              <a:lnSpc>
                <a:spcPct val="140000"/>
              </a:lnSpc>
              <a:spcBef>
                <a:spcPts val="0"/>
              </a:spcBef>
              <a:spcAft>
                <a:spcPts val="0"/>
              </a:spcAft>
              <a:buNone/>
            </a:pPr>
            <a:r>
              <a:rPr lang="en" sz="1700" b="1">
                <a:solidFill>
                  <a:schemeClr val="dk1"/>
                </a:solidFill>
              </a:rPr>
              <a:t>Exploratory Analysis</a:t>
            </a:r>
            <a:endParaRPr sz="100">
              <a:solidFill>
                <a:schemeClr val="dk1"/>
              </a:solidFill>
            </a:endParaRPr>
          </a:p>
        </p:txBody>
      </p:sp>
      <p:sp>
        <p:nvSpPr>
          <p:cNvPr id="183" name="Google Shape;183;p26"/>
          <p:cNvSpPr txBox="1"/>
          <p:nvPr/>
        </p:nvSpPr>
        <p:spPr>
          <a:xfrm>
            <a:off x="753600" y="3782400"/>
            <a:ext cx="3000000" cy="384900"/>
          </a:xfrm>
          <a:prstGeom prst="rect">
            <a:avLst/>
          </a:prstGeom>
          <a:noFill/>
          <a:ln>
            <a:noFill/>
          </a:ln>
        </p:spPr>
        <p:txBody>
          <a:bodyPr spcFirstLastPara="1" wrap="square" lIns="91425" tIns="91425" rIns="91425" bIns="91425" anchor="t" anchorCtr="0">
            <a:spAutoFit/>
          </a:bodyPr>
          <a:lstStyle/>
          <a:p>
            <a:pPr marL="0" lvl="0" indent="0" algn="ctr" rtl="0">
              <a:lnSpc>
                <a:spcPct val="140000"/>
              </a:lnSpc>
              <a:spcBef>
                <a:spcPts val="0"/>
              </a:spcBef>
              <a:spcAft>
                <a:spcPts val="0"/>
              </a:spcAft>
              <a:buNone/>
            </a:pPr>
            <a:r>
              <a:rPr lang="en" sz="1300">
                <a:solidFill>
                  <a:schemeClr val="dk1"/>
                </a:solidFill>
              </a:rPr>
              <a:t>Preliminary Visualizations</a:t>
            </a:r>
            <a:endParaRPr/>
          </a:p>
        </p:txBody>
      </p:sp>
      <p:sp>
        <p:nvSpPr>
          <p:cNvPr id="184" name="Google Shape;184;p26"/>
          <p:cNvSpPr txBox="1"/>
          <p:nvPr/>
        </p:nvSpPr>
        <p:spPr>
          <a:xfrm>
            <a:off x="5126950" y="3671925"/>
            <a:ext cx="3000000" cy="384900"/>
          </a:xfrm>
          <a:prstGeom prst="rect">
            <a:avLst/>
          </a:prstGeom>
          <a:noFill/>
          <a:ln>
            <a:noFill/>
          </a:ln>
        </p:spPr>
        <p:txBody>
          <a:bodyPr spcFirstLastPara="1" wrap="square" lIns="91425" tIns="91425" rIns="91425" bIns="91425" anchor="t" anchorCtr="0">
            <a:spAutoFit/>
          </a:bodyPr>
          <a:lstStyle/>
          <a:p>
            <a:pPr marL="0" lvl="0" indent="0" algn="ctr" rtl="0">
              <a:lnSpc>
                <a:spcPct val="140000"/>
              </a:lnSpc>
              <a:spcBef>
                <a:spcPts val="0"/>
              </a:spcBef>
              <a:spcAft>
                <a:spcPts val="0"/>
              </a:spcAft>
              <a:buNone/>
            </a:pPr>
            <a:r>
              <a:rPr lang="en" sz="1300">
                <a:solidFill>
                  <a:schemeClr val="dk1"/>
                </a:solidFill>
              </a:rPr>
              <a:t>Stakeholder Recommendations</a:t>
            </a:r>
            <a:endParaRPr/>
          </a:p>
        </p:txBody>
      </p:sp>
      <p:sp>
        <p:nvSpPr>
          <p:cNvPr id="185" name="Google Shape;185;p26"/>
          <p:cNvSpPr txBox="1"/>
          <p:nvPr/>
        </p:nvSpPr>
        <p:spPr>
          <a:xfrm>
            <a:off x="5126950" y="3277225"/>
            <a:ext cx="3000000" cy="446400"/>
          </a:xfrm>
          <a:prstGeom prst="rect">
            <a:avLst/>
          </a:prstGeom>
          <a:noFill/>
          <a:ln>
            <a:noFill/>
          </a:ln>
        </p:spPr>
        <p:txBody>
          <a:bodyPr spcFirstLastPara="1" wrap="square" lIns="91425" tIns="91425" rIns="91425" bIns="91425" anchor="t" anchorCtr="0">
            <a:spAutoFit/>
          </a:bodyPr>
          <a:lstStyle/>
          <a:p>
            <a:pPr marL="0" lvl="0" indent="0" algn="ctr" rtl="0">
              <a:lnSpc>
                <a:spcPct val="140000"/>
              </a:lnSpc>
              <a:spcBef>
                <a:spcPts val="0"/>
              </a:spcBef>
              <a:spcAft>
                <a:spcPts val="0"/>
              </a:spcAft>
              <a:buNone/>
            </a:pPr>
            <a:r>
              <a:rPr lang="en" sz="1700" b="1">
                <a:solidFill>
                  <a:schemeClr val="dk1"/>
                </a:solidFill>
              </a:rPr>
              <a:t>Conclusion</a:t>
            </a:r>
            <a:endParaRPr sz="100">
              <a:solidFill>
                <a:schemeClr val="dk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A1C3FF"/>
        </a:solidFill>
        <a:effectLst/>
      </p:bgPr>
    </p:bg>
    <p:spTree>
      <p:nvGrpSpPr>
        <p:cNvPr id="1" name="Shape 492"/>
        <p:cNvGrpSpPr/>
        <p:nvPr/>
      </p:nvGrpSpPr>
      <p:grpSpPr>
        <a:xfrm>
          <a:off x="0" y="0"/>
          <a:ext cx="0" cy="0"/>
          <a:chOff x="0" y="0"/>
          <a:chExt cx="0" cy="0"/>
        </a:xfrm>
      </p:grpSpPr>
      <p:sp>
        <p:nvSpPr>
          <p:cNvPr id="493" name="Google Shape;493;p44"/>
          <p:cNvSpPr/>
          <p:nvPr/>
        </p:nvSpPr>
        <p:spPr>
          <a:xfrm>
            <a:off x="667625" y="-1040667"/>
            <a:ext cx="2570782" cy="2037345"/>
          </a:xfrm>
          <a:custGeom>
            <a:avLst/>
            <a:gdLst/>
            <a:ahLst/>
            <a:cxnLst/>
            <a:rect l="l" t="t" r="r" b="b"/>
            <a:pathLst>
              <a:path w="5141563" h="4074689" extrusionOk="0">
                <a:moveTo>
                  <a:pt x="0" y="0"/>
                </a:moveTo>
                <a:lnTo>
                  <a:pt x="5141563" y="0"/>
                </a:lnTo>
                <a:lnTo>
                  <a:pt x="5141563" y="4074689"/>
                </a:lnTo>
                <a:lnTo>
                  <a:pt x="0" y="4074689"/>
                </a:lnTo>
                <a:lnTo>
                  <a:pt x="0" y="0"/>
                </a:lnTo>
                <a:close/>
              </a:path>
            </a:pathLst>
          </a:custGeom>
          <a:blipFill rotWithShape="1">
            <a:blip r:embed="rId3">
              <a:alphaModFix/>
            </a:blip>
            <a:stretch>
              <a:fillRect/>
            </a:stretch>
          </a:blipFill>
          <a:ln>
            <a:noFill/>
          </a:ln>
        </p:spPr>
        <p:txBody>
          <a:bodyPr/>
          <a:lstStyle/>
          <a:p>
            <a:endParaRPr lang="en-US"/>
          </a:p>
        </p:txBody>
      </p:sp>
      <p:sp>
        <p:nvSpPr>
          <p:cNvPr id="494" name="Google Shape;494;p44"/>
          <p:cNvSpPr txBox="1"/>
          <p:nvPr/>
        </p:nvSpPr>
        <p:spPr>
          <a:xfrm>
            <a:off x="717350" y="169350"/>
            <a:ext cx="8056500" cy="507900"/>
          </a:xfrm>
          <a:prstGeom prst="rect">
            <a:avLst/>
          </a:prstGeom>
          <a:noFill/>
          <a:ln>
            <a:noFill/>
          </a:ln>
        </p:spPr>
        <p:txBody>
          <a:bodyPr spcFirstLastPara="1" wrap="square" lIns="0" tIns="0" rIns="0" bIns="0" anchor="t" anchorCtr="0">
            <a:spAutoFit/>
          </a:bodyPr>
          <a:lstStyle/>
          <a:p>
            <a:pPr marL="0" marR="0" lvl="0" indent="0" algn="l" rtl="0">
              <a:lnSpc>
                <a:spcPct val="126000"/>
              </a:lnSpc>
              <a:spcBef>
                <a:spcPts val="0"/>
              </a:spcBef>
              <a:spcAft>
                <a:spcPts val="0"/>
              </a:spcAft>
              <a:buNone/>
            </a:pPr>
            <a:r>
              <a:rPr lang="en" sz="3300" b="1"/>
              <a:t> Regression 			vs		 Classification</a:t>
            </a:r>
            <a:endParaRPr sz="700"/>
          </a:p>
        </p:txBody>
      </p:sp>
      <p:sp>
        <p:nvSpPr>
          <p:cNvPr id="495" name="Google Shape;495;p44"/>
          <p:cNvSpPr txBox="1"/>
          <p:nvPr/>
        </p:nvSpPr>
        <p:spPr>
          <a:xfrm>
            <a:off x="793725" y="2059300"/>
            <a:ext cx="3280200" cy="2284500"/>
          </a:xfrm>
          <a:prstGeom prst="rect">
            <a:avLst/>
          </a:prstGeom>
          <a:noFill/>
          <a:ln>
            <a:noFill/>
          </a:ln>
        </p:spPr>
        <p:txBody>
          <a:bodyPr spcFirstLastPara="1" wrap="square" lIns="0" tIns="0" rIns="0" bIns="0" anchor="t" anchorCtr="0">
            <a:spAutoFit/>
          </a:bodyPr>
          <a:lstStyle/>
          <a:p>
            <a:pPr marL="0" marR="0" lvl="0" indent="0" algn="l" rtl="0">
              <a:lnSpc>
                <a:spcPct val="120007"/>
              </a:lnSpc>
              <a:spcBef>
                <a:spcPts val="0"/>
              </a:spcBef>
              <a:spcAft>
                <a:spcPts val="0"/>
              </a:spcAft>
              <a:buNone/>
            </a:pPr>
            <a:r>
              <a:rPr lang="en">
                <a:solidFill>
                  <a:schemeClr val="dk1"/>
                </a:solidFill>
              </a:rPr>
              <a:t>Tries to specifically predict the number of fouls a player will give</a:t>
            </a:r>
            <a:endParaRPr>
              <a:solidFill>
                <a:schemeClr val="dk1"/>
              </a:solidFill>
            </a:endParaRPr>
          </a:p>
          <a:p>
            <a:pPr marL="0" marR="0" lvl="0" indent="0" algn="l" rtl="0">
              <a:lnSpc>
                <a:spcPct val="120007"/>
              </a:lnSpc>
              <a:spcBef>
                <a:spcPts val="0"/>
              </a:spcBef>
              <a:spcAft>
                <a:spcPts val="0"/>
              </a:spcAft>
              <a:buNone/>
            </a:pPr>
            <a:endParaRPr>
              <a:solidFill>
                <a:schemeClr val="dk1"/>
              </a:solidFill>
            </a:endParaRPr>
          </a:p>
          <a:p>
            <a:pPr marL="457200" marR="0" lvl="0" indent="-317500" algn="l" rtl="0">
              <a:lnSpc>
                <a:spcPct val="120007"/>
              </a:lnSpc>
              <a:spcBef>
                <a:spcPts val="0"/>
              </a:spcBef>
              <a:spcAft>
                <a:spcPts val="0"/>
              </a:spcAft>
              <a:buClr>
                <a:schemeClr val="dk1"/>
              </a:buClr>
              <a:buSzPts val="1400"/>
              <a:buChar char="●"/>
            </a:pPr>
            <a:r>
              <a:rPr lang="en">
                <a:solidFill>
                  <a:schemeClr val="dk1"/>
                </a:solidFill>
              </a:rPr>
              <a:t>No new target variable is created</a:t>
            </a:r>
            <a:endParaRPr>
              <a:solidFill>
                <a:schemeClr val="dk1"/>
              </a:solidFill>
            </a:endParaRPr>
          </a:p>
          <a:p>
            <a:pPr marL="457200" marR="0" lvl="0" indent="-317500" algn="l" rtl="0">
              <a:lnSpc>
                <a:spcPct val="120007"/>
              </a:lnSpc>
              <a:spcBef>
                <a:spcPts val="0"/>
              </a:spcBef>
              <a:spcAft>
                <a:spcPts val="0"/>
              </a:spcAft>
              <a:buClr>
                <a:schemeClr val="dk1"/>
              </a:buClr>
              <a:buSzPts val="1400"/>
              <a:buChar char="●"/>
            </a:pPr>
            <a:r>
              <a:rPr lang="en">
                <a:solidFill>
                  <a:schemeClr val="dk1"/>
                </a:solidFill>
              </a:rPr>
              <a:t>Decision tree splits to leafs on numbers (1, 2, 3, etc.)</a:t>
            </a:r>
            <a:endParaRPr>
              <a:solidFill>
                <a:schemeClr val="dk1"/>
              </a:solidFill>
            </a:endParaRPr>
          </a:p>
          <a:p>
            <a:pPr marL="457200" marR="0" lvl="0" indent="-317500" algn="l" rtl="0">
              <a:lnSpc>
                <a:spcPct val="120007"/>
              </a:lnSpc>
              <a:spcBef>
                <a:spcPts val="0"/>
              </a:spcBef>
              <a:spcAft>
                <a:spcPts val="0"/>
              </a:spcAft>
              <a:buClr>
                <a:schemeClr val="dk1"/>
              </a:buClr>
              <a:buSzPts val="1400"/>
              <a:buChar char="●"/>
            </a:pPr>
            <a:r>
              <a:rPr lang="en">
                <a:solidFill>
                  <a:schemeClr val="dk1"/>
                </a:solidFill>
              </a:rPr>
              <a:t>Predictions may not be whole numbers (2.4), affecting interpretation</a:t>
            </a:r>
            <a:endParaRPr>
              <a:solidFill>
                <a:schemeClr val="dk1"/>
              </a:solidFill>
            </a:endParaRPr>
          </a:p>
        </p:txBody>
      </p:sp>
      <p:sp>
        <p:nvSpPr>
          <p:cNvPr id="496" name="Google Shape;496;p44"/>
          <p:cNvSpPr txBox="1"/>
          <p:nvPr/>
        </p:nvSpPr>
        <p:spPr>
          <a:xfrm>
            <a:off x="5264800" y="2059300"/>
            <a:ext cx="3563100" cy="2284500"/>
          </a:xfrm>
          <a:prstGeom prst="rect">
            <a:avLst/>
          </a:prstGeom>
          <a:noFill/>
          <a:ln>
            <a:noFill/>
          </a:ln>
        </p:spPr>
        <p:txBody>
          <a:bodyPr spcFirstLastPara="1" wrap="square" lIns="0" tIns="0" rIns="0" bIns="0" anchor="t" anchorCtr="0">
            <a:spAutoFit/>
          </a:bodyPr>
          <a:lstStyle/>
          <a:p>
            <a:pPr marL="0" marR="0" lvl="0" indent="0" algn="l" rtl="0">
              <a:lnSpc>
                <a:spcPct val="120007"/>
              </a:lnSpc>
              <a:spcBef>
                <a:spcPts val="0"/>
              </a:spcBef>
              <a:spcAft>
                <a:spcPts val="0"/>
              </a:spcAft>
              <a:buNone/>
            </a:pPr>
            <a:r>
              <a:rPr lang="en">
                <a:solidFill>
                  <a:schemeClr val="dk1"/>
                </a:solidFill>
              </a:rPr>
              <a:t>Tries to specifically predict whether a player will foul out of a game (give 6+ personal fouls</a:t>
            </a:r>
            <a:endParaRPr>
              <a:solidFill>
                <a:schemeClr val="dk1"/>
              </a:solidFill>
            </a:endParaRPr>
          </a:p>
          <a:p>
            <a:pPr marL="0" marR="0" lvl="0" indent="0" algn="l" rtl="0">
              <a:lnSpc>
                <a:spcPct val="120007"/>
              </a:lnSpc>
              <a:spcBef>
                <a:spcPts val="0"/>
              </a:spcBef>
              <a:spcAft>
                <a:spcPts val="0"/>
              </a:spcAft>
              <a:buNone/>
            </a:pPr>
            <a:endParaRPr>
              <a:solidFill>
                <a:schemeClr val="dk1"/>
              </a:solidFill>
            </a:endParaRPr>
          </a:p>
          <a:p>
            <a:pPr marL="457200" marR="0" lvl="0" indent="-317500" algn="l" rtl="0">
              <a:lnSpc>
                <a:spcPct val="120007"/>
              </a:lnSpc>
              <a:spcBef>
                <a:spcPts val="0"/>
              </a:spcBef>
              <a:spcAft>
                <a:spcPts val="0"/>
              </a:spcAft>
              <a:buClr>
                <a:schemeClr val="dk1"/>
              </a:buClr>
              <a:buSzPts val="1400"/>
              <a:buChar char="●"/>
            </a:pPr>
            <a:r>
              <a:rPr lang="en">
                <a:solidFill>
                  <a:schemeClr val="dk1"/>
                </a:solidFill>
              </a:rPr>
              <a:t>Requires new target variable “Fouled Out” (1 if PF &gt;= 6), which is rare</a:t>
            </a:r>
            <a:endParaRPr>
              <a:solidFill>
                <a:schemeClr val="dk1"/>
              </a:solidFill>
            </a:endParaRPr>
          </a:p>
          <a:p>
            <a:pPr marL="457200" marR="0" lvl="0" indent="-317500" algn="l" rtl="0">
              <a:lnSpc>
                <a:spcPct val="120007"/>
              </a:lnSpc>
              <a:spcBef>
                <a:spcPts val="0"/>
              </a:spcBef>
              <a:spcAft>
                <a:spcPts val="0"/>
              </a:spcAft>
              <a:buClr>
                <a:schemeClr val="dk1"/>
              </a:buClr>
              <a:buSzPts val="1400"/>
              <a:buChar char="●"/>
            </a:pPr>
            <a:r>
              <a:rPr lang="en">
                <a:solidFill>
                  <a:schemeClr val="dk1"/>
                </a:solidFill>
              </a:rPr>
              <a:t>Decision tree splits to leafs if Fouled Out = 1 or 0</a:t>
            </a:r>
            <a:endParaRPr>
              <a:solidFill>
                <a:schemeClr val="dk1"/>
              </a:solidFill>
            </a:endParaRPr>
          </a:p>
          <a:p>
            <a:pPr marL="457200" marR="0" lvl="0" indent="-317500" algn="l" rtl="0">
              <a:lnSpc>
                <a:spcPct val="120007"/>
              </a:lnSpc>
              <a:spcBef>
                <a:spcPts val="0"/>
              </a:spcBef>
              <a:spcAft>
                <a:spcPts val="0"/>
              </a:spcAft>
              <a:buClr>
                <a:schemeClr val="dk1"/>
              </a:buClr>
              <a:buSzPts val="1400"/>
              <a:buChar char="●"/>
            </a:pPr>
            <a:r>
              <a:rPr lang="en">
                <a:solidFill>
                  <a:schemeClr val="dk1"/>
                </a:solidFill>
              </a:rPr>
              <a:t>Does not predict specific number of fouls</a:t>
            </a:r>
            <a:endParaRPr>
              <a:solidFill>
                <a:schemeClr val="dk1"/>
              </a:solidFill>
            </a:endParaRPr>
          </a:p>
        </p:txBody>
      </p:sp>
      <p:pic>
        <p:nvPicPr>
          <p:cNvPr id="497" name="Google Shape;497;p44"/>
          <p:cNvPicPr preferRelativeResize="0"/>
          <p:nvPr/>
        </p:nvPicPr>
        <p:blipFill>
          <a:blip r:embed="rId4">
            <a:alphaModFix/>
          </a:blip>
          <a:stretch>
            <a:fillRect/>
          </a:stretch>
        </p:blipFill>
        <p:spPr>
          <a:xfrm>
            <a:off x="5095225" y="996675"/>
            <a:ext cx="3902250" cy="868675"/>
          </a:xfrm>
          <a:prstGeom prst="rect">
            <a:avLst/>
          </a:prstGeom>
          <a:noFill/>
          <a:ln>
            <a:noFill/>
          </a:ln>
        </p:spPr>
      </p:pic>
      <p:pic>
        <p:nvPicPr>
          <p:cNvPr id="498" name="Google Shape;498;p44"/>
          <p:cNvPicPr preferRelativeResize="0"/>
          <p:nvPr/>
        </p:nvPicPr>
        <p:blipFill>
          <a:blip r:embed="rId5">
            <a:alphaModFix/>
          </a:blip>
          <a:stretch>
            <a:fillRect/>
          </a:stretch>
        </p:blipFill>
        <p:spPr>
          <a:xfrm>
            <a:off x="66650" y="1251550"/>
            <a:ext cx="4734352" cy="5528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A1C3FF"/>
        </a:solidFill>
        <a:effectLst/>
      </p:bgPr>
    </p:bg>
    <p:spTree>
      <p:nvGrpSpPr>
        <p:cNvPr id="1" name="Shape 502"/>
        <p:cNvGrpSpPr/>
        <p:nvPr/>
      </p:nvGrpSpPr>
      <p:grpSpPr>
        <a:xfrm>
          <a:off x="0" y="0"/>
          <a:ext cx="0" cy="0"/>
          <a:chOff x="0" y="0"/>
          <a:chExt cx="0" cy="0"/>
        </a:xfrm>
      </p:grpSpPr>
      <p:sp>
        <p:nvSpPr>
          <p:cNvPr id="503" name="Google Shape;503;p45"/>
          <p:cNvSpPr/>
          <p:nvPr/>
        </p:nvSpPr>
        <p:spPr>
          <a:xfrm>
            <a:off x="667625" y="-1040667"/>
            <a:ext cx="2570782" cy="2037345"/>
          </a:xfrm>
          <a:custGeom>
            <a:avLst/>
            <a:gdLst/>
            <a:ahLst/>
            <a:cxnLst/>
            <a:rect l="l" t="t" r="r" b="b"/>
            <a:pathLst>
              <a:path w="5141563" h="4074689" extrusionOk="0">
                <a:moveTo>
                  <a:pt x="0" y="0"/>
                </a:moveTo>
                <a:lnTo>
                  <a:pt x="5141563" y="0"/>
                </a:lnTo>
                <a:lnTo>
                  <a:pt x="5141563" y="4074689"/>
                </a:lnTo>
                <a:lnTo>
                  <a:pt x="0" y="4074689"/>
                </a:lnTo>
                <a:lnTo>
                  <a:pt x="0" y="0"/>
                </a:lnTo>
                <a:close/>
              </a:path>
            </a:pathLst>
          </a:custGeom>
          <a:blipFill rotWithShape="1">
            <a:blip r:embed="rId3">
              <a:alphaModFix/>
            </a:blip>
            <a:stretch>
              <a:fillRect/>
            </a:stretch>
          </a:blipFill>
          <a:ln>
            <a:noFill/>
          </a:ln>
        </p:spPr>
        <p:txBody>
          <a:bodyPr/>
          <a:lstStyle/>
          <a:p>
            <a:endParaRPr lang="en-US"/>
          </a:p>
        </p:txBody>
      </p:sp>
      <p:sp>
        <p:nvSpPr>
          <p:cNvPr id="504" name="Google Shape;504;p45"/>
          <p:cNvSpPr txBox="1"/>
          <p:nvPr/>
        </p:nvSpPr>
        <p:spPr>
          <a:xfrm>
            <a:off x="717350" y="169350"/>
            <a:ext cx="8056500" cy="507900"/>
          </a:xfrm>
          <a:prstGeom prst="rect">
            <a:avLst/>
          </a:prstGeom>
          <a:noFill/>
          <a:ln>
            <a:noFill/>
          </a:ln>
        </p:spPr>
        <p:txBody>
          <a:bodyPr spcFirstLastPara="1" wrap="square" lIns="0" tIns="0" rIns="0" bIns="0" anchor="t" anchorCtr="0">
            <a:spAutoFit/>
          </a:bodyPr>
          <a:lstStyle/>
          <a:p>
            <a:pPr marL="0" marR="0" lvl="0" indent="0" algn="l" rtl="0">
              <a:lnSpc>
                <a:spcPct val="126000"/>
              </a:lnSpc>
              <a:spcBef>
                <a:spcPts val="0"/>
              </a:spcBef>
              <a:spcAft>
                <a:spcPts val="0"/>
              </a:spcAft>
              <a:buNone/>
            </a:pPr>
            <a:r>
              <a:rPr lang="en" sz="3300" b="1"/>
              <a:t>Regression 			vs		 Classification</a:t>
            </a:r>
            <a:endParaRPr sz="700"/>
          </a:p>
        </p:txBody>
      </p:sp>
      <p:pic>
        <p:nvPicPr>
          <p:cNvPr id="505" name="Google Shape;505;p45"/>
          <p:cNvPicPr preferRelativeResize="0"/>
          <p:nvPr/>
        </p:nvPicPr>
        <p:blipFill>
          <a:blip r:embed="rId4">
            <a:alphaModFix/>
          </a:blip>
          <a:stretch>
            <a:fillRect/>
          </a:stretch>
        </p:blipFill>
        <p:spPr>
          <a:xfrm>
            <a:off x="139750" y="1359100"/>
            <a:ext cx="8712373" cy="3100050"/>
          </a:xfrm>
          <a:prstGeom prst="rect">
            <a:avLst/>
          </a:prstGeom>
          <a:noFill/>
          <a:ln>
            <a:noFill/>
          </a:ln>
        </p:spPr>
      </p:pic>
      <p:sp>
        <p:nvSpPr>
          <p:cNvPr id="506" name="Google Shape;506;p45"/>
          <p:cNvSpPr/>
          <p:nvPr/>
        </p:nvSpPr>
        <p:spPr>
          <a:xfrm>
            <a:off x="3686550" y="3929350"/>
            <a:ext cx="576300" cy="165600"/>
          </a:xfrm>
          <a:prstGeom prst="leftArrow">
            <a:avLst>
              <a:gd name="adj1" fmla="val 50000"/>
              <a:gd name="adj2" fmla="val 50000"/>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507" name="Google Shape;507;p45"/>
          <p:cNvSpPr/>
          <p:nvPr/>
        </p:nvSpPr>
        <p:spPr>
          <a:xfrm>
            <a:off x="4207775" y="4150125"/>
            <a:ext cx="576300" cy="165600"/>
          </a:xfrm>
          <a:prstGeom prst="leftArrow">
            <a:avLst>
              <a:gd name="adj1" fmla="val 50000"/>
              <a:gd name="adj2" fmla="val 50000"/>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A1C3FF"/>
        </a:solidFill>
        <a:effectLst/>
      </p:bgPr>
    </p:bg>
    <p:spTree>
      <p:nvGrpSpPr>
        <p:cNvPr id="1" name="Shape 511"/>
        <p:cNvGrpSpPr/>
        <p:nvPr/>
      </p:nvGrpSpPr>
      <p:grpSpPr>
        <a:xfrm>
          <a:off x="0" y="0"/>
          <a:ext cx="0" cy="0"/>
          <a:chOff x="0" y="0"/>
          <a:chExt cx="0" cy="0"/>
        </a:xfrm>
      </p:grpSpPr>
      <p:sp>
        <p:nvSpPr>
          <p:cNvPr id="512" name="Google Shape;512;p46"/>
          <p:cNvSpPr/>
          <p:nvPr/>
        </p:nvSpPr>
        <p:spPr>
          <a:xfrm>
            <a:off x="667625" y="-1040667"/>
            <a:ext cx="2570782" cy="2037345"/>
          </a:xfrm>
          <a:custGeom>
            <a:avLst/>
            <a:gdLst/>
            <a:ahLst/>
            <a:cxnLst/>
            <a:rect l="l" t="t" r="r" b="b"/>
            <a:pathLst>
              <a:path w="5141563" h="4074689" extrusionOk="0">
                <a:moveTo>
                  <a:pt x="0" y="0"/>
                </a:moveTo>
                <a:lnTo>
                  <a:pt x="5141563" y="0"/>
                </a:lnTo>
                <a:lnTo>
                  <a:pt x="5141563" y="4074689"/>
                </a:lnTo>
                <a:lnTo>
                  <a:pt x="0" y="4074689"/>
                </a:lnTo>
                <a:lnTo>
                  <a:pt x="0" y="0"/>
                </a:lnTo>
                <a:close/>
              </a:path>
            </a:pathLst>
          </a:custGeom>
          <a:blipFill rotWithShape="1">
            <a:blip r:embed="rId3">
              <a:alphaModFix/>
            </a:blip>
            <a:stretch>
              <a:fillRect/>
            </a:stretch>
          </a:blipFill>
          <a:ln>
            <a:noFill/>
          </a:ln>
        </p:spPr>
        <p:txBody>
          <a:bodyPr/>
          <a:lstStyle/>
          <a:p>
            <a:endParaRPr lang="en-US"/>
          </a:p>
        </p:txBody>
      </p:sp>
      <p:sp>
        <p:nvSpPr>
          <p:cNvPr id="513" name="Google Shape;513;p46"/>
          <p:cNvSpPr txBox="1"/>
          <p:nvPr/>
        </p:nvSpPr>
        <p:spPr>
          <a:xfrm>
            <a:off x="501725" y="319425"/>
            <a:ext cx="5350200" cy="507900"/>
          </a:xfrm>
          <a:prstGeom prst="rect">
            <a:avLst/>
          </a:prstGeom>
          <a:noFill/>
          <a:ln>
            <a:noFill/>
          </a:ln>
        </p:spPr>
        <p:txBody>
          <a:bodyPr spcFirstLastPara="1" wrap="square" lIns="0" tIns="0" rIns="0" bIns="0" anchor="t" anchorCtr="0">
            <a:spAutoFit/>
          </a:bodyPr>
          <a:lstStyle/>
          <a:p>
            <a:pPr marL="0" marR="0" lvl="0" indent="0" algn="l" rtl="0">
              <a:lnSpc>
                <a:spcPct val="126000"/>
              </a:lnSpc>
              <a:spcBef>
                <a:spcPts val="0"/>
              </a:spcBef>
              <a:spcAft>
                <a:spcPts val="0"/>
              </a:spcAft>
              <a:buNone/>
            </a:pPr>
            <a:r>
              <a:rPr lang="en" sz="3300" b="1"/>
              <a:t>Ensemble Tree Models</a:t>
            </a:r>
            <a:endParaRPr sz="700"/>
          </a:p>
        </p:txBody>
      </p:sp>
      <p:sp>
        <p:nvSpPr>
          <p:cNvPr id="514" name="Google Shape;514;p46"/>
          <p:cNvSpPr txBox="1"/>
          <p:nvPr/>
        </p:nvSpPr>
        <p:spPr>
          <a:xfrm>
            <a:off x="501725" y="1103250"/>
            <a:ext cx="2865600" cy="3836100"/>
          </a:xfrm>
          <a:prstGeom prst="rect">
            <a:avLst/>
          </a:prstGeom>
          <a:noFill/>
          <a:ln>
            <a:noFill/>
          </a:ln>
        </p:spPr>
        <p:txBody>
          <a:bodyPr spcFirstLastPara="1" wrap="square" lIns="0" tIns="0" rIns="0" bIns="0" anchor="t" anchorCtr="0">
            <a:spAutoFit/>
          </a:bodyPr>
          <a:lstStyle/>
          <a:p>
            <a:pPr marL="0" marR="0" lvl="0" indent="0" algn="l" rtl="0">
              <a:lnSpc>
                <a:spcPct val="120007"/>
              </a:lnSpc>
              <a:spcBef>
                <a:spcPts val="0"/>
              </a:spcBef>
              <a:spcAft>
                <a:spcPts val="0"/>
              </a:spcAft>
              <a:buNone/>
            </a:pPr>
            <a:r>
              <a:rPr lang="en">
                <a:solidFill>
                  <a:schemeClr val="dk1"/>
                </a:solidFill>
              </a:rPr>
              <a:t>Ensemble models combine multiple trees to improve effectiveness</a:t>
            </a:r>
            <a:endParaRPr>
              <a:solidFill>
                <a:schemeClr val="dk1"/>
              </a:solidFill>
            </a:endParaRPr>
          </a:p>
          <a:p>
            <a:pPr marL="0" marR="0" lvl="0" indent="0" algn="l" rtl="0">
              <a:lnSpc>
                <a:spcPct val="120007"/>
              </a:lnSpc>
              <a:spcBef>
                <a:spcPts val="0"/>
              </a:spcBef>
              <a:spcAft>
                <a:spcPts val="0"/>
              </a:spcAft>
              <a:buNone/>
            </a:pPr>
            <a:endParaRPr>
              <a:solidFill>
                <a:schemeClr val="dk1"/>
              </a:solidFill>
            </a:endParaRPr>
          </a:p>
          <a:p>
            <a:pPr marL="457200" marR="0" lvl="0" indent="-317500" algn="l" rtl="0">
              <a:lnSpc>
                <a:spcPct val="120007"/>
              </a:lnSpc>
              <a:spcBef>
                <a:spcPts val="0"/>
              </a:spcBef>
              <a:spcAft>
                <a:spcPts val="0"/>
              </a:spcAft>
              <a:buClr>
                <a:schemeClr val="dk1"/>
              </a:buClr>
              <a:buSzPts val="1400"/>
              <a:buChar char="●"/>
            </a:pPr>
            <a:r>
              <a:rPr lang="en">
                <a:solidFill>
                  <a:schemeClr val="dk1"/>
                </a:solidFill>
              </a:rPr>
              <a:t>Random Forest: Trains many trees in parallel and averages classification predictions into final combined model</a:t>
            </a:r>
            <a:endParaRPr>
              <a:solidFill>
                <a:schemeClr val="dk1"/>
              </a:solidFill>
            </a:endParaRPr>
          </a:p>
          <a:p>
            <a:pPr marL="457200" marR="0" lvl="0" indent="-317500" algn="l" rtl="0">
              <a:lnSpc>
                <a:spcPct val="120007"/>
              </a:lnSpc>
              <a:spcBef>
                <a:spcPts val="0"/>
              </a:spcBef>
              <a:spcAft>
                <a:spcPts val="0"/>
              </a:spcAft>
              <a:buClr>
                <a:schemeClr val="dk1"/>
              </a:buClr>
              <a:buSzPts val="1400"/>
              <a:buChar char="●"/>
            </a:pPr>
            <a:r>
              <a:rPr lang="en">
                <a:solidFill>
                  <a:schemeClr val="dk1"/>
                </a:solidFill>
              </a:rPr>
              <a:t>Gradient Boosting: Trains single trees sequentially, improving from past mistakes</a:t>
            </a:r>
            <a:endParaRPr>
              <a:solidFill>
                <a:schemeClr val="dk1"/>
              </a:solidFill>
            </a:endParaRPr>
          </a:p>
          <a:p>
            <a:pPr marL="0" marR="0" lvl="0" indent="0" algn="l" rtl="0">
              <a:lnSpc>
                <a:spcPct val="120007"/>
              </a:lnSpc>
              <a:spcBef>
                <a:spcPts val="0"/>
              </a:spcBef>
              <a:spcAft>
                <a:spcPts val="0"/>
              </a:spcAft>
              <a:buNone/>
            </a:pPr>
            <a:endParaRPr>
              <a:solidFill>
                <a:schemeClr val="dk1"/>
              </a:solidFill>
            </a:endParaRPr>
          </a:p>
          <a:p>
            <a:pPr marL="0" marR="0" lvl="0" indent="0" algn="l" rtl="0">
              <a:lnSpc>
                <a:spcPct val="120007"/>
              </a:lnSpc>
              <a:spcBef>
                <a:spcPts val="0"/>
              </a:spcBef>
              <a:spcAft>
                <a:spcPts val="0"/>
              </a:spcAft>
              <a:buNone/>
            </a:pPr>
            <a:r>
              <a:rPr lang="en">
                <a:solidFill>
                  <a:schemeClr val="dk1"/>
                </a:solidFill>
              </a:rPr>
              <a:t>Classification ensemble models were used and also tested with adjusted hyperparameters (which did not improve effectiveness) </a:t>
            </a:r>
            <a:endParaRPr>
              <a:solidFill>
                <a:schemeClr val="dk1"/>
              </a:solidFill>
            </a:endParaRPr>
          </a:p>
        </p:txBody>
      </p:sp>
      <p:pic>
        <p:nvPicPr>
          <p:cNvPr id="515" name="Google Shape;515;p46"/>
          <p:cNvPicPr preferRelativeResize="0"/>
          <p:nvPr/>
        </p:nvPicPr>
        <p:blipFill>
          <a:blip r:embed="rId4">
            <a:alphaModFix/>
          </a:blip>
          <a:stretch>
            <a:fillRect/>
          </a:stretch>
        </p:blipFill>
        <p:spPr>
          <a:xfrm>
            <a:off x="3658697" y="1214775"/>
            <a:ext cx="5350301" cy="32869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A1C3FF"/>
        </a:solidFill>
        <a:effectLst/>
      </p:bgPr>
    </p:bg>
    <p:spTree>
      <p:nvGrpSpPr>
        <p:cNvPr id="1" name="Shape 519"/>
        <p:cNvGrpSpPr/>
        <p:nvPr/>
      </p:nvGrpSpPr>
      <p:grpSpPr>
        <a:xfrm>
          <a:off x="0" y="0"/>
          <a:ext cx="0" cy="0"/>
          <a:chOff x="0" y="0"/>
          <a:chExt cx="0" cy="0"/>
        </a:xfrm>
      </p:grpSpPr>
      <p:cxnSp>
        <p:nvCxnSpPr>
          <p:cNvPr id="520" name="Google Shape;520;p47"/>
          <p:cNvCxnSpPr/>
          <p:nvPr/>
        </p:nvCxnSpPr>
        <p:spPr>
          <a:xfrm>
            <a:off x="0" y="253928"/>
            <a:ext cx="9144000" cy="0"/>
          </a:xfrm>
          <a:prstGeom prst="straightConnector1">
            <a:avLst/>
          </a:prstGeom>
          <a:noFill/>
          <a:ln w="95250" cap="flat" cmpd="sng">
            <a:solidFill>
              <a:srgbClr val="FFFFFF"/>
            </a:solidFill>
            <a:prstDash val="solid"/>
            <a:round/>
            <a:headEnd type="none" w="sm" len="sm"/>
            <a:tailEnd type="none" w="sm" len="sm"/>
          </a:ln>
        </p:spPr>
      </p:cxnSp>
      <p:grpSp>
        <p:nvGrpSpPr>
          <p:cNvPr id="521" name="Google Shape;521;p47"/>
          <p:cNvGrpSpPr/>
          <p:nvPr/>
        </p:nvGrpSpPr>
        <p:grpSpPr>
          <a:xfrm rot="-5400000">
            <a:off x="2457419" y="-2713514"/>
            <a:ext cx="4630147" cy="10517382"/>
            <a:chOff x="0" y="-47625"/>
            <a:chExt cx="666611" cy="776265"/>
          </a:xfrm>
        </p:grpSpPr>
        <p:sp>
          <p:nvSpPr>
            <p:cNvPr id="522" name="Google Shape;522;p47"/>
            <p:cNvSpPr/>
            <p:nvPr/>
          </p:nvSpPr>
          <p:spPr>
            <a:xfrm>
              <a:off x="0" y="0"/>
              <a:ext cx="666611" cy="728640"/>
            </a:xfrm>
            <a:custGeom>
              <a:avLst/>
              <a:gdLst/>
              <a:ahLst/>
              <a:cxnLst/>
              <a:rect l="l" t="t" r="r" b="b"/>
              <a:pathLst>
                <a:path w="666611" h="728640" extrusionOk="0">
                  <a:moveTo>
                    <a:pt x="222324" y="709571"/>
                  </a:moveTo>
                  <a:cubicBezTo>
                    <a:pt x="256499" y="721085"/>
                    <a:pt x="295352" y="728640"/>
                    <a:pt x="333485" y="728640"/>
                  </a:cubicBezTo>
                  <a:cubicBezTo>
                    <a:pt x="371619" y="728640"/>
                    <a:pt x="408313" y="722163"/>
                    <a:pt x="442128" y="710649"/>
                  </a:cubicBezTo>
                  <a:cubicBezTo>
                    <a:pt x="442849" y="710290"/>
                    <a:pt x="443568" y="710290"/>
                    <a:pt x="444287" y="709930"/>
                  </a:cubicBezTo>
                  <a:cubicBezTo>
                    <a:pt x="571278" y="663875"/>
                    <a:pt x="664812" y="542261"/>
                    <a:pt x="666611" y="402007"/>
                  </a:cubicBezTo>
                  <a:lnTo>
                    <a:pt x="666611" y="0"/>
                  </a:lnTo>
                  <a:lnTo>
                    <a:pt x="0" y="0"/>
                  </a:lnTo>
                  <a:lnTo>
                    <a:pt x="0" y="401709"/>
                  </a:lnTo>
                  <a:cubicBezTo>
                    <a:pt x="1799" y="542980"/>
                    <a:pt x="93894" y="664595"/>
                    <a:pt x="222324" y="709571"/>
                  </a:cubicBezTo>
                  <a:close/>
                </a:path>
              </a:pathLst>
            </a:custGeom>
            <a:solidFill>
              <a:srgbClr val="FFC927"/>
            </a:solidFill>
            <a:ln w="95250" cap="sq" cmpd="sng">
              <a:solidFill>
                <a:srgbClr val="FFFFFF"/>
              </a:solidFill>
              <a:prstDash val="solid"/>
              <a:miter lim="8000"/>
              <a:headEnd type="none" w="sm" len="sm"/>
              <a:tailEnd type="none" w="sm" len="sm"/>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523" name="Google Shape;523;p47"/>
            <p:cNvSpPr txBox="1"/>
            <p:nvPr/>
          </p:nvSpPr>
          <p:spPr>
            <a:xfrm>
              <a:off x="0" y="-47625"/>
              <a:ext cx="666600" cy="649200"/>
            </a:xfrm>
            <a:prstGeom prst="rect">
              <a:avLst/>
            </a:prstGeom>
            <a:noFill/>
            <a:ln>
              <a:noFill/>
            </a:ln>
          </p:spPr>
          <p:txBody>
            <a:bodyPr spcFirstLastPara="1" wrap="square" lIns="25400" tIns="25400" rIns="25400" bIns="25400" anchor="ctr" anchorCtr="0">
              <a:noAutofit/>
            </a:bodyPr>
            <a:lstStyle/>
            <a:p>
              <a:pPr marL="0" marR="0" lvl="0" indent="0" algn="ctr" rtl="0">
                <a:lnSpc>
                  <a:spcPct val="186611"/>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524" name="Google Shape;524;p47"/>
          <p:cNvSpPr/>
          <p:nvPr/>
        </p:nvSpPr>
        <p:spPr>
          <a:xfrm>
            <a:off x="7086600" y="3086100"/>
            <a:ext cx="2057400" cy="2057400"/>
          </a:xfrm>
          <a:custGeom>
            <a:avLst/>
            <a:gdLst/>
            <a:ahLst/>
            <a:cxnLst/>
            <a:rect l="l" t="t" r="r" b="b"/>
            <a:pathLst>
              <a:path w="4114800" h="4114800" extrusionOk="0">
                <a:moveTo>
                  <a:pt x="0" y="0"/>
                </a:moveTo>
                <a:lnTo>
                  <a:pt x="4114800" y="0"/>
                </a:lnTo>
                <a:lnTo>
                  <a:pt x="4114800" y="4114800"/>
                </a:lnTo>
                <a:lnTo>
                  <a:pt x="0" y="4114800"/>
                </a:lnTo>
                <a:lnTo>
                  <a:pt x="0" y="0"/>
                </a:lnTo>
                <a:close/>
              </a:path>
            </a:pathLst>
          </a:custGeom>
          <a:blipFill rotWithShape="1">
            <a:blip r:embed="rId3">
              <a:alphaModFix/>
            </a:blip>
            <a:stretch>
              <a:fillRect/>
            </a:stretch>
          </a:blipFill>
          <a:ln>
            <a:noFill/>
          </a:ln>
        </p:spPr>
        <p:txBody>
          <a:bodyPr/>
          <a:lstStyle/>
          <a:p>
            <a:endParaRPr lang="en-US"/>
          </a:p>
        </p:txBody>
      </p:sp>
      <p:sp>
        <p:nvSpPr>
          <p:cNvPr id="525" name="Google Shape;525;p47"/>
          <p:cNvSpPr txBox="1"/>
          <p:nvPr/>
        </p:nvSpPr>
        <p:spPr>
          <a:xfrm>
            <a:off x="2122128" y="2009250"/>
            <a:ext cx="4748400" cy="708000"/>
          </a:xfrm>
          <a:prstGeom prst="rect">
            <a:avLst/>
          </a:prstGeom>
          <a:noFill/>
          <a:ln>
            <a:noFill/>
          </a:ln>
        </p:spPr>
        <p:txBody>
          <a:bodyPr spcFirstLastPara="1" wrap="square" lIns="0" tIns="0" rIns="0" bIns="0" anchor="t" anchorCtr="0">
            <a:spAutoFit/>
          </a:bodyPr>
          <a:lstStyle/>
          <a:p>
            <a:pPr marL="0" marR="0" lvl="0" indent="0" algn="ctr" rtl="0">
              <a:lnSpc>
                <a:spcPct val="126000"/>
              </a:lnSpc>
              <a:spcBef>
                <a:spcPts val="0"/>
              </a:spcBef>
              <a:spcAft>
                <a:spcPts val="0"/>
              </a:spcAft>
              <a:buNone/>
            </a:pPr>
            <a:r>
              <a:rPr lang="en" sz="4600" b="1"/>
              <a:t>Results</a:t>
            </a:r>
            <a:endParaRPr sz="4600"/>
          </a:p>
        </p:txBody>
      </p:sp>
      <p:cxnSp>
        <p:nvCxnSpPr>
          <p:cNvPr id="526" name="Google Shape;526;p47"/>
          <p:cNvCxnSpPr/>
          <p:nvPr/>
        </p:nvCxnSpPr>
        <p:spPr>
          <a:xfrm>
            <a:off x="2887713" y="3086100"/>
            <a:ext cx="3217200" cy="4500"/>
          </a:xfrm>
          <a:prstGeom prst="straightConnector1">
            <a:avLst/>
          </a:prstGeom>
          <a:noFill/>
          <a:ln w="95250" cap="flat" cmpd="sng">
            <a:solidFill>
              <a:srgbClr val="FFFFFF"/>
            </a:solidFill>
            <a:prstDash val="solid"/>
            <a:round/>
            <a:headEnd type="none" w="sm" len="sm"/>
            <a:tailEnd type="none" w="sm" len="sm"/>
          </a:ln>
        </p:spPr>
      </p:cxnSp>
      <p:cxnSp>
        <p:nvCxnSpPr>
          <p:cNvPr id="527" name="Google Shape;527;p47"/>
          <p:cNvCxnSpPr/>
          <p:nvPr/>
        </p:nvCxnSpPr>
        <p:spPr>
          <a:xfrm>
            <a:off x="0" y="4860257"/>
            <a:ext cx="9144000" cy="0"/>
          </a:xfrm>
          <a:prstGeom prst="straightConnector1">
            <a:avLst/>
          </a:prstGeom>
          <a:noFill/>
          <a:ln w="95250" cap="flat" cmpd="sng">
            <a:solidFill>
              <a:srgbClr val="FFFFFF"/>
            </a:solidFill>
            <a:prstDash val="solid"/>
            <a:round/>
            <a:headEnd type="none" w="sm" len="sm"/>
            <a:tailEnd type="none" w="sm" len="sm"/>
          </a:ln>
        </p:spPr>
      </p:cxnSp>
      <p:sp>
        <p:nvSpPr>
          <p:cNvPr id="528" name="Google Shape;528;p47"/>
          <p:cNvSpPr/>
          <p:nvPr/>
        </p:nvSpPr>
        <p:spPr>
          <a:xfrm>
            <a:off x="4329513" y="729554"/>
            <a:ext cx="459221" cy="459220"/>
          </a:xfrm>
          <a:custGeom>
            <a:avLst/>
            <a:gdLst/>
            <a:ahLst/>
            <a:cxnLst/>
            <a:rect l="l" t="t" r="r" b="b"/>
            <a:pathLst>
              <a:path w="918441" h="918441" extrusionOk="0">
                <a:moveTo>
                  <a:pt x="0" y="0"/>
                </a:moveTo>
                <a:lnTo>
                  <a:pt x="918440" y="0"/>
                </a:lnTo>
                <a:lnTo>
                  <a:pt x="918440" y="918441"/>
                </a:lnTo>
                <a:lnTo>
                  <a:pt x="0" y="918441"/>
                </a:lnTo>
                <a:lnTo>
                  <a:pt x="0" y="0"/>
                </a:lnTo>
                <a:close/>
              </a:path>
            </a:pathLst>
          </a:custGeom>
          <a:blipFill rotWithShape="1">
            <a:blip r:embed="rId4">
              <a:alphaModFix/>
            </a:blip>
            <a:stretch>
              <a:fillRect/>
            </a:stretch>
          </a:blipFill>
          <a:ln>
            <a:noFill/>
          </a:ln>
        </p:spPr>
        <p:txBody>
          <a:bodyPr/>
          <a:lstStyle/>
          <a:p>
            <a:endParaRPr lang="en-US"/>
          </a:p>
        </p:txBody>
      </p:sp>
      <p:sp>
        <p:nvSpPr>
          <p:cNvPr id="529" name="Google Shape;529;p47"/>
          <p:cNvSpPr/>
          <p:nvPr/>
        </p:nvSpPr>
        <p:spPr>
          <a:xfrm>
            <a:off x="4788728" y="973225"/>
            <a:ext cx="229610" cy="229610"/>
          </a:xfrm>
          <a:custGeom>
            <a:avLst/>
            <a:gdLst/>
            <a:ahLst/>
            <a:cxnLst/>
            <a:rect l="l" t="t" r="r" b="b"/>
            <a:pathLst>
              <a:path w="459220" h="459220" extrusionOk="0">
                <a:moveTo>
                  <a:pt x="0" y="0"/>
                </a:moveTo>
                <a:lnTo>
                  <a:pt x="459221" y="0"/>
                </a:lnTo>
                <a:lnTo>
                  <a:pt x="459221" y="459220"/>
                </a:lnTo>
                <a:lnTo>
                  <a:pt x="0" y="459220"/>
                </a:lnTo>
                <a:lnTo>
                  <a:pt x="0" y="0"/>
                </a:lnTo>
                <a:close/>
              </a:path>
            </a:pathLst>
          </a:custGeom>
          <a:blipFill rotWithShape="1">
            <a:blip r:embed="rId4">
              <a:alphaModFix/>
            </a:blip>
            <a:stretch>
              <a:fillRect/>
            </a:stretch>
          </a:blipFill>
          <a:ln>
            <a:noFill/>
          </a:ln>
        </p:spPr>
        <p:txBody>
          <a:bodyPr/>
          <a:lstStyle/>
          <a:p>
            <a:endParaRPr 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bg>
      <p:bgPr>
        <a:solidFill>
          <a:srgbClr val="FDF9B4"/>
        </a:solidFill>
        <a:effectLst/>
      </p:bgPr>
    </p:bg>
    <p:spTree>
      <p:nvGrpSpPr>
        <p:cNvPr id="1" name="Shape 533"/>
        <p:cNvGrpSpPr/>
        <p:nvPr/>
      </p:nvGrpSpPr>
      <p:grpSpPr>
        <a:xfrm>
          <a:off x="0" y="0"/>
          <a:ext cx="0" cy="0"/>
          <a:chOff x="0" y="0"/>
          <a:chExt cx="0" cy="0"/>
        </a:xfrm>
      </p:grpSpPr>
      <p:cxnSp>
        <p:nvCxnSpPr>
          <p:cNvPr id="534" name="Google Shape;534;p48"/>
          <p:cNvCxnSpPr/>
          <p:nvPr/>
        </p:nvCxnSpPr>
        <p:spPr>
          <a:xfrm>
            <a:off x="0" y="253928"/>
            <a:ext cx="9144000" cy="0"/>
          </a:xfrm>
          <a:prstGeom prst="straightConnector1">
            <a:avLst/>
          </a:prstGeom>
          <a:noFill/>
          <a:ln w="95250" cap="flat" cmpd="sng">
            <a:solidFill>
              <a:srgbClr val="FFFFFF"/>
            </a:solidFill>
            <a:prstDash val="solid"/>
            <a:round/>
            <a:headEnd type="none" w="sm" len="sm"/>
            <a:tailEnd type="none" w="sm" len="sm"/>
          </a:ln>
        </p:spPr>
      </p:cxnSp>
      <p:cxnSp>
        <p:nvCxnSpPr>
          <p:cNvPr id="535" name="Google Shape;535;p48"/>
          <p:cNvCxnSpPr/>
          <p:nvPr/>
        </p:nvCxnSpPr>
        <p:spPr>
          <a:xfrm>
            <a:off x="0" y="4860257"/>
            <a:ext cx="9144000" cy="0"/>
          </a:xfrm>
          <a:prstGeom prst="straightConnector1">
            <a:avLst/>
          </a:prstGeom>
          <a:noFill/>
          <a:ln w="95250" cap="flat" cmpd="sng">
            <a:solidFill>
              <a:srgbClr val="FFFFFF"/>
            </a:solidFill>
            <a:prstDash val="solid"/>
            <a:round/>
            <a:headEnd type="none" w="sm" len="sm"/>
            <a:tailEnd type="none" w="sm" len="sm"/>
          </a:ln>
        </p:spPr>
      </p:cxnSp>
      <p:sp>
        <p:nvSpPr>
          <p:cNvPr id="536" name="Google Shape;536;p48"/>
          <p:cNvSpPr txBox="1"/>
          <p:nvPr/>
        </p:nvSpPr>
        <p:spPr>
          <a:xfrm>
            <a:off x="514350" y="304800"/>
            <a:ext cx="6170700" cy="600300"/>
          </a:xfrm>
          <a:prstGeom prst="rect">
            <a:avLst/>
          </a:prstGeom>
          <a:noFill/>
          <a:ln>
            <a:noFill/>
          </a:ln>
        </p:spPr>
        <p:txBody>
          <a:bodyPr spcFirstLastPara="1" wrap="square" lIns="0" tIns="0" rIns="0" bIns="0" anchor="t" anchorCtr="0">
            <a:spAutoFit/>
          </a:bodyPr>
          <a:lstStyle/>
          <a:p>
            <a:pPr marL="0" marR="0" lvl="0" indent="0" algn="l" rtl="0">
              <a:lnSpc>
                <a:spcPct val="126000"/>
              </a:lnSpc>
              <a:spcBef>
                <a:spcPts val="0"/>
              </a:spcBef>
              <a:spcAft>
                <a:spcPts val="0"/>
              </a:spcAft>
              <a:buNone/>
            </a:pPr>
            <a:r>
              <a:rPr lang="en" sz="3900" b="1"/>
              <a:t>Baseline</a:t>
            </a:r>
            <a:endParaRPr sz="700"/>
          </a:p>
        </p:txBody>
      </p:sp>
      <p:pic>
        <p:nvPicPr>
          <p:cNvPr id="537" name="Google Shape;537;p48"/>
          <p:cNvPicPr preferRelativeResize="0"/>
          <p:nvPr/>
        </p:nvPicPr>
        <p:blipFill>
          <a:blip r:embed="rId3">
            <a:alphaModFix/>
          </a:blip>
          <a:stretch>
            <a:fillRect/>
          </a:stretch>
        </p:blipFill>
        <p:spPr>
          <a:xfrm>
            <a:off x="329000" y="905100"/>
            <a:ext cx="3940084" cy="4033000"/>
          </a:xfrm>
          <a:prstGeom prst="rect">
            <a:avLst/>
          </a:prstGeom>
          <a:noFill/>
          <a:ln>
            <a:noFill/>
          </a:ln>
        </p:spPr>
      </p:pic>
      <p:pic>
        <p:nvPicPr>
          <p:cNvPr id="538" name="Google Shape;538;p48"/>
          <p:cNvPicPr preferRelativeResize="0"/>
          <p:nvPr/>
        </p:nvPicPr>
        <p:blipFill>
          <a:blip r:embed="rId4">
            <a:alphaModFix/>
          </a:blip>
          <a:stretch>
            <a:fillRect/>
          </a:stretch>
        </p:blipFill>
        <p:spPr>
          <a:xfrm>
            <a:off x="5052850" y="905100"/>
            <a:ext cx="3797624" cy="4033001"/>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DF9B4"/>
        </a:solidFill>
        <a:effectLst/>
      </p:bgPr>
    </p:bg>
    <p:spTree>
      <p:nvGrpSpPr>
        <p:cNvPr id="1" name="Shape 542"/>
        <p:cNvGrpSpPr/>
        <p:nvPr/>
      </p:nvGrpSpPr>
      <p:grpSpPr>
        <a:xfrm>
          <a:off x="0" y="0"/>
          <a:ext cx="0" cy="0"/>
          <a:chOff x="0" y="0"/>
          <a:chExt cx="0" cy="0"/>
        </a:xfrm>
      </p:grpSpPr>
      <p:cxnSp>
        <p:nvCxnSpPr>
          <p:cNvPr id="543" name="Google Shape;543;p49"/>
          <p:cNvCxnSpPr/>
          <p:nvPr/>
        </p:nvCxnSpPr>
        <p:spPr>
          <a:xfrm>
            <a:off x="0" y="253928"/>
            <a:ext cx="9144000" cy="0"/>
          </a:xfrm>
          <a:prstGeom prst="straightConnector1">
            <a:avLst/>
          </a:prstGeom>
          <a:noFill/>
          <a:ln w="95250" cap="flat" cmpd="sng">
            <a:solidFill>
              <a:srgbClr val="FFFFFF"/>
            </a:solidFill>
            <a:prstDash val="solid"/>
            <a:round/>
            <a:headEnd type="none" w="sm" len="sm"/>
            <a:tailEnd type="none" w="sm" len="sm"/>
          </a:ln>
        </p:spPr>
      </p:cxnSp>
      <p:sp>
        <p:nvSpPr>
          <p:cNvPr id="544" name="Google Shape;544;p49"/>
          <p:cNvSpPr txBox="1"/>
          <p:nvPr/>
        </p:nvSpPr>
        <p:spPr>
          <a:xfrm>
            <a:off x="514350" y="304800"/>
            <a:ext cx="6170700" cy="600300"/>
          </a:xfrm>
          <a:prstGeom prst="rect">
            <a:avLst/>
          </a:prstGeom>
          <a:noFill/>
          <a:ln>
            <a:noFill/>
          </a:ln>
        </p:spPr>
        <p:txBody>
          <a:bodyPr spcFirstLastPara="1" wrap="square" lIns="0" tIns="0" rIns="0" bIns="0" anchor="t" anchorCtr="0">
            <a:spAutoFit/>
          </a:bodyPr>
          <a:lstStyle/>
          <a:p>
            <a:pPr marL="0" marR="0" lvl="0" indent="0" algn="l" rtl="0">
              <a:lnSpc>
                <a:spcPct val="126000"/>
              </a:lnSpc>
              <a:spcBef>
                <a:spcPts val="0"/>
              </a:spcBef>
              <a:spcAft>
                <a:spcPts val="0"/>
              </a:spcAft>
              <a:buNone/>
            </a:pPr>
            <a:r>
              <a:rPr lang="en" sz="3900" b="1"/>
              <a:t>Present Variable Model</a:t>
            </a:r>
            <a:endParaRPr sz="700"/>
          </a:p>
        </p:txBody>
      </p:sp>
      <p:pic>
        <p:nvPicPr>
          <p:cNvPr id="545" name="Google Shape;545;p49"/>
          <p:cNvPicPr preferRelativeResize="0"/>
          <p:nvPr/>
        </p:nvPicPr>
        <p:blipFill>
          <a:blip r:embed="rId3">
            <a:alphaModFix/>
          </a:blip>
          <a:stretch>
            <a:fillRect/>
          </a:stretch>
        </p:blipFill>
        <p:spPr>
          <a:xfrm>
            <a:off x="253851" y="1267764"/>
            <a:ext cx="4086776" cy="660825"/>
          </a:xfrm>
          <a:prstGeom prst="rect">
            <a:avLst/>
          </a:prstGeom>
          <a:noFill/>
          <a:ln>
            <a:noFill/>
          </a:ln>
        </p:spPr>
      </p:pic>
      <p:pic>
        <p:nvPicPr>
          <p:cNvPr id="546" name="Google Shape;546;p49"/>
          <p:cNvPicPr preferRelativeResize="0"/>
          <p:nvPr/>
        </p:nvPicPr>
        <p:blipFill rotWithShape="1">
          <a:blip r:embed="rId4">
            <a:alphaModFix/>
          </a:blip>
          <a:srcRect b="5802"/>
          <a:stretch/>
        </p:blipFill>
        <p:spPr>
          <a:xfrm>
            <a:off x="73563" y="2000800"/>
            <a:ext cx="4447349" cy="2134225"/>
          </a:xfrm>
          <a:prstGeom prst="rect">
            <a:avLst/>
          </a:prstGeom>
          <a:noFill/>
          <a:ln>
            <a:noFill/>
          </a:ln>
        </p:spPr>
      </p:pic>
      <p:pic>
        <p:nvPicPr>
          <p:cNvPr id="547" name="Google Shape;547;p49"/>
          <p:cNvPicPr preferRelativeResize="0"/>
          <p:nvPr/>
        </p:nvPicPr>
        <p:blipFill>
          <a:blip r:embed="rId5">
            <a:alphaModFix/>
          </a:blip>
          <a:stretch>
            <a:fillRect/>
          </a:stretch>
        </p:blipFill>
        <p:spPr>
          <a:xfrm>
            <a:off x="4925475" y="1203313"/>
            <a:ext cx="3814400" cy="754500"/>
          </a:xfrm>
          <a:prstGeom prst="rect">
            <a:avLst/>
          </a:prstGeom>
          <a:noFill/>
          <a:ln>
            <a:noFill/>
          </a:ln>
        </p:spPr>
      </p:pic>
      <p:pic>
        <p:nvPicPr>
          <p:cNvPr id="548" name="Google Shape;548;p49"/>
          <p:cNvPicPr preferRelativeResize="0"/>
          <p:nvPr/>
        </p:nvPicPr>
        <p:blipFill>
          <a:blip r:embed="rId6">
            <a:alphaModFix/>
          </a:blip>
          <a:stretch>
            <a:fillRect/>
          </a:stretch>
        </p:blipFill>
        <p:spPr>
          <a:xfrm>
            <a:off x="4630825" y="1996925"/>
            <a:ext cx="4403699" cy="2204680"/>
          </a:xfrm>
          <a:prstGeom prst="rect">
            <a:avLst/>
          </a:prstGeom>
          <a:noFill/>
          <a:ln>
            <a:noFill/>
          </a:ln>
        </p:spPr>
      </p:pic>
      <p:sp>
        <p:nvSpPr>
          <p:cNvPr id="549" name="Google Shape;549;p49"/>
          <p:cNvSpPr txBox="1"/>
          <p:nvPr/>
        </p:nvSpPr>
        <p:spPr>
          <a:xfrm>
            <a:off x="1797975" y="832275"/>
            <a:ext cx="2222400" cy="363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chemeClr val="dk1"/>
                </a:solidFill>
                <a:latin typeface="Calibri"/>
                <a:ea typeface="Calibri"/>
                <a:cs typeface="Calibri"/>
                <a:sym typeface="Calibri"/>
              </a:rPr>
              <a:t>Regression DT</a:t>
            </a:r>
            <a:endParaRPr sz="1600">
              <a:solidFill>
                <a:schemeClr val="dk1"/>
              </a:solidFill>
              <a:latin typeface="Calibri"/>
              <a:ea typeface="Calibri"/>
              <a:cs typeface="Calibri"/>
              <a:sym typeface="Calibri"/>
            </a:endParaRPr>
          </a:p>
        </p:txBody>
      </p:sp>
      <p:sp>
        <p:nvSpPr>
          <p:cNvPr id="550" name="Google Shape;550;p49"/>
          <p:cNvSpPr txBox="1"/>
          <p:nvPr/>
        </p:nvSpPr>
        <p:spPr>
          <a:xfrm>
            <a:off x="5835425" y="863613"/>
            <a:ext cx="2167800" cy="300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chemeClr val="dk1"/>
                </a:solidFill>
                <a:latin typeface="Calibri"/>
                <a:ea typeface="Calibri"/>
                <a:cs typeface="Calibri"/>
                <a:sym typeface="Calibri"/>
              </a:rPr>
              <a:t>Classification DT</a:t>
            </a:r>
            <a:endParaRPr sz="1600">
              <a:solidFill>
                <a:schemeClr val="dk1"/>
              </a:solidFill>
              <a:latin typeface="Calibri"/>
              <a:ea typeface="Calibri"/>
              <a:cs typeface="Calibri"/>
              <a:sym typeface="Calibri"/>
            </a:endParaRPr>
          </a:p>
          <a:p>
            <a:pPr marL="0" lvl="0" indent="0" algn="l" rtl="0">
              <a:spcBef>
                <a:spcPts val="0"/>
              </a:spcBef>
              <a:spcAft>
                <a:spcPts val="0"/>
              </a:spcAft>
              <a:buNone/>
            </a:pPr>
            <a:endParaRPr sz="1600">
              <a:solidFill>
                <a:schemeClr val="dk1"/>
              </a:solidFill>
              <a:latin typeface="Calibri"/>
              <a:ea typeface="Calibri"/>
              <a:cs typeface="Calibri"/>
              <a:sym typeface="Calibri"/>
            </a:endParaRPr>
          </a:p>
        </p:txBody>
      </p:sp>
      <p:pic>
        <p:nvPicPr>
          <p:cNvPr id="551" name="Google Shape;551;p49"/>
          <p:cNvPicPr preferRelativeResize="0"/>
          <p:nvPr/>
        </p:nvPicPr>
        <p:blipFill>
          <a:blip r:embed="rId7">
            <a:alphaModFix/>
          </a:blip>
          <a:stretch>
            <a:fillRect/>
          </a:stretch>
        </p:blipFill>
        <p:spPr>
          <a:xfrm>
            <a:off x="202175" y="2842700"/>
            <a:ext cx="3885249" cy="2275224"/>
          </a:xfrm>
          <a:prstGeom prst="rect">
            <a:avLst/>
          </a:prstGeom>
          <a:noFill/>
          <a:ln>
            <a:noFill/>
          </a:ln>
        </p:spPr>
      </p:pic>
      <p:pic>
        <p:nvPicPr>
          <p:cNvPr id="552" name="Google Shape;552;p49"/>
          <p:cNvPicPr preferRelativeResize="0"/>
          <p:nvPr/>
        </p:nvPicPr>
        <p:blipFill>
          <a:blip r:embed="rId8">
            <a:alphaModFix/>
          </a:blip>
          <a:stretch>
            <a:fillRect/>
          </a:stretch>
        </p:blipFill>
        <p:spPr>
          <a:xfrm>
            <a:off x="5768725" y="4201600"/>
            <a:ext cx="1709425" cy="10036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DF9B4"/>
        </a:solidFill>
        <a:effectLst/>
      </p:bgPr>
    </p:bg>
    <p:spTree>
      <p:nvGrpSpPr>
        <p:cNvPr id="1" name="Shape 556"/>
        <p:cNvGrpSpPr/>
        <p:nvPr/>
      </p:nvGrpSpPr>
      <p:grpSpPr>
        <a:xfrm>
          <a:off x="0" y="0"/>
          <a:ext cx="0" cy="0"/>
          <a:chOff x="0" y="0"/>
          <a:chExt cx="0" cy="0"/>
        </a:xfrm>
      </p:grpSpPr>
      <p:grpSp>
        <p:nvGrpSpPr>
          <p:cNvPr id="557" name="Google Shape;557;p50"/>
          <p:cNvGrpSpPr/>
          <p:nvPr/>
        </p:nvGrpSpPr>
        <p:grpSpPr>
          <a:xfrm rot="5400000">
            <a:off x="5531568" y="757424"/>
            <a:ext cx="4653945" cy="3599326"/>
            <a:chOff x="0" y="-47625"/>
            <a:chExt cx="666611" cy="515552"/>
          </a:xfrm>
        </p:grpSpPr>
        <p:sp>
          <p:nvSpPr>
            <p:cNvPr id="558" name="Google Shape;558;p50"/>
            <p:cNvSpPr/>
            <p:nvPr/>
          </p:nvSpPr>
          <p:spPr>
            <a:xfrm>
              <a:off x="0" y="0"/>
              <a:ext cx="666611" cy="467927"/>
            </a:xfrm>
            <a:custGeom>
              <a:avLst/>
              <a:gdLst/>
              <a:ahLst/>
              <a:cxnLst/>
              <a:rect l="l" t="t" r="r" b="b"/>
              <a:pathLst>
                <a:path w="666611" h="467927" extrusionOk="0">
                  <a:moveTo>
                    <a:pt x="222324" y="448858"/>
                  </a:moveTo>
                  <a:cubicBezTo>
                    <a:pt x="256499" y="460372"/>
                    <a:pt x="295352" y="467927"/>
                    <a:pt x="333485" y="467927"/>
                  </a:cubicBezTo>
                  <a:cubicBezTo>
                    <a:pt x="371619" y="467927"/>
                    <a:pt x="408313" y="461450"/>
                    <a:pt x="442128" y="449936"/>
                  </a:cubicBezTo>
                  <a:cubicBezTo>
                    <a:pt x="442849" y="449577"/>
                    <a:pt x="443568" y="449577"/>
                    <a:pt x="444287" y="449217"/>
                  </a:cubicBezTo>
                  <a:cubicBezTo>
                    <a:pt x="571278" y="403162"/>
                    <a:pt x="664812" y="281548"/>
                    <a:pt x="666611" y="147086"/>
                  </a:cubicBezTo>
                  <a:lnTo>
                    <a:pt x="666611" y="0"/>
                  </a:lnTo>
                  <a:lnTo>
                    <a:pt x="0" y="0"/>
                  </a:lnTo>
                  <a:lnTo>
                    <a:pt x="0" y="146977"/>
                  </a:lnTo>
                  <a:cubicBezTo>
                    <a:pt x="1799" y="282267"/>
                    <a:pt x="93894" y="403882"/>
                    <a:pt x="222324" y="448858"/>
                  </a:cubicBezTo>
                  <a:close/>
                </a:path>
              </a:pathLst>
            </a:custGeom>
            <a:solidFill>
              <a:srgbClr val="000000">
                <a:alpha val="0"/>
              </a:srgbClr>
            </a:solidFill>
            <a:ln w="95250" cap="sq" cmpd="sng">
              <a:solidFill>
                <a:srgbClr val="FFFFFF"/>
              </a:solidFill>
              <a:prstDash val="solid"/>
              <a:miter lim="8000"/>
              <a:headEnd type="none" w="sm" len="sm"/>
              <a:tailEnd type="none" w="sm" len="sm"/>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559" name="Google Shape;559;p50"/>
            <p:cNvSpPr txBox="1"/>
            <p:nvPr/>
          </p:nvSpPr>
          <p:spPr>
            <a:xfrm>
              <a:off x="0" y="-47625"/>
              <a:ext cx="666600" cy="388500"/>
            </a:xfrm>
            <a:prstGeom prst="rect">
              <a:avLst/>
            </a:prstGeom>
            <a:noFill/>
            <a:ln>
              <a:noFill/>
            </a:ln>
          </p:spPr>
          <p:txBody>
            <a:bodyPr spcFirstLastPara="1" wrap="square" lIns="25400" tIns="25400" rIns="25400" bIns="25400" anchor="ctr" anchorCtr="0">
              <a:noAutofit/>
            </a:bodyPr>
            <a:lstStyle/>
            <a:p>
              <a:pPr marL="0" marR="0" lvl="0" indent="0" algn="ctr" rtl="0">
                <a:lnSpc>
                  <a:spcPct val="186611"/>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cxnSp>
        <p:nvCxnSpPr>
          <p:cNvPr id="560" name="Google Shape;560;p50"/>
          <p:cNvCxnSpPr/>
          <p:nvPr/>
        </p:nvCxnSpPr>
        <p:spPr>
          <a:xfrm>
            <a:off x="0" y="253928"/>
            <a:ext cx="9144000" cy="0"/>
          </a:xfrm>
          <a:prstGeom prst="straightConnector1">
            <a:avLst/>
          </a:prstGeom>
          <a:noFill/>
          <a:ln w="95250" cap="flat" cmpd="sng">
            <a:solidFill>
              <a:srgbClr val="FFFFFF"/>
            </a:solidFill>
            <a:prstDash val="solid"/>
            <a:round/>
            <a:headEnd type="none" w="sm" len="sm"/>
            <a:tailEnd type="none" w="sm" len="sm"/>
          </a:ln>
        </p:spPr>
      </p:cxnSp>
      <p:cxnSp>
        <p:nvCxnSpPr>
          <p:cNvPr id="561" name="Google Shape;561;p50"/>
          <p:cNvCxnSpPr/>
          <p:nvPr/>
        </p:nvCxnSpPr>
        <p:spPr>
          <a:xfrm>
            <a:off x="0" y="4860257"/>
            <a:ext cx="9144000" cy="0"/>
          </a:xfrm>
          <a:prstGeom prst="straightConnector1">
            <a:avLst/>
          </a:prstGeom>
          <a:noFill/>
          <a:ln w="95250" cap="flat" cmpd="sng">
            <a:solidFill>
              <a:srgbClr val="FFFFFF"/>
            </a:solidFill>
            <a:prstDash val="solid"/>
            <a:round/>
            <a:headEnd type="none" w="sm" len="sm"/>
            <a:tailEnd type="none" w="sm" len="sm"/>
          </a:ln>
        </p:spPr>
      </p:cxnSp>
      <p:sp>
        <p:nvSpPr>
          <p:cNvPr id="562" name="Google Shape;562;p50"/>
          <p:cNvSpPr txBox="1"/>
          <p:nvPr/>
        </p:nvSpPr>
        <p:spPr>
          <a:xfrm>
            <a:off x="514350" y="304800"/>
            <a:ext cx="6170700" cy="600300"/>
          </a:xfrm>
          <a:prstGeom prst="rect">
            <a:avLst/>
          </a:prstGeom>
          <a:noFill/>
          <a:ln>
            <a:noFill/>
          </a:ln>
        </p:spPr>
        <p:txBody>
          <a:bodyPr spcFirstLastPara="1" wrap="square" lIns="0" tIns="0" rIns="0" bIns="0" anchor="t" anchorCtr="0">
            <a:spAutoFit/>
          </a:bodyPr>
          <a:lstStyle/>
          <a:p>
            <a:pPr marL="0" marR="0" lvl="0" indent="0" algn="l" rtl="0">
              <a:lnSpc>
                <a:spcPct val="126000"/>
              </a:lnSpc>
              <a:spcBef>
                <a:spcPts val="0"/>
              </a:spcBef>
              <a:spcAft>
                <a:spcPts val="0"/>
              </a:spcAft>
              <a:buNone/>
            </a:pPr>
            <a:r>
              <a:rPr lang="en" sz="3900" b="1"/>
              <a:t>Prev 3 Regression DT </a:t>
            </a:r>
            <a:endParaRPr sz="700"/>
          </a:p>
        </p:txBody>
      </p:sp>
      <p:pic>
        <p:nvPicPr>
          <p:cNvPr id="563" name="Google Shape;563;p50"/>
          <p:cNvPicPr preferRelativeResize="0"/>
          <p:nvPr/>
        </p:nvPicPr>
        <p:blipFill>
          <a:blip r:embed="rId3">
            <a:alphaModFix/>
          </a:blip>
          <a:stretch>
            <a:fillRect/>
          </a:stretch>
        </p:blipFill>
        <p:spPr>
          <a:xfrm>
            <a:off x="176950" y="1726500"/>
            <a:ext cx="2981809" cy="2912998"/>
          </a:xfrm>
          <a:prstGeom prst="rect">
            <a:avLst/>
          </a:prstGeom>
          <a:noFill/>
          <a:ln>
            <a:noFill/>
          </a:ln>
        </p:spPr>
      </p:pic>
      <p:pic>
        <p:nvPicPr>
          <p:cNvPr id="564" name="Google Shape;564;p50"/>
          <p:cNvPicPr preferRelativeResize="0"/>
          <p:nvPr/>
        </p:nvPicPr>
        <p:blipFill>
          <a:blip r:embed="rId4">
            <a:alphaModFix/>
          </a:blip>
          <a:stretch>
            <a:fillRect/>
          </a:stretch>
        </p:blipFill>
        <p:spPr>
          <a:xfrm>
            <a:off x="3289200" y="1054700"/>
            <a:ext cx="5779123" cy="3882848"/>
          </a:xfrm>
          <a:prstGeom prst="rect">
            <a:avLst/>
          </a:prstGeom>
          <a:noFill/>
          <a:ln>
            <a:noFill/>
          </a:ln>
        </p:spPr>
      </p:pic>
      <p:sp>
        <p:nvSpPr>
          <p:cNvPr id="565" name="Google Shape;565;p50"/>
          <p:cNvSpPr txBox="1"/>
          <p:nvPr/>
        </p:nvSpPr>
        <p:spPr>
          <a:xfrm>
            <a:off x="514350" y="1054700"/>
            <a:ext cx="2307000" cy="60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chemeClr val="dk1"/>
                </a:solidFill>
                <a:latin typeface="Calibri"/>
                <a:ea typeface="Calibri"/>
                <a:cs typeface="Calibri"/>
                <a:sym typeface="Calibri"/>
              </a:rPr>
              <a:t>Y: PF (Personal Fouls) </a:t>
            </a:r>
            <a:endParaRPr sz="1600">
              <a:solidFill>
                <a:schemeClr val="dk1"/>
              </a:solidFill>
              <a:latin typeface="Calibri"/>
              <a:ea typeface="Calibri"/>
              <a:cs typeface="Calibri"/>
              <a:sym typeface="Calibri"/>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DF9B4"/>
        </a:solidFill>
        <a:effectLst/>
      </p:bgPr>
    </p:bg>
    <p:spTree>
      <p:nvGrpSpPr>
        <p:cNvPr id="1" name="Shape 569"/>
        <p:cNvGrpSpPr/>
        <p:nvPr/>
      </p:nvGrpSpPr>
      <p:grpSpPr>
        <a:xfrm>
          <a:off x="0" y="0"/>
          <a:ext cx="0" cy="0"/>
          <a:chOff x="0" y="0"/>
          <a:chExt cx="0" cy="0"/>
        </a:xfrm>
      </p:grpSpPr>
      <p:cxnSp>
        <p:nvCxnSpPr>
          <p:cNvPr id="570" name="Google Shape;570;p51"/>
          <p:cNvCxnSpPr/>
          <p:nvPr/>
        </p:nvCxnSpPr>
        <p:spPr>
          <a:xfrm>
            <a:off x="0" y="253928"/>
            <a:ext cx="9144000" cy="0"/>
          </a:xfrm>
          <a:prstGeom prst="straightConnector1">
            <a:avLst/>
          </a:prstGeom>
          <a:noFill/>
          <a:ln w="95250" cap="flat" cmpd="sng">
            <a:solidFill>
              <a:srgbClr val="FFFFFF"/>
            </a:solidFill>
            <a:prstDash val="solid"/>
            <a:round/>
            <a:headEnd type="none" w="sm" len="sm"/>
            <a:tailEnd type="none" w="sm" len="sm"/>
          </a:ln>
        </p:spPr>
      </p:cxnSp>
      <p:cxnSp>
        <p:nvCxnSpPr>
          <p:cNvPr id="571" name="Google Shape;571;p51"/>
          <p:cNvCxnSpPr/>
          <p:nvPr/>
        </p:nvCxnSpPr>
        <p:spPr>
          <a:xfrm>
            <a:off x="0" y="4860257"/>
            <a:ext cx="9144000" cy="0"/>
          </a:xfrm>
          <a:prstGeom prst="straightConnector1">
            <a:avLst/>
          </a:prstGeom>
          <a:noFill/>
          <a:ln w="95250" cap="flat" cmpd="sng">
            <a:solidFill>
              <a:srgbClr val="FFFFFF"/>
            </a:solidFill>
            <a:prstDash val="solid"/>
            <a:round/>
            <a:headEnd type="none" w="sm" len="sm"/>
            <a:tailEnd type="none" w="sm" len="sm"/>
          </a:ln>
        </p:spPr>
      </p:cxnSp>
      <p:sp>
        <p:nvSpPr>
          <p:cNvPr id="572" name="Google Shape;572;p51"/>
          <p:cNvSpPr txBox="1"/>
          <p:nvPr/>
        </p:nvSpPr>
        <p:spPr>
          <a:xfrm>
            <a:off x="514350" y="304800"/>
            <a:ext cx="6759300" cy="600300"/>
          </a:xfrm>
          <a:prstGeom prst="rect">
            <a:avLst/>
          </a:prstGeom>
          <a:noFill/>
          <a:ln>
            <a:noFill/>
          </a:ln>
        </p:spPr>
        <p:txBody>
          <a:bodyPr spcFirstLastPara="1" wrap="square" lIns="0" tIns="0" rIns="0" bIns="0" anchor="t" anchorCtr="0">
            <a:spAutoFit/>
          </a:bodyPr>
          <a:lstStyle/>
          <a:p>
            <a:pPr marL="0" marR="0" lvl="0" indent="0" algn="l" rtl="0">
              <a:lnSpc>
                <a:spcPct val="126000"/>
              </a:lnSpc>
              <a:spcBef>
                <a:spcPts val="0"/>
              </a:spcBef>
              <a:spcAft>
                <a:spcPts val="0"/>
              </a:spcAft>
              <a:buNone/>
            </a:pPr>
            <a:r>
              <a:rPr lang="en" sz="3900" b="1"/>
              <a:t>Prev 3 Regression Adjusted</a:t>
            </a:r>
            <a:endParaRPr sz="700"/>
          </a:p>
        </p:txBody>
      </p:sp>
      <p:pic>
        <p:nvPicPr>
          <p:cNvPr id="573" name="Google Shape;573;p51"/>
          <p:cNvPicPr preferRelativeResize="0"/>
          <p:nvPr/>
        </p:nvPicPr>
        <p:blipFill>
          <a:blip r:embed="rId3">
            <a:alphaModFix/>
          </a:blip>
          <a:stretch>
            <a:fillRect/>
          </a:stretch>
        </p:blipFill>
        <p:spPr>
          <a:xfrm>
            <a:off x="91525" y="955975"/>
            <a:ext cx="6128700" cy="1449500"/>
          </a:xfrm>
          <a:prstGeom prst="rect">
            <a:avLst/>
          </a:prstGeom>
          <a:noFill/>
          <a:ln>
            <a:noFill/>
          </a:ln>
        </p:spPr>
      </p:pic>
      <p:pic>
        <p:nvPicPr>
          <p:cNvPr id="574" name="Google Shape;574;p51"/>
          <p:cNvPicPr preferRelativeResize="0"/>
          <p:nvPr/>
        </p:nvPicPr>
        <p:blipFill>
          <a:blip r:embed="rId4">
            <a:alphaModFix/>
          </a:blip>
          <a:stretch>
            <a:fillRect/>
          </a:stretch>
        </p:blipFill>
        <p:spPr>
          <a:xfrm>
            <a:off x="1233350" y="2598075"/>
            <a:ext cx="2210400" cy="2184700"/>
          </a:xfrm>
          <a:prstGeom prst="rect">
            <a:avLst/>
          </a:prstGeom>
          <a:noFill/>
          <a:ln>
            <a:noFill/>
          </a:ln>
        </p:spPr>
      </p:pic>
      <p:pic>
        <p:nvPicPr>
          <p:cNvPr id="575" name="Google Shape;575;p51"/>
          <p:cNvPicPr preferRelativeResize="0"/>
          <p:nvPr/>
        </p:nvPicPr>
        <p:blipFill>
          <a:blip r:embed="rId5">
            <a:alphaModFix/>
          </a:blip>
          <a:stretch>
            <a:fillRect/>
          </a:stretch>
        </p:blipFill>
        <p:spPr>
          <a:xfrm>
            <a:off x="4329175" y="1767700"/>
            <a:ext cx="4748600" cy="3261943"/>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DF9B4"/>
        </a:solidFill>
        <a:effectLst/>
      </p:bgPr>
    </p:bg>
    <p:spTree>
      <p:nvGrpSpPr>
        <p:cNvPr id="1" name="Shape 579"/>
        <p:cNvGrpSpPr/>
        <p:nvPr/>
      </p:nvGrpSpPr>
      <p:grpSpPr>
        <a:xfrm>
          <a:off x="0" y="0"/>
          <a:ext cx="0" cy="0"/>
          <a:chOff x="0" y="0"/>
          <a:chExt cx="0" cy="0"/>
        </a:xfrm>
      </p:grpSpPr>
      <p:cxnSp>
        <p:nvCxnSpPr>
          <p:cNvPr id="580" name="Google Shape;580;p52"/>
          <p:cNvCxnSpPr/>
          <p:nvPr/>
        </p:nvCxnSpPr>
        <p:spPr>
          <a:xfrm>
            <a:off x="0" y="253928"/>
            <a:ext cx="9144000" cy="0"/>
          </a:xfrm>
          <a:prstGeom prst="straightConnector1">
            <a:avLst/>
          </a:prstGeom>
          <a:noFill/>
          <a:ln w="95250" cap="flat" cmpd="sng">
            <a:solidFill>
              <a:srgbClr val="FFFFFF"/>
            </a:solidFill>
            <a:prstDash val="solid"/>
            <a:round/>
            <a:headEnd type="none" w="sm" len="sm"/>
            <a:tailEnd type="none" w="sm" len="sm"/>
          </a:ln>
        </p:spPr>
      </p:cxnSp>
      <p:cxnSp>
        <p:nvCxnSpPr>
          <p:cNvPr id="581" name="Google Shape;581;p52"/>
          <p:cNvCxnSpPr/>
          <p:nvPr/>
        </p:nvCxnSpPr>
        <p:spPr>
          <a:xfrm>
            <a:off x="0" y="4860257"/>
            <a:ext cx="9144000" cy="0"/>
          </a:xfrm>
          <a:prstGeom prst="straightConnector1">
            <a:avLst/>
          </a:prstGeom>
          <a:noFill/>
          <a:ln w="95250" cap="flat" cmpd="sng">
            <a:solidFill>
              <a:srgbClr val="FFFFFF"/>
            </a:solidFill>
            <a:prstDash val="solid"/>
            <a:round/>
            <a:headEnd type="none" w="sm" len="sm"/>
            <a:tailEnd type="none" w="sm" len="sm"/>
          </a:ln>
        </p:spPr>
      </p:cxnSp>
      <p:sp>
        <p:nvSpPr>
          <p:cNvPr id="582" name="Google Shape;582;p52"/>
          <p:cNvSpPr txBox="1"/>
          <p:nvPr/>
        </p:nvSpPr>
        <p:spPr>
          <a:xfrm>
            <a:off x="514350" y="304800"/>
            <a:ext cx="6170700" cy="600300"/>
          </a:xfrm>
          <a:prstGeom prst="rect">
            <a:avLst/>
          </a:prstGeom>
          <a:noFill/>
          <a:ln>
            <a:noFill/>
          </a:ln>
        </p:spPr>
        <p:txBody>
          <a:bodyPr spcFirstLastPara="1" wrap="square" lIns="0" tIns="0" rIns="0" bIns="0" anchor="t" anchorCtr="0">
            <a:spAutoFit/>
          </a:bodyPr>
          <a:lstStyle/>
          <a:p>
            <a:pPr marL="0" marR="0" lvl="0" indent="0" algn="l" rtl="0">
              <a:lnSpc>
                <a:spcPct val="126000"/>
              </a:lnSpc>
              <a:spcBef>
                <a:spcPts val="0"/>
              </a:spcBef>
              <a:spcAft>
                <a:spcPts val="0"/>
              </a:spcAft>
              <a:buNone/>
            </a:pPr>
            <a:r>
              <a:rPr lang="en" sz="3900" b="1"/>
              <a:t>Prev 3 Classification</a:t>
            </a:r>
            <a:endParaRPr sz="700"/>
          </a:p>
        </p:txBody>
      </p:sp>
      <p:pic>
        <p:nvPicPr>
          <p:cNvPr id="583" name="Google Shape;583;p52"/>
          <p:cNvPicPr preferRelativeResize="0"/>
          <p:nvPr/>
        </p:nvPicPr>
        <p:blipFill>
          <a:blip r:embed="rId3">
            <a:alphaModFix/>
          </a:blip>
          <a:stretch>
            <a:fillRect/>
          </a:stretch>
        </p:blipFill>
        <p:spPr>
          <a:xfrm>
            <a:off x="-2" y="2243050"/>
            <a:ext cx="3379226" cy="1095325"/>
          </a:xfrm>
          <a:prstGeom prst="rect">
            <a:avLst/>
          </a:prstGeom>
          <a:noFill/>
          <a:ln>
            <a:noFill/>
          </a:ln>
        </p:spPr>
      </p:pic>
      <p:pic>
        <p:nvPicPr>
          <p:cNvPr id="584" name="Google Shape;584;p52"/>
          <p:cNvPicPr preferRelativeResize="0"/>
          <p:nvPr/>
        </p:nvPicPr>
        <p:blipFill>
          <a:blip r:embed="rId4">
            <a:alphaModFix/>
          </a:blip>
          <a:stretch>
            <a:fillRect/>
          </a:stretch>
        </p:blipFill>
        <p:spPr>
          <a:xfrm>
            <a:off x="3451250" y="1125825"/>
            <a:ext cx="5692749" cy="3609275"/>
          </a:xfrm>
          <a:prstGeom prst="rect">
            <a:avLst/>
          </a:prstGeom>
          <a:noFill/>
          <a:ln>
            <a:noFill/>
          </a:ln>
        </p:spPr>
      </p:pic>
      <p:sp>
        <p:nvSpPr>
          <p:cNvPr id="585" name="Google Shape;585;p52"/>
          <p:cNvSpPr txBox="1"/>
          <p:nvPr/>
        </p:nvSpPr>
        <p:spPr>
          <a:xfrm>
            <a:off x="364250" y="1259525"/>
            <a:ext cx="2781600" cy="62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chemeClr val="dk1"/>
                </a:solidFill>
                <a:latin typeface="Calibri"/>
                <a:ea typeface="Calibri"/>
                <a:cs typeface="Calibri"/>
                <a:sym typeface="Calibri"/>
              </a:rPr>
              <a:t>Y : Fouled_Out (binary as 1/0) </a:t>
            </a:r>
            <a:endParaRPr sz="1600">
              <a:solidFill>
                <a:schemeClr val="dk1"/>
              </a:solidFill>
              <a:latin typeface="Calibri"/>
              <a:ea typeface="Calibri"/>
              <a:cs typeface="Calibri"/>
              <a:sym typeface="Calibri"/>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DF9B4"/>
        </a:solidFill>
        <a:effectLst/>
      </p:bgPr>
    </p:bg>
    <p:spTree>
      <p:nvGrpSpPr>
        <p:cNvPr id="1" name="Shape 589"/>
        <p:cNvGrpSpPr/>
        <p:nvPr/>
      </p:nvGrpSpPr>
      <p:grpSpPr>
        <a:xfrm>
          <a:off x="0" y="0"/>
          <a:ext cx="0" cy="0"/>
          <a:chOff x="0" y="0"/>
          <a:chExt cx="0" cy="0"/>
        </a:xfrm>
      </p:grpSpPr>
      <p:cxnSp>
        <p:nvCxnSpPr>
          <p:cNvPr id="590" name="Google Shape;590;p53"/>
          <p:cNvCxnSpPr/>
          <p:nvPr/>
        </p:nvCxnSpPr>
        <p:spPr>
          <a:xfrm>
            <a:off x="0" y="253928"/>
            <a:ext cx="9144000" cy="0"/>
          </a:xfrm>
          <a:prstGeom prst="straightConnector1">
            <a:avLst/>
          </a:prstGeom>
          <a:noFill/>
          <a:ln w="95250" cap="flat" cmpd="sng">
            <a:solidFill>
              <a:srgbClr val="FFFFFF"/>
            </a:solidFill>
            <a:prstDash val="solid"/>
            <a:round/>
            <a:headEnd type="none" w="sm" len="sm"/>
            <a:tailEnd type="none" w="sm" len="sm"/>
          </a:ln>
        </p:spPr>
      </p:cxnSp>
      <p:cxnSp>
        <p:nvCxnSpPr>
          <p:cNvPr id="591" name="Google Shape;591;p53"/>
          <p:cNvCxnSpPr/>
          <p:nvPr/>
        </p:nvCxnSpPr>
        <p:spPr>
          <a:xfrm>
            <a:off x="0" y="4860257"/>
            <a:ext cx="9144000" cy="0"/>
          </a:xfrm>
          <a:prstGeom prst="straightConnector1">
            <a:avLst/>
          </a:prstGeom>
          <a:noFill/>
          <a:ln w="95250" cap="flat" cmpd="sng">
            <a:solidFill>
              <a:srgbClr val="FFFFFF"/>
            </a:solidFill>
            <a:prstDash val="solid"/>
            <a:round/>
            <a:headEnd type="none" w="sm" len="sm"/>
            <a:tailEnd type="none" w="sm" len="sm"/>
          </a:ln>
        </p:spPr>
      </p:cxnSp>
      <p:sp>
        <p:nvSpPr>
          <p:cNvPr id="592" name="Google Shape;592;p53"/>
          <p:cNvSpPr txBox="1"/>
          <p:nvPr/>
        </p:nvSpPr>
        <p:spPr>
          <a:xfrm>
            <a:off x="514350" y="304800"/>
            <a:ext cx="6170700" cy="600300"/>
          </a:xfrm>
          <a:prstGeom prst="rect">
            <a:avLst/>
          </a:prstGeom>
          <a:noFill/>
          <a:ln>
            <a:noFill/>
          </a:ln>
        </p:spPr>
        <p:txBody>
          <a:bodyPr spcFirstLastPara="1" wrap="square" lIns="0" tIns="0" rIns="0" bIns="0" anchor="t" anchorCtr="0">
            <a:spAutoFit/>
          </a:bodyPr>
          <a:lstStyle/>
          <a:p>
            <a:pPr marL="0" marR="0" lvl="0" indent="0" algn="l" rtl="0">
              <a:lnSpc>
                <a:spcPct val="126000"/>
              </a:lnSpc>
              <a:spcBef>
                <a:spcPts val="0"/>
              </a:spcBef>
              <a:spcAft>
                <a:spcPts val="0"/>
              </a:spcAft>
              <a:buNone/>
            </a:pPr>
            <a:r>
              <a:rPr lang="en" sz="3900" b="1"/>
              <a:t>Prev 3 Classification</a:t>
            </a:r>
            <a:endParaRPr sz="700"/>
          </a:p>
        </p:txBody>
      </p:sp>
      <p:pic>
        <p:nvPicPr>
          <p:cNvPr id="593" name="Google Shape;593;p53"/>
          <p:cNvPicPr preferRelativeResize="0"/>
          <p:nvPr/>
        </p:nvPicPr>
        <p:blipFill>
          <a:blip r:embed="rId3">
            <a:alphaModFix/>
          </a:blip>
          <a:stretch>
            <a:fillRect/>
          </a:stretch>
        </p:blipFill>
        <p:spPr>
          <a:xfrm>
            <a:off x="514350" y="1524749"/>
            <a:ext cx="3658776" cy="3069676"/>
          </a:xfrm>
          <a:prstGeom prst="rect">
            <a:avLst/>
          </a:prstGeom>
          <a:noFill/>
          <a:ln>
            <a:noFill/>
          </a:ln>
        </p:spPr>
      </p:pic>
      <p:pic>
        <p:nvPicPr>
          <p:cNvPr id="594" name="Google Shape;594;p53"/>
          <p:cNvPicPr preferRelativeResize="0"/>
          <p:nvPr/>
        </p:nvPicPr>
        <p:blipFill>
          <a:blip r:embed="rId4">
            <a:alphaModFix/>
          </a:blip>
          <a:stretch>
            <a:fillRect/>
          </a:stretch>
        </p:blipFill>
        <p:spPr>
          <a:xfrm>
            <a:off x="4881075" y="1498344"/>
            <a:ext cx="3658776" cy="3069656"/>
          </a:xfrm>
          <a:prstGeom prst="rect">
            <a:avLst/>
          </a:prstGeom>
          <a:noFill/>
          <a:ln>
            <a:noFill/>
          </a:ln>
        </p:spPr>
      </p:pic>
      <p:sp>
        <p:nvSpPr>
          <p:cNvPr id="595" name="Google Shape;595;p53"/>
          <p:cNvSpPr txBox="1"/>
          <p:nvPr/>
        </p:nvSpPr>
        <p:spPr>
          <a:xfrm>
            <a:off x="2722650" y="1062825"/>
            <a:ext cx="3962400" cy="304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u="sng">
                <a:solidFill>
                  <a:schemeClr val="dk1"/>
                </a:solidFill>
                <a:latin typeface="Calibri"/>
                <a:ea typeface="Calibri"/>
                <a:cs typeface="Calibri"/>
                <a:sym typeface="Calibri"/>
              </a:rPr>
              <a:t>With different thresholds </a:t>
            </a:r>
            <a:endParaRPr sz="1600" u="sng">
              <a:solidFill>
                <a:schemeClr val="dk1"/>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A1C3FF"/>
        </a:solidFill>
        <a:effectLst/>
      </p:bgPr>
    </p:bg>
    <p:spTree>
      <p:nvGrpSpPr>
        <p:cNvPr id="1" name="Shape 189"/>
        <p:cNvGrpSpPr/>
        <p:nvPr/>
      </p:nvGrpSpPr>
      <p:grpSpPr>
        <a:xfrm>
          <a:off x="0" y="0"/>
          <a:ext cx="0" cy="0"/>
          <a:chOff x="0" y="0"/>
          <a:chExt cx="0" cy="0"/>
        </a:xfrm>
      </p:grpSpPr>
      <p:cxnSp>
        <p:nvCxnSpPr>
          <p:cNvPr id="190" name="Google Shape;190;p27"/>
          <p:cNvCxnSpPr/>
          <p:nvPr/>
        </p:nvCxnSpPr>
        <p:spPr>
          <a:xfrm>
            <a:off x="0" y="253928"/>
            <a:ext cx="9144000" cy="0"/>
          </a:xfrm>
          <a:prstGeom prst="straightConnector1">
            <a:avLst/>
          </a:prstGeom>
          <a:noFill/>
          <a:ln w="95250" cap="flat" cmpd="sng">
            <a:solidFill>
              <a:srgbClr val="FFFFFF"/>
            </a:solidFill>
            <a:prstDash val="solid"/>
            <a:round/>
            <a:headEnd type="none" w="sm" len="sm"/>
            <a:tailEnd type="none" w="sm" len="sm"/>
          </a:ln>
        </p:spPr>
      </p:cxnSp>
      <p:grpSp>
        <p:nvGrpSpPr>
          <p:cNvPr id="191" name="Google Shape;191;p27"/>
          <p:cNvGrpSpPr/>
          <p:nvPr/>
        </p:nvGrpSpPr>
        <p:grpSpPr>
          <a:xfrm rot="-5400000">
            <a:off x="2457419" y="-2713514"/>
            <a:ext cx="4630147" cy="10517382"/>
            <a:chOff x="0" y="-47625"/>
            <a:chExt cx="666611" cy="776265"/>
          </a:xfrm>
        </p:grpSpPr>
        <p:sp>
          <p:nvSpPr>
            <p:cNvPr id="192" name="Google Shape;192;p27"/>
            <p:cNvSpPr/>
            <p:nvPr/>
          </p:nvSpPr>
          <p:spPr>
            <a:xfrm>
              <a:off x="0" y="0"/>
              <a:ext cx="666611" cy="728640"/>
            </a:xfrm>
            <a:custGeom>
              <a:avLst/>
              <a:gdLst/>
              <a:ahLst/>
              <a:cxnLst/>
              <a:rect l="l" t="t" r="r" b="b"/>
              <a:pathLst>
                <a:path w="666611" h="728640" extrusionOk="0">
                  <a:moveTo>
                    <a:pt x="222324" y="709571"/>
                  </a:moveTo>
                  <a:cubicBezTo>
                    <a:pt x="256499" y="721085"/>
                    <a:pt x="295352" y="728640"/>
                    <a:pt x="333485" y="728640"/>
                  </a:cubicBezTo>
                  <a:cubicBezTo>
                    <a:pt x="371619" y="728640"/>
                    <a:pt x="408313" y="722163"/>
                    <a:pt x="442128" y="710649"/>
                  </a:cubicBezTo>
                  <a:cubicBezTo>
                    <a:pt x="442849" y="710290"/>
                    <a:pt x="443568" y="710290"/>
                    <a:pt x="444287" y="709930"/>
                  </a:cubicBezTo>
                  <a:cubicBezTo>
                    <a:pt x="571278" y="663875"/>
                    <a:pt x="664812" y="542261"/>
                    <a:pt x="666611" y="402007"/>
                  </a:cubicBezTo>
                  <a:lnTo>
                    <a:pt x="666611" y="0"/>
                  </a:lnTo>
                  <a:lnTo>
                    <a:pt x="0" y="0"/>
                  </a:lnTo>
                  <a:lnTo>
                    <a:pt x="0" y="401709"/>
                  </a:lnTo>
                  <a:cubicBezTo>
                    <a:pt x="1799" y="542980"/>
                    <a:pt x="93894" y="664595"/>
                    <a:pt x="222324" y="709571"/>
                  </a:cubicBezTo>
                  <a:close/>
                </a:path>
              </a:pathLst>
            </a:custGeom>
            <a:solidFill>
              <a:srgbClr val="FFC927"/>
            </a:solidFill>
            <a:ln w="95250" cap="sq" cmpd="sng">
              <a:solidFill>
                <a:srgbClr val="FFFFFF"/>
              </a:solidFill>
              <a:prstDash val="solid"/>
              <a:miter lim="8000"/>
              <a:headEnd type="none" w="sm" len="sm"/>
              <a:tailEnd type="none" w="sm" len="sm"/>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193" name="Google Shape;193;p27"/>
            <p:cNvSpPr txBox="1"/>
            <p:nvPr/>
          </p:nvSpPr>
          <p:spPr>
            <a:xfrm>
              <a:off x="0" y="-47625"/>
              <a:ext cx="666600" cy="649200"/>
            </a:xfrm>
            <a:prstGeom prst="rect">
              <a:avLst/>
            </a:prstGeom>
            <a:noFill/>
            <a:ln>
              <a:noFill/>
            </a:ln>
          </p:spPr>
          <p:txBody>
            <a:bodyPr spcFirstLastPara="1" wrap="square" lIns="25400" tIns="25400" rIns="25400" bIns="25400" anchor="ctr" anchorCtr="0">
              <a:noAutofit/>
            </a:bodyPr>
            <a:lstStyle/>
            <a:p>
              <a:pPr marL="0" marR="0" lvl="0" indent="0" algn="ctr" rtl="0">
                <a:lnSpc>
                  <a:spcPct val="186611"/>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194" name="Google Shape;194;p27"/>
          <p:cNvSpPr/>
          <p:nvPr/>
        </p:nvSpPr>
        <p:spPr>
          <a:xfrm>
            <a:off x="7086600" y="3086100"/>
            <a:ext cx="2057400" cy="2057400"/>
          </a:xfrm>
          <a:custGeom>
            <a:avLst/>
            <a:gdLst/>
            <a:ahLst/>
            <a:cxnLst/>
            <a:rect l="l" t="t" r="r" b="b"/>
            <a:pathLst>
              <a:path w="4114800" h="4114800" extrusionOk="0">
                <a:moveTo>
                  <a:pt x="0" y="0"/>
                </a:moveTo>
                <a:lnTo>
                  <a:pt x="4114800" y="0"/>
                </a:lnTo>
                <a:lnTo>
                  <a:pt x="4114800" y="4114800"/>
                </a:lnTo>
                <a:lnTo>
                  <a:pt x="0" y="4114800"/>
                </a:lnTo>
                <a:lnTo>
                  <a:pt x="0" y="0"/>
                </a:lnTo>
                <a:close/>
              </a:path>
            </a:pathLst>
          </a:custGeom>
          <a:blipFill rotWithShape="1">
            <a:blip r:embed="rId3">
              <a:alphaModFix/>
            </a:blip>
            <a:stretch>
              <a:fillRect/>
            </a:stretch>
          </a:blipFill>
          <a:ln>
            <a:noFill/>
          </a:ln>
        </p:spPr>
        <p:txBody>
          <a:bodyPr/>
          <a:lstStyle/>
          <a:p>
            <a:endParaRPr lang="en-US"/>
          </a:p>
        </p:txBody>
      </p:sp>
      <p:sp>
        <p:nvSpPr>
          <p:cNvPr id="195" name="Google Shape;195;p27"/>
          <p:cNvSpPr txBox="1"/>
          <p:nvPr/>
        </p:nvSpPr>
        <p:spPr>
          <a:xfrm>
            <a:off x="2122128" y="2009250"/>
            <a:ext cx="4748400" cy="708000"/>
          </a:xfrm>
          <a:prstGeom prst="rect">
            <a:avLst/>
          </a:prstGeom>
          <a:noFill/>
          <a:ln>
            <a:noFill/>
          </a:ln>
        </p:spPr>
        <p:txBody>
          <a:bodyPr spcFirstLastPara="1" wrap="square" lIns="0" tIns="0" rIns="0" bIns="0" anchor="t" anchorCtr="0">
            <a:spAutoFit/>
          </a:bodyPr>
          <a:lstStyle/>
          <a:p>
            <a:pPr marL="0" marR="0" lvl="0" indent="0" algn="ctr" rtl="0">
              <a:lnSpc>
                <a:spcPct val="126000"/>
              </a:lnSpc>
              <a:spcBef>
                <a:spcPts val="0"/>
              </a:spcBef>
              <a:spcAft>
                <a:spcPts val="0"/>
              </a:spcAft>
              <a:buNone/>
            </a:pPr>
            <a:r>
              <a:rPr lang="en" sz="4600" b="1"/>
              <a:t>Intro/Context</a:t>
            </a:r>
            <a:endParaRPr sz="100"/>
          </a:p>
        </p:txBody>
      </p:sp>
      <p:cxnSp>
        <p:nvCxnSpPr>
          <p:cNvPr id="196" name="Google Shape;196;p27"/>
          <p:cNvCxnSpPr/>
          <p:nvPr/>
        </p:nvCxnSpPr>
        <p:spPr>
          <a:xfrm>
            <a:off x="2887713" y="3086100"/>
            <a:ext cx="3217200" cy="4500"/>
          </a:xfrm>
          <a:prstGeom prst="straightConnector1">
            <a:avLst/>
          </a:prstGeom>
          <a:noFill/>
          <a:ln w="95250" cap="flat" cmpd="sng">
            <a:solidFill>
              <a:srgbClr val="FFFFFF"/>
            </a:solidFill>
            <a:prstDash val="solid"/>
            <a:round/>
            <a:headEnd type="none" w="sm" len="sm"/>
            <a:tailEnd type="none" w="sm" len="sm"/>
          </a:ln>
        </p:spPr>
      </p:cxnSp>
      <p:cxnSp>
        <p:nvCxnSpPr>
          <p:cNvPr id="197" name="Google Shape;197;p27"/>
          <p:cNvCxnSpPr/>
          <p:nvPr/>
        </p:nvCxnSpPr>
        <p:spPr>
          <a:xfrm>
            <a:off x="0" y="4860257"/>
            <a:ext cx="9144000" cy="0"/>
          </a:xfrm>
          <a:prstGeom prst="straightConnector1">
            <a:avLst/>
          </a:prstGeom>
          <a:noFill/>
          <a:ln w="95250" cap="flat" cmpd="sng">
            <a:solidFill>
              <a:srgbClr val="FFFFFF"/>
            </a:solidFill>
            <a:prstDash val="solid"/>
            <a:round/>
            <a:headEnd type="none" w="sm" len="sm"/>
            <a:tailEnd type="none" w="sm" len="sm"/>
          </a:ln>
        </p:spPr>
      </p:cxnSp>
      <p:sp>
        <p:nvSpPr>
          <p:cNvPr id="198" name="Google Shape;198;p27"/>
          <p:cNvSpPr/>
          <p:nvPr/>
        </p:nvSpPr>
        <p:spPr>
          <a:xfrm>
            <a:off x="4329513" y="729554"/>
            <a:ext cx="459221" cy="459220"/>
          </a:xfrm>
          <a:custGeom>
            <a:avLst/>
            <a:gdLst/>
            <a:ahLst/>
            <a:cxnLst/>
            <a:rect l="l" t="t" r="r" b="b"/>
            <a:pathLst>
              <a:path w="918441" h="918441" extrusionOk="0">
                <a:moveTo>
                  <a:pt x="0" y="0"/>
                </a:moveTo>
                <a:lnTo>
                  <a:pt x="918440" y="0"/>
                </a:lnTo>
                <a:lnTo>
                  <a:pt x="918440" y="918441"/>
                </a:lnTo>
                <a:lnTo>
                  <a:pt x="0" y="918441"/>
                </a:lnTo>
                <a:lnTo>
                  <a:pt x="0" y="0"/>
                </a:lnTo>
                <a:close/>
              </a:path>
            </a:pathLst>
          </a:custGeom>
          <a:blipFill rotWithShape="1">
            <a:blip r:embed="rId4">
              <a:alphaModFix/>
            </a:blip>
            <a:stretch>
              <a:fillRect/>
            </a:stretch>
          </a:blipFill>
          <a:ln>
            <a:noFill/>
          </a:ln>
        </p:spPr>
        <p:txBody>
          <a:bodyPr/>
          <a:lstStyle/>
          <a:p>
            <a:endParaRPr lang="en-US"/>
          </a:p>
        </p:txBody>
      </p:sp>
      <p:sp>
        <p:nvSpPr>
          <p:cNvPr id="199" name="Google Shape;199;p27"/>
          <p:cNvSpPr/>
          <p:nvPr/>
        </p:nvSpPr>
        <p:spPr>
          <a:xfrm>
            <a:off x="4788728" y="973225"/>
            <a:ext cx="229610" cy="229610"/>
          </a:xfrm>
          <a:custGeom>
            <a:avLst/>
            <a:gdLst/>
            <a:ahLst/>
            <a:cxnLst/>
            <a:rect l="l" t="t" r="r" b="b"/>
            <a:pathLst>
              <a:path w="459220" h="459220" extrusionOk="0">
                <a:moveTo>
                  <a:pt x="0" y="0"/>
                </a:moveTo>
                <a:lnTo>
                  <a:pt x="459221" y="0"/>
                </a:lnTo>
                <a:lnTo>
                  <a:pt x="459221" y="459220"/>
                </a:lnTo>
                <a:lnTo>
                  <a:pt x="0" y="459220"/>
                </a:lnTo>
                <a:lnTo>
                  <a:pt x="0" y="0"/>
                </a:lnTo>
                <a:close/>
              </a:path>
            </a:pathLst>
          </a:custGeom>
          <a:blipFill rotWithShape="1">
            <a:blip r:embed="rId4">
              <a:alphaModFix/>
            </a:blip>
            <a:stretch>
              <a:fillRect/>
            </a:stretch>
          </a:blipFill>
          <a:ln>
            <a:noFill/>
          </a:ln>
        </p:spPr>
        <p:txBody>
          <a:bodyPr/>
          <a:lstStyle/>
          <a:p>
            <a:endParaRPr 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DF9B4"/>
        </a:solidFill>
        <a:effectLst/>
      </p:bgPr>
    </p:bg>
    <p:spTree>
      <p:nvGrpSpPr>
        <p:cNvPr id="1" name="Shape 599"/>
        <p:cNvGrpSpPr/>
        <p:nvPr/>
      </p:nvGrpSpPr>
      <p:grpSpPr>
        <a:xfrm>
          <a:off x="0" y="0"/>
          <a:ext cx="0" cy="0"/>
          <a:chOff x="0" y="0"/>
          <a:chExt cx="0" cy="0"/>
        </a:xfrm>
      </p:grpSpPr>
      <p:cxnSp>
        <p:nvCxnSpPr>
          <p:cNvPr id="600" name="Google Shape;600;p54"/>
          <p:cNvCxnSpPr/>
          <p:nvPr/>
        </p:nvCxnSpPr>
        <p:spPr>
          <a:xfrm>
            <a:off x="0" y="253928"/>
            <a:ext cx="9144000" cy="0"/>
          </a:xfrm>
          <a:prstGeom prst="straightConnector1">
            <a:avLst/>
          </a:prstGeom>
          <a:noFill/>
          <a:ln w="95250" cap="flat" cmpd="sng">
            <a:solidFill>
              <a:srgbClr val="FFFFFF"/>
            </a:solidFill>
            <a:prstDash val="solid"/>
            <a:round/>
            <a:headEnd type="none" w="sm" len="sm"/>
            <a:tailEnd type="none" w="sm" len="sm"/>
          </a:ln>
        </p:spPr>
      </p:cxnSp>
      <p:cxnSp>
        <p:nvCxnSpPr>
          <p:cNvPr id="601" name="Google Shape;601;p54"/>
          <p:cNvCxnSpPr/>
          <p:nvPr/>
        </p:nvCxnSpPr>
        <p:spPr>
          <a:xfrm>
            <a:off x="0" y="4860257"/>
            <a:ext cx="9144000" cy="0"/>
          </a:xfrm>
          <a:prstGeom prst="straightConnector1">
            <a:avLst/>
          </a:prstGeom>
          <a:noFill/>
          <a:ln w="95250" cap="flat" cmpd="sng">
            <a:solidFill>
              <a:srgbClr val="FFFFFF"/>
            </a:solidFill>
            <a:prstDash val="solid"/>
            <a:round/>
            <a:headEnd type="none" w="sm" len="sm"/>
            <a:tailEnd type="none" w="sm" len="sm"/>
          </a:ln>
        </p:spPr>
      </p:cxnSp>
      <p:sp>
        <p:nvSpPr>
          <p:cNvPr id="602" name="Google Shape;602;p54"/>
          <p:cNvSpPr txBox="1"/>
          <p:nvPr/>
        </p:nvSpPr>
        <p:spPr>
          <a:xfrm>
            <a:off x="514350" y="304800"/>
            <a:ext cx="6170700" cy="600300"/>
          </a:xfrm>
          <a:prstGeom prst="rect">
            <a:avLst/>
          </a:prstGeom>
          <a:noFill/>
          <a:ln>
            <a:noFill/>
          </a:ln>
        </p:spPr>
        <p:txBody>
          <a:bodyPr spcFirstLastPara="1" wrap="square" lIns="0" tIns="0" rIns="0" bIns="0" anchor="t" anchorCtr="0">
            <a:spAutoFit/>
          </a:bodyPr>
          <a:lstStyle/>
          <a:p>
            <a:pPr marL="0" marR="0" lvl="0" indent="0" algn="l" rtl="0">
              <a:lnSpc>
                <a:spcPct val="126000"/>
              </a:lnSpc>
              <a:spcBef>
                <a:spcPts val="0"/>
              </a:spcBef>
              <a:spcAft>
                <a:spcPts val="0"/>
              </a:spcAft>
              <a:buNone/>
            </a:pPr>
            <a:r>
              <a:rPr lang="en" sz="3900" b="1"/>
              <a:t>Class “balanced”</a:t>
            </a:r>
            <a:endParaRPr sz="700"/>
          </a:p>
        </p:txBody>
      </p:sp>
      <p:pic>
        <p:nvPicPr>
          <p:cNvPr id="603" name="Google Shape;603;p54"/>
          <p:cNvPicPr preferRelativeResize="0"/>
          <p:nvPr/>
        </p:nvPicPr>
        <p:blipFill>
          <a:blip r:embed="rId3">
            <a:alphaModFix/>
          </a:blip>
          <a:stretch>
            <a:fillRect/>
          </a:stretch>
        </p:blipFill>
        <p:spPr>
          <a:xfrm>
            <a:off x="192350" y="2571737"/>
            <a:ext cx="3281551" cy="2331025"/>
          </a:xfrm>
          <a:prstGeom prst="rect">
            <a:avLst/>
          </a:prstGeom>
          <a:noFill/>
          <a:ln>
            <a:noFill/>
          </a:ln>
        </p:spPr>
      </p:pic>
      <p:pic>
        <p:nvPicPr>
          <p:cNvPr id="604" name="Google Shape;604;p54"/>
          <p:cNvPicPr preferRelativeResize="0"/>
          <p:nvPr/>
        </p:nvPicPr>
        <p:blipFill>
          <a:blip r:embed="rId4">
            <a:alphaModFix/>
          </a:blip>
          <a:stretch>
            <a:fillRect/>
          </a:stretch>
        </p:blipFill>
        <p:spPr>
          <a:xfrm>
            <a:off x="3628425" y="905112"/>
            <a:ext cx="5576873" cy="4169024"/>
          </a:xfrm>
          <a:prstGeom prst="rect">
            <a:avLst/>
          </a:prstGeom>
          <a:noFill/>
          <a:ln>
            <a:noFill/>
          </a:ln>
        </p:spPr>
      </p:pic>
      <p:pic>
        <p:nvPicPr>
          <p:cNvPr id="605" name="Google Shape;605;p54"/>
          <p:cNvPicPr preferRelativeResize="0"/>
          <p:nvPr/>
        </p:nvPicPr>
        <p:blipFill rotWithShape="1">
          <a:blip r:embed="rId5">
            <a:alphaModFix/>
          </a:blip>
          <a:srcRect t="31833"/>
          <a:stretch/>
        </p:blipFill>
        <p:spPr>
          <a:xfrm>
            <a:off x="192350" y="1062550"/>
            <a:ext cx="3778449" cy="1247999"/>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DF9B4"/>
        </a:solidFill>
        <a:effectLst/>
      </p:bgPr>
    </p:bg>
    <p:spTree>
      <p:nvGrpSpPr>
        <p:cNvPr id="1" name="Shape 609"/>
        <p:cNvGrpSpPr/>
        <p:nvPr/>
      </p:nvGrpSpPr>
      <p:grpSpPr>
        <a:xfrm>
          <a:off x="0" y="0"/>
          <a:ext cx="0" cy="0"/>
          <a:chOff x="0" y="0"/>
          <a:chExt cx="0" cy="0"/>
        </a:xfrm>
      </p:grpSpPr>
      <p:cxnSp>
        <p:nvCxnSpPr>
          <p:cNvPr id="610" name="Google Shape;610;p55"/>
          <p:cNvCxnSpPr/>
          <p:nvPr/>
        </p:nvCxnSpPr>
        <p:spPr>
          <a:xfrm>
            <a:off x="0" y="253928"/>
            <a:ext cx="9144000" cy="0"/>
          </a:xfrm>
          <a:prstGeom prst="straightConnector1">
            <a:avLst/>
          </a:prstGeom>
          <a:noFill/>
          <a:ln w="95250" cap="flat" cmpd="sng">
            <a:solidFill>
              <a:srgbClr val="FFFFFF"/>
            </a:solidFill>
            <a:prstDash val="solid"/>
            <a:round/>
            <a:headEnd type="none" w="sm" len="sm"/>
            <a:tailEnd type="none" w="sm" len="sm"/>
          </a:ln>
        </p:spPr>
      </p:cxnSp>
      <p:cxnSp>
        <p:nvCxnSpPr>
          <p:cNvPr id="611" name="Google Shape;611;p55"/>
          <p:cNvCxnSpPr/>
          <p:nvPr/>
        </p:nvCxnSpPr>
        <p:spPr>
          <a:xfrm>
            <a:off x="0" y="4860257"/>
            <a:ext cx="9144000" cy="0"/>
          </a:xfrm>
          <a:prstGeom prst="straightConnector1">
            <a:avLst/>
          </a:prstGeom>
          <a:noFill/>
          <a:ln w="95250" cap="flat" cmpd="sng">
            <a:solidFill>
              <a:srgbClr val="FFFFFF"/>
            </a:solidFill>
            <a:prstDash val="solid"/>
            <a:round/>
            <a:headEnd type="none" w="sm" len="sm"/>
            <a:tailEnd type="none" w="sm" len="sm"/>
          </a:ln>
        </p:spPr>
      </p:cxnSp>
      <p:sp>
        <p:nvSpPr>
          <p:cNvPr id="612" name="Google Shape;612;p55"/>
          <p:cNvSpPr txBox="1"/>
          <p:nvPr/>
        </p:nvSpPr>
        <p:spPr>
          <a:xfrm>
            <a:off x="514350" y="304800"/>
            <a:ext cx="6170700" cy="600300"/>
          </a:xfrm>
          <a:prstGeom prst="rect">
            <a:avLst/>
          </a:prstGeom>
          <a:noFill/>
          <a:ln>
            <a:noFill/>
          </a:ln>
        </p:spPr>
        <p:txBody>
          <a:bodyPr spcFirstLastPara="1" wrap="square" lIns="0" tIns="0" rIns="0" bIns="0" anchor="t" anchorCtr="0">
            <a:spAutoFit/>
          </a:bodyPr>
          <a:lstStyle/>
          <a:p>
            <a:pPr marL="0" marR="0" lvl="0" indent="0" algn="l" rtl="0">
              <a:lnSpc>
                <a:spcPct val="126000"/>
              </a:lnSpc>
              <a:spcBef>
                <a:spcPts val="0"/>
              </a:spcBef>
              <a:spcAft>
                <a:spcPts val="0"/>
              </a:spcAft>
              <a:buNone/>
            </a:pPr>
            <a:r>
              <a:rPr lang="en" sz="3900" b="1"/>
              <a:t>Class “balanced”</a:t>
            </a:r>
            <a:endParaRPr sz="700"/>
          </a:p>
        </p:txBody>
      </p:sp>
      <p:pic>
        <p:nvPicPr>
          <p:cNvPr id="613" name="Google Shape;613;p55"/>
          <p:cNvPicPr preferRelativeResize="0"/>
          <p:nvPr/>
        </p:nvPicPr>
        <p:blipFill>
          <a:blip r:embed="rId3">
            <a:alphaModFix/>
          </a:blip>
          <a:stretch>
            <a:fillRect/>
          </a:stretch>
        </p:blipFill>
        <p:spPr>
          <a:xfrm>
            <a:off x="2431400" y="1054562"/>
            <a:ext cx="4467049" cy="3656226"/>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A1C3FF"/>
        </a:solidFill>
        <a:effectLst/>
      </p:bgPr>
    </p:bg>
    <p:spTree>
      <p:nvGrpSpPr>
        <p:cNvPr id="1" name="Shape 617"/>
        <p:cNvGrpSpPr/>
        <p:nvPr/>
      </p:nvGrpSpPr>
      <p:grpSpPr>
        <a:xfrm>
          <a:off x="0" y="0"/>
          <a:ext cx="0" cy="0"/>
          <a:chOff x="0" y="0"/>
          <a:chExt cx="0" cy="0"/>
        </a:xfrm>
      </p:grpSpPr>
      <p:cxnSp>
        <p:nvCxnSpPr>
          <p:cNvPr id="618" name="Google Shape;618;p56"/>
          <p:cNvCxnSpPr/>
          <p:nvPr/>
        </p:nvCxnSpPr>
        <p:spPr>
          <a:xfrm>
            <a:off x="0" y="253928"/>
            <a:ext cx="9144000" cy="0"/>
          </a:xfrm>
          <a:prstGeom prst="straightConnector1">
            <a:avLst/>
          </a:prstGeom>
          <a:noFill/>
          <a:ln w="95250" cap="flat" cmpd="sng">
            <a:solidFill>
              <a:srgbClr val="FFFFFF"/>
            </a:solidFill>
            <a:prstDash val="solid"/>
            <a:round/>
            <a:headEnd type="none" w="sm" len="sm"/>
            <a:tailEnd type="none" w="sm" len="sm"/>
          </a:ln>
        </p:spPr>
      </p:cxnSp>
      <p:grpSp>
        <p:nvGrpSpPr>
          <p:cNvPr id="619" name="Google Shape;619;p56"/>
          <p:cNvGrpSpPr/>
          <p:nvPr/>
        </p:nvGrpSpPr>
        <p:grpSpPr>
          <a:xfrm rot="-5400000">
            <a:off x="2457419" y="-2713514"/>
            <a:ext cx="4630147" cy="10517382"/>
            <a:chOff x="0" y="-47625"/>
            <a:chExt cx="666611" cy="776265"/>
          </a:xfrm>
        </p:grpSpPr>
        <p:sp>
          <p:nvSpPr>
            <p:cNvPr id="620" name="Google Shape;620;p56"/>
            <p:cNvSpPr/>
            <p:nvPr/>
          </p:nvSpPr>
          <p:spPr>
            <a:xfrm>
              <a:off x="0" y="0"/>
              <a:ext cx="666611" cy="728640"/>
            </a:xfrm>
            <a:custGeom>
              <a:avLst/>
              <a:gdLst/>
              <a:ahLst/>
              <a:cxnLst/>
              <a:rect l="l" t="t" r="r" b="b"/>
              <a:pathLst>
                <a:path w="666611" h="728640" extrusionOk="0">
                  <a:moveTo>
                    <a:pt x="222324" y="709571"/>
                  </a:moveTo>
                  <a:cubicBezTo>
                    <a:pt x="256499" y="721085"/>
                    <a:pt x="295352" y="728640"/>
                    <a:pt x="333485" y="728640"/>
                  </a:cubicBezTo>
                  <a:cubicBezTo>
                    <a:pt x="371619" y="728640"/>
                    <a:pt x="408313" y="722163"/>
                    <a:pt x="442128" y="710649"/>
                  </a:cubicBezTo>
                  <a:cubicBezTo>
                    <a:pt x="442849" y="710290"/>
                    <a:pt x="443568" y="710290"/>
                    <a:pt x="444287" y="709930"/>
                  </a:cubicBezTo>
                  <a:cubicBezTo>
                    <a:pt x="571278" y="663875"/>
                    <a:pt x="664812" y="542261"/>
                    <a:pt x="666611" y="402007"/>
                  </a:cubicBezTo>
                  <a:lnTo>
                    <a:pt x="666611" y="0"/>
                  </a:lnTo>
                  <a:lnTo>
                    <a:pt x="0" y="0"/>
                  </a:lnTo>
                  <a:lnTo>
                    <a:pt x="0" y="401709"/>
                  </a:lnTo>
                  <a:cubicBezTo>
                    <a:pt x="1799" y="542980"/>
                    <a:pt x="93894" y="664595"/>
                    <a:pt x="222324" y="709571"/>
                  </a:cubicBezTo>
                  <a:close/>
                </a:path>
              </a:pathLst>
            </a:custGeom>
            <a:solidFill>
              <a:srgbClr val="FFC927"/>
            </a:solidFill>
            <a:ln w="95250" cap="sq" cmpd="sng">
              <a:solidFill>
                <a:srgbClr val="FFFFFF"/>
              </a:solidFill>
              <a:prstDash val="solid"/>
              <a:miter lim="8000"/>
              <a:headEnd type="none" w="sm" len="sm"/>
              <a:tailEnd type="none" w="sm" len="sm"/>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621" name="Google Shape;621;p56"/>
            <p:cNvSpPr txBox="1"/>
            <p:nvPr/>
          </p:nvSpPr>
          <p:spPr>
            <a:xfrm>
              <a:off x="0" y="-47625"/>
              <a:ext cx="666600" cy="649200"/>
            </a:xfrm>
            <a:prstGeom prst="rect">
              <a:avLst/>
            </a:prstGeom>
            <a:noFill/>
            <a:ln>
              <a:noFill/>
            </a:ln>
          </p:spPr>
          <p:txBody>
            <a:bodyPr spcFirstLastPara="1" wrap="square" lIns="25400" tIns="25400" rIns="25400" bIns="25400" anchor="ctr" anchorCtr="0">
              <a:noAutofit/>
            </a:bodyPr>
            <a:lstStyle/>
            <a:p>
              <a:pPr marL="0" marR="0" lvl="0" indent="0" algn="ctr" rtl="0">
                <a:lnSpc>
                  <a:spcPct val="186611"/>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622" name="Google Shape;622;p56"/>
          <p:cNvSpPr/>
          <p:nvPr/>
        </p:nvSpPr>
        <p:spPr>
          <a:xfrm>
            <a:off x="7086600" y="3086100"/>
            <a:ext cx="2057400" cy="2057400"/>
          </a:xfrm>
          <a:custGeom>
            <a:avLst/>
            <a:gdLst/>
            <a:ahLst/>
            <a:cxnLst/>
            <a:rect l="l" t="t" r="r" b="b"/>
            <a:pathLst>
              <a:path w="4114800" h="4114800" extrusionOk="0">
                <a:moveTo>
                  <a:pt x="0" y="0"/>
                </a:moveTo>
                <a:lnTo>
                  <a:pt x="4114800" y="0"/>
                </a:lnTo>
                <a:lnTo>
                  <a:pt x="4114800" y="4114800"/>
                </a:lnTo>
                <a:lnTo>
                  <a:pt x="0" y="4114800"/>
                </a:lnTo>
                <a:lnTo>
                  <a:pt x="0" y="0"/>
                </a:lnTo>
                <a:close/>
              </a:path>
            </a:pathLst>
          </a:custGeom>
          <a:blipFill rotWithShape="1">
            <a:blip r:embed="rId3">
              <a:alphaModFix/>
            </a:blip>
            <a:stretch>
              <a:fillRect/>
            </a:stretch>
          </a:blipFill>
          <a:ln>
            <a:noFill/>
          </a:ln>
        </p:spPr>
        <p:txBody>
          <a:bodyPr/>
          <a:lstStyle/>
          <a:p>
            <a:endParaRPr lang="en-US"/>
          </a:p>
        </p:txBody>
      </p:sp>
      <p:sp>
        <p:nvSpPr>
          <p:cNvPr id="623" name="Google Shape;623;p56"/>
          <p:cNvSpPr txBox="1"/>
          <p:nvPr/>
        </p:nvSpPr>
        <p:spPr>
          <a:xfrm>
            <a:off x="1442824" y="2059000"/>
            <a:ext cx="6332100" cy="708000"/>
          </a:xfrm>
          <a:prstGeom prst="rect">
            <a:avLst/>
          </a:prstGeom>
          <a:noFill/>
          <a:ln>
            <a:noFill/>
          </a:ln>
        </p:spPr>
        <p:txBody>
          <a:bodyPr spcFirstLastPara="1" wrap="square" lIns="0" tIns="0" rIns="0" bIns="0" anchor="t" anchorCtr="0">
            <a:spAutoFit/>
          </a:bodyPr>
          <a:lstStyle/>
          <a:p>
            <a:pPr marL="0" marR="0" lvl="0" indent="0" algn="ctr" rtl="0">
              <a:lnSpc>
                <a:spcPct val="126000"/>
              </a:lnSpc>
              <a:spcBef>
                <a:spcPts val="0"/>
              </a:spcBef>
              <a:spcAft>
                <a:spcPts val="0"/>
              </a:spcAft>
              <a:buNone/>
            </a:pPr>
            <a:r>
              <a:rPr lang="en" sz="4600" b="1"/>
              <a:t>Ensemble Models</a:t>
            </a:r>
            <a:endParaRPr sz="4600"/>
          </a:p>
        </p:txBody>
      </p:sp>
      <p:cxnSp>
        <p:nvCxnSpPr>
          <p:cNvPr id="624" name="Google Shape;624;p56"/>
          <p:cNvCxnSpPr/>
          <p:nvPr/>
        </p:nvCxnSpPr>
        <p:spPr>
          <a:xfrm>
            <a:off x="2887713" y="3086100"/>
            <a:ext cx="3217200" cy="4500"/>
          </a:xfrm>
          <a:prstGeom prst="straightConnector1">
            <a:avLst/>
          </a:prstGeom>
          <a:noFill/>
          <a:ln w="95250" cap="flat" cmpd="sng">
            <a:solidFill>
              <a:srgbClr val="FFFFFF"/>
            </a:solidFill>
            <a:prstDash val="solid"/>
            <a:round/>
            <a:headEnd type="none" w="sm" len="sm"/>
            <a:tailEnd type="none" w="sm" len="sm"/>
          </a:ln>
        </p:spPr>
      </p:cxnSp>
      <p:cxnSp>
        <p:nvCxnSpPr>
          <p:cNvPr id="625" name="Google Shape;625;p56"/>
          <p:cNvCxnSpPr/>
          <p:nvPr/>
        </p:nvCxnSpPr>
        <p:spPr>
          <a:xfrm>
            <a:off x="0" y="4860257"/>
            <a:ext cx="9144000" cy="0"/>
          </a:xfrm>
          <a:prstGeom prst="straightConnector1">
            <a:avLst/>
          </a:prstGeom>
          <a:noFill/>
          <a:ln w="95250" cap="flat" cmpd="sng">
            <a:solidFill>
              <a:srgbClr val="FFFFFF"/>
            </a:solidFill>
            <a:prstDash val="solid"/>
            <a:round/>
            <a:headEnd type="none" w="sm" len="sm"/>
            <a:tailEnd type="none" w="sm" len="sm"/>
          </a:ln>
        </p:spPr>
      </p:cxnSp>
      <p:sp>
        <p:nvSpPr>
          <p:cNvPr id="626" name="Google Shape;626;p56"/>
          <p:cNvSpPr/>
          <p:nvPr/>
        </p:nvSpPr>
        <p:spPr>
          <a:xfrm>
            <a:off x="4329513" y="729554"/>
            <a:ext cx="459221" cy="459220"/>
          </a:xfrm>
          <a:custGeom>
            <a:avLst/>
            <a:gdLst/>
            <a:ahLst/>
            <a:cxnLst/>
            <a:rect l="l" t="t" r="r" b="b"/>
            <a:pathLst>
              <a:path w="918441" h="918441" extrusionOk="0">
                <a:moveTo>
                  <a:pt x="0" y="0"/>
                </a:moveTo>
                <a:lnTo>
                  <a:pt x="918440" y="0"/>
                </a:lnTo>
                <a:lnTo>
                  <a:pt x="918440" y="918441"/>
                </a:lnTo>
                <a:lnTo>
                  <a:pt x="0" y="918441"/>
                </a:lnTo>
                <a:lnTo>
                  <a:pt x="0" y="0"/>
                </a:lnTo>
                <a:close/>
              </a:path>
            </a:pathLst>
          </a:custGeom>
          <a:blipFill rotWithShape="1">
            <a:blip r:embed="rId4">
              <a:alphaModFix/>
            </a:blip>
            <a:stretch>
              <a:fillRect/>
            </a:stretch>
          </a:blipFill>
          <a:ln>
            <a:noFill/>
          </a:ln>
        </p:spPr>
        <p:txBody>
          <a:bodyPr/>
          <a:lstStyle/>
          <a:p>
            <a:endParaRPr lang="en-US"/>
          </a:p>
        </p:txBody>
      </p:sp>
      <p:sp>
        <p:nvSpPr>
          <p:cNvPr id="627" name="Google Shape;627;p56"/>
          <p:cNvSpPr/>
          <p:nvPr/>
        </p:nvSpPr>
        <p:spPr>
          <a:xfrm>
            <a:off x="4788728" y="973225"/>
            <a:ext cx="229610" cy="229610"/>
          </a:xfrm>
          <a:custGeom>
            <a:avLst/>
            <a:gdLst/>
            <a:ahLst/>
            <a:cxnLst/>
            <a:rect l="l" t="t" r="r" b="b"/>
            <a:pathLst>
              <a:path w="459220" h="459220" extrusionOk="0">
                <a:moveTo>
                  <a:pt x="0" y="0"/>
                </a:moveTo>
                <a:lnTo>
                  <a:pt x="459221" y="0"/>
                </a:lnTo>
                <a:lnTo>
                  <a:pt x="459221" y="459220"/>
                </a:lnTo>
                <a:lnTo>
                  <a:pt x="0" y="459220"/>
                </a:lnTo>
                <a:lnTo>
                  <a:pt x="0" y="0"/>
                </a:lnTo>
                <a:close/>
              </a:path>
            </a:pathLst>
          </a:custGeom>
          <a:blipFill rotWithShape="1">
            <a:blip r:embed="rId4">
              <a:alphaModFix/>
            </a:blip>
            <a:stretch>
              <a:fillRect/>
            </a:stretch>
          </a:blipFill>
          <a:ln>
            <a:noFill/>
          </a:ln>
        </p:spPr>
        <p:txBody>
          <a:bodyPr/>
          <a:lstStyle/>
          <a:p>
            <a:endParaRPr lang="en-US"/>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DF9B4"/>
        </a:solidFill>
        <a:effectLst/>
      </p:bgPr>
    </p:bg>
    <p:spTree>
      <p:nvGrpSpPr>
        <p:cNvPr id="1" name="Shape 631"/>
        <p:cNvGrpSpPr/>
        <p:nvPr/>
      </p:nvGrpSpPr>
      <p:grpSpPr>
        <a:xfrm>
          <a:off x="0" y="0"/>
          <a:ext cx="0" cy="0"/>
          <a:chOff x="0" y="0"/>
          <a:chExt cx="0" cy="0"/>
        </a:xfrm>
      </p:grpSpPr>
      <p:grpSp>
        <p:nvGrpSpPr>
          <p:cNvPr id="632" name="Google Shape;632;p57"/>
          <p:cNvGrpSpPr/>
          <p:nvPr/>
        </p:nvGrpSpPr>
        <p:grpSpPr>
          <a:xfrm rot="5400000">
            <a:off x="5531568" y="757424"/>
            <a:ext cx="4653945" cy="3599326"/>
            <a:chOff x="0" y="-47625"/>
            <a:chExt cx="666611" cy="515552"/>
          </a:xfrm>
        </p:grpSpPr>
        <p:sp>
          <p:nvSpPr>
            <p:cNvPr id="633" name="Google Shape;633;p57"/>
            <p:cNvSpPr/>
            <p:nvPr/>
          </p:nvSpPr>
          <p:spPr>
            <a:xfrm>
              <a:off x="0" y="0"/>
              <a:ext cx="666611" cy="467927"/>
            </a:xfrm>
            <a:custGeom>
              <a:avLst/>
              <a:gdLst/>
              <a:ahLst/>
              <a:cxnLst/>
              <a:rect l="l" t="t" r="r" b="b"/>
              <a:pathLst>
                <a:path w="666611" h="467927" extrusionOk="0">
                  <a:moveTo>
                    <a:pt x="222324" y="448858"/>
                  </a:moveTo>
                  <a:cubicBezTo>
                    <a:pt x="256499" y="460372"/>
                    <a:pt x="295352" y="467927"/>
                    <a:pt x="333485" y="467927"/>
                  </a:cubicBezTo>
                  <a:cubicBezTo>
                    <a:pt x="371619" y="467927"/>
                    <a:pt x="408313" y="461450"/>
                    <a:pt x="442128" y="449936"/>
                  </a:cubicBezTo>
                  <a:cubicBezTo>
                    <a:pt x="442849" y="449577"/>
                    <a:pt x="443568" y="449577"/>
                    <a:pt x="444287" y="449217"/>
                  </a:cubicBezTo>
                  <a:cubicBezTo>
                    <a:pt x="571278" y="403162"/>
                    <a:pt x="664812" y="281548"/>
                    <a:pt x="666611" y="147086"/>
                  </a:cubicBezTo>
                  <a:lnTo>
                    <a:pt x="666611" y="0"/>
                  </a:lnTo>
                  <a:lnTo>
                    <a:pt x="0" y="0"/>
                  </a:lnTo>
                  <a:lnTo>
                    <a:pt x="0" y="146977"/>
                  </a:lnTo>
                  <a:cubicBezTo>
                    <a:pt x="1799" y="282267"/>
                    <a:pt x="93894" y="403882"/>
                    <a:pt x="222324" y="448858"/>
                  </a:cubicBezTo>
                  <a:close/>
                </a:path>
              </a:pathLst>
            </a:custGeom>
            <a:solidFill>
              <a:srgbClr val="000000">
                <a:alpha val="0"/>
              </a:srgbClr>
            </a:solidFill>
            <a:ln w="95250" cap="sq" cmpd="sng">
              <a:solidFill>
                <a:srgbClr val="FFFFFF"/>
              </a:solidFill>
              <a:prstDash val="solid"/>
              <a:miter lim="8000"/>
              <a:headEnd type="none" w="sm" len="sm"/>
              <a:tailEnd type="none" w="sm" len="sm"/>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634" name="Google Shape;634;p57"/>
            <p:cNvSpPr txBox="1"/>
            <p:nvPr/>
          </p:nvSpPr>
          <p:spPr>
            <a:xfrm>
              <a:off x="0" y="-47625"/>
              <a:ext cx="666600" cy="388500"/>
            </a:xfrm>
            <a:prstGeom prst="rect">
              <a:avLst/>
            </a:prstGeom>
            <a:noFill/>
            <a:ln>
              <a:noFill/>
            </a:ln>
          </p:spPr>
          <p:txBody>
            <a:bodyPr spcFirstLastPara="1" wrap="square" lIns="25400" tIns="25400" rIns="25400" bIns="25400" anchor="ctr" anchorCtr="0">
              <a:noAutofit/>
            </a:bodyPr>
            <a:lstStyle/>
            <a:p>
              <a:pPr marL="0" marR="0" lvl="0" indent="0" algn="ctr" rtl="0">
                <a:lnSpc>
                  <a:spcPct val="186611"/>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cxnSp>
        <p:nvCxnSpPr>
          <p:cNvPr id="635" name="Google Shape;635;p57"/>
          <p:cNvCxnSpPr/>
          <p:nvPr/>
        </p:nvCxnSpPr>
        <p:spPr>
          <a:xfrm>
            <a:off x="0" y="253928"/>
            <a:ext cx="9144000" cy="0"/>
          </a:xfrm>
          <a:prstGeom prst="straightConnector1">
            <a:avLst/>
          </a:prstGeom>
          <a:noFill/>
          <a:ln w="95250" cap="flat" cmpd="sng">
            <a:solidFill>
              <a:srgbClr val="FFFFFF"/>
            </a:solidFill>
            <a:prstDash val="solid"/>
            <a:round/>
            <a:headEnd type="none" w="sm" len="sm"/>
            <a:tailEnd type="none" w="sm" len="sm"/>
          </a:ln>
        </p:spPr>
      </p:cxnSp>
      <p:cxnSp>
        <p:nvCxnSpPr>
          <p:cNvPr id="636" name="Google Shape;636;p57"/>
          <p:cNvCxnSpPr/>
          <p:nvPr/>
        </p:nvCxnSpPr>
        <p:spPr>
          <a:xfrm>
            <a:off x="0" y="4860257"/>
            <a:ext cx="9144000" cy="0"/>
          </a:xfrm>
          <a:prstGeom prst="straightConnector1">
            <a:avLst/>
          </a:prstGeom>
          <a:noFill/>
          <a:ln w="95250" cap="flat" cmpd="sng">
            <a:solidFill>
              <a:srgbClr val="FFFFFF"/>
            </a:solidFill>
            <a:prstDash val="solid"/>
            <a:round/>
            <a:headEnd type="none" w="sm" len="sm"/>
            <a:tailEnd type="none" w="sm" len="sm"/>
          </a:ln>
        </p:spPr>
      </p:cxnSp>
      <p:sp>
        <p:nvSpPr>
          <p:cNvPr id="637" name="Google Shape;637;p57"/>
          <p:cNvSpPr txBox="1"/>
          <p:nvPr/>
        </p:nvSpPr>
        <p:spPr>
          <a:xfrm>
            <a:off x="514350" y="304800"/>
            <a:ext cx="8629800" cy="600300"/>
          </a:xfrm>
          <a:prstGeom prst="rect">
            <a:avLst/>
          </a:prstGeom>
          <a:noFill/>
          <a:ln>
            <a:noFill/>
          </a:ln>
        </p:spPr>
        <p:txBody>
          <a:bodyPr spcFirstLastPara="1" wrap="square" lIns="0" tIns="0" rIns="0" bIns="0" anchor="t" anchorCtr="0">
            <a:spAutoFit/>
          </a:bodyPr>
          <a:lstStyle/>
          <a:p>
            <a:pPr marL="0" marR="0" lvl="0" indent="0" algn="l" rtl="0">
              <a:lnSpc>
                <a:spcPct val="126000"/>
              </a:lnSpc>
              <a:spcBef>
                <a:spcPts val="0"/>
              </a:spcBef>
              <a:spcAft>
                <a:spcPts val="0"/>
              </a:spcAft>
              <a:buNone/>
            </a:pPr>
            <a:r>
              <a:rPr lang="en" sz="3900" b="1"/>
              <a:t>Gradient Boosting Classification</a:t>
            </a:r>
            <a:endParaRPr sz="700"/>
          </a:p>
        </p:txBody>
      </p:sp>
      <p:pic>
        <p:nvPicPr>
          <p:cNvPr id="638" name="Google Shape;638;p57"/>
          <p:cNvPicPr preferRelativeResize="0"/>
          <p:nvPr/>
        </p:nvPicPr>
        <p:blipFill>
          <a:blip r:embed="rId3">
            <a:alphaModFix/>
          </a:blip>
          <a:stretch>
            <a:fillRect/>
          </a:stretch>
        </p:blipFill>
        <p:spPr>
          <a:xfrm>
            <a:off x="6122825" y="2509263"/>
            <a:ext cx="2981809" cy="2374783"/>
          </a:xfrm>
          <a:prstGeom prst="rect">
            <a:avLst/>
          </a:prstGeom>
          <a:noFill/>
          <a:ln>
            <a:noFill/>
          </a:ln>
        </p:spPr>
      </p:pic>
      <p:pic>
        <p:nvPicPr>
          <p:cNvPr id="639" name="Google Shape;639;p57"/>
          <p:cNvPicPr preferRelativeResize="0"/>
          <p:nvPr/>
        </p:nvPicPr>
        <p:blipFill>
          <a:blip r:embed="rId4">
            <a:alphaModFix/>
          </a:blip>
          <a:stretch>
            <a:fillRect/>
          </a:stretch>
        </p:blipFill>
        <p:spPr>
          <a:xfrm>
            <a:off x="3547702" y="2509277"/>
            <a:ext cx="2542949" cy="2374774"/>
          </a:xfrm>
          <a:prstGeom prst="rect">
            <a:avLst/>
          </a:prstGeom>
          <a:noFill/>
          <a:ln>
            <a:noFill/>
          </a:ln>
        </p:spPr>
      </p:pic>
      <p:pic>
        <p:nvPicPr>
          <p:cNvPr id="640" name="Google Shape;640;p57"/>
          <p:cNvPicPr preferRelativeResize="0"/>
          <p:nvPr/>
        </p:nvPicPr>
        <p:blipFill>
          <a:blip r:embed="rId5">
            <a:alphaModFix/>
          </a:blip>
          <a:stretch>
            <a:fillRect/>
          </a:stretch>
        </p:blipFill>
        <p:spPr>
          <a:xfrm>
            <a:off x="4669149" y="905100"/>
            <a:ext cx="2468307" cy="1436274"/>
          </a:xfrm>
          <a:prstGeom prst="rect">
            <a:avLst/>
          </a:prstGeom>
          <a:noFill/>
          <a:ln>
            <a:noFill/>
          </a:ln>
        </p:spPr>
      </p:pic>
      <p:sp>
        <p:nvSpPr>
          <p:cNvPr id="641" name="Google Shape;641;p57"/>
          <p:cNvSpPr txBox="1"/>
          <p:nvPr/>
        </p:nvSpPr>
        <p:spPr>
          <a:xfrm>
            <a:off x="411863" y="1014675"/>
            <a:ext cx="2865600" cy="3577500"/>
          </a:xfrm>
          <a:prstGeom prst="rect">
            <a:avLst/>
          </a:prstGeom>
          <a:noFill/>
          <a:ln>
            <a:noFill/>
          </a:ln>
        </p:spPr>
        <p:txBody>
          <a:bodyPr spcFirstLastPara="1" wrap="square" lIns="0" tIns="0" rIns="0" bIns="0" anchor="t" anchorCtr="0">
            <a:spAutoFit/>
          </a:bodyPr>
          <a:lstStyle/>
          <a:p>
            <a:pPr marL="0" marR="0" lvl="0" indent="0" algn="l" rtl="0">
              <a:lnSpc>
                <a:spcPct val="120007"/>
              </a:lnSpc>
              <a:spcBef>
                <a:spcPts val="0"/>
              </a:spcBef>
              <a:spcAft>
                <a:spcPts val="0"/>
              </a:spcAft>
              <a:buNone/>
            </a:pPr>
            <a:r>
              <a:rPr lang="en">
                <a:solidFill>
                  <a:schemeClr val="dk1"/>
                </a:solidFill>
              </a:rPr>
              <a:t>Standard GB model fails because it classifies all players as negative (not fouling out) </a:t>
            </a:r>
            <a:endParaRPr>
              <a:solidFill>
                <a:schemeClr val="dk1"/>
              </a:solidFill>
            </a:endParaRPr>
          </a:p>
          <a:p>
            <a:pPr marL="0" marR="0" lvl="0" indent="0" algn="l" rtl="0">
              <a:lnSpc>
                <a:spcPct val="120007"/>
              </a:lnSpc>
              <a:spcBef>
                <a:spcPts val="0"/>
              </a:spcBef>
              <a:spcAft>
                <a:spcPts val="0"/>
              </a:spcAft>
              <a:buNone/>
            </a:pPr>
            <a:endParaRPr>
              <a:solidFill>
                <a:schemeClr val="dk1"/>
              </a:solidFill>
            </a:endParaRPr>
          </a:p>
          <a:p>
            <a:pPr marL="457200" marR="0" lvl="0" indent="-317500" algn="l" rtl="0">
              <a:lnSpc>
                <a:spcPct val="120007"/>
              </a:lnSpc>
              <a:spcBef>
                <a:spcPts val="0"/>
              </a:spcBef>
              <a:spcAft>
                <a:spcPts val="0"/>
              </a:spcAft>
              <a:buClr>
                <a:schemeClr val="dk1"/>
              </a:buClr>
              <a:buSzPts val="1400"/>
              <a:buChar char="●"/>
            </a:pPr>
            <a:r>
              <a:rPr lang="en">
                <a:solidFill>
                  <a:schemeClr val="dk1"/>
                </a:solidFill>
              </a:rPr>
              <a:t>Trains n (100) trees sequentially, each with a max depth of 3, then average across all trees at standard decision threshold (0.5)</a:t>
            </a:r>
            <a:endParaRPr>
              <a:solidFill>
                <a:schemeClr val="dk1"/>
              </a:solidFill>
            </a:endParaRPr>
          </a:p>
          <a:p>
            <a:pPr marL="457200" lvl="0" indent="-317500" algn="l" rtl="0">
              <a:lnSpc>
                <a:spcPct val="120007"/>
              </a:lnSpc>
              <a:spcBef>
                <a:spcPts val="0"/>
              </a:spcBef>
              <a:spcAft>
                <a:spcPts val="0"/>
              </a:spcAft>
              <a:buClr>
                <a:schemeClr val="dk1"/>
              </a:buClr>
              <a:buSzPts val="1400"/>
              <a:buChar char="●"/>
            </a:pPr>
            <a:r>
              <a:rPr lang="en">
                <a:solidFill>
                  <a:schemeClr val="dk1"/>
                </a:solidFill>
              </a:rPr>
              <a:t>MIN (avg across past 3 games) most important factor in model</a:t>
            </a:r>
            <a:endParaRPr>
              <a:solidFill>
                <a:schemeClr val="dk1"/>
              </a:solidFill>
            </a:endParaRPr>
          </a:p>
          <a:p>
            <a:pPr marL="457200" lvl="0" indent="-317500" algn="l" rtl="0">
              <a:lnSpc>
                <a:spcPct val="120007"/>
              </a:lnSpc>
              <a:spcBef>
                <a:spcPts val="0"/>
              </a:spcBef>
              <a:spcAft>
                <a:spcPts val="0"/>
              </a:spcAft>
              <a:buClr>
                <a:schemeClr val="dk1"/>
              </a:buClr>
              <a:buSzPts val="1400"/>
              <a:buChar char="●"/>
            </a:pPr>
            <a:r>
              <a:rPr lang="en">
                <a:solidFill>
                  <a:schemeClr val="dk1"/>
                </a:solidFill>
              </a:rPr>
              <a:t>Adjust for the next round</a:t>
            </a:r>
            <a:endParaRPr>
              <a:solidFill>
                <a:schemeClr val="dk1"/>
              </a:solidFill>
            </a:endParaRPr>
          </a:p>
          <a:p>
            <a:pPr marL="0" marR="0" lvl="0" indent="0" algn="l" rtl="0">
              <a:lnSpc>
                <a:spcPct val="120007"/>
              </a:lnSpc>
              <a:spcBef>
                <a:spcPts val="0"/>
              </a:spcBef>
              <a:spcAft>
                <a:spcPts val="0"/>
              </a:spcAft>
              <a:buNone/>
            </a:pPr>
            <a:endParaRPr>
              <a:solidFill>
                <a:schemeClr val="dk1"/>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FDF9B4"/>
        </a:solidFill>
        <a:effectLst/>
      </p:bgPr>
    </p:bg>
    <p:spTree>
      <p:nvGrpSpPr>
        <p:cNvPr id="1" name="Shape 645"/>
        <p:cNvGrpSpPr/>
        <p:nvPr/>
      </p:nvGrpSpPr>
      <p:grpSpPr>
        <a:xfrm>
          <a:off x="0" y="0"/>
          <a:ext cx="0" cy="0"/>
          <a:chOff x="0" y="0"/>
          <a:chExt cx="0" cy="0"/>
        </a:xfrm>
      </p:grpSpPr>
      <p:grpSp>
        <p:nvGrpSpPr>
          <p:cNvPr id="646" name="Google Shape;646;p58"/>
          <p:cNvGrpSpPr/>
          <p:nvPr/>
        </p:nvGrpSpPr>
        <p:grpSpPr>
          <a:xfrm rot="5400000">
            <a:off x="5531568" y="757424"/>
            <a:ext cx="4653945" cy="3599326"/>
            <a:chOff x="0" y="-47625"/>
            <a:chExt cx="666611" cy="515552"/>
          </a:xfrm>
        </p:grpSpPr>
        <p:sp>
          <p:nvSpPr>
            <p:cNvPr id="647" name="Google Shape;647;p58"/>
            <p:cNvSpPr/>
            <p:nvPr/>
          </p:nvSpPr>
          <p:spPr>
            <a:xfrm>
              <a:off x="0" y="0"/>
              <a:ext cx="666611" cy="467927"/>
            </a:xfrm>
            <a:custGeom>
              <a:avLst/>
              <a:gdLst/>
              <a:ahLst/>
              <a:cxnLst/>
              <a:rect l="l" t="t" r="r" b="b"/>
              <a:pathLst>
                <a:path w="666611" h="467927" extrusionOk="0">
                  <a:moveTo>
                    <a:pt x="222324" y="448858"/>
                  </a:moveTo>
                  <a:cubicBezTo>
                    <a:pt x="256499" y="460372"/>
                    <a:pt x="295352" y="467927"/>
                    <a:pt x="333485" y="467927"/>
                  </a:cubicBezTo>
                  <a:cubicBezTo>
                    <a:pt x="371619" y="467927"/>
                    <a:pt x="408313" y="461450"/>
                    <a:pt x="442128" y="449936"/>
                  </a:cubicBezTo>
                  <a:cubicBezTo>
                    <a:pt x="442849" y="449577"/>
                    <a:pt x="443568" y="449577"/>
                    <a:pt x="444287" y="449217"/>
                  </a:cubicBezTo>
                  <a:cubicBezTo>
                    <a:pt x="571278" y="403162"/>
                    <a:pt x="664812" y="281548"/>
                    <a:pt x="666611" y="147086"/>
                  </a:cubicBezTo>
                  <a:lnTo>
                    <a:pt x="666611" y="0"/>
                  </a:lnTo>
                  <a:lnTo>
                    <a:pt x="0" y="0"/>
                  </a:lnTo>
                  <a:lnTo>
                    <a:pt x="0" y="146977"/>
                  </a:lnTo>
                  <a:cubicBezTo>
                    <a:pt x="1799" y="282267"/>
                    <a:pt x="93894" y="403882"/>
                    <a:pt x="222324" y="448858"/>
                  </a:cubicBezTo>
                  <a:close/>
                </a:path>
              </a:pathLst>
            </a:custGeom>
            <a:solidFill>
              <a:srgbClr val="000000">
                <a:alpha val="0"/>
              </a:srgbClr>
            </a:solidFill>
            <a:ln w="95250" cap="sq" cmpd="sng">
              <a:solidFill>
                <a:srgbClr val="FFFFFF"/>
              </a:solidFill>
              <a:prstDash val="solid"/>
              <a:miter lim="8000"/>
              <a:headEnd type="none" w="sm" len="sm"/>
              <a:tailEnd type="none" w="sm" len="sm"/>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648" name="Google Shape;648;p58"/>
            <p:cNvSpPr txBox="1"/>
            <p:nvPr/>
          </p:nvSpPr>
          <p:spPr>
            <a:xfrm>
              <a:off x="0" y="-47625"/>
              <a:ext cx="666600" cy="388500"/>
            </a:xfrm>
            <a:prstGeom prst="rect">
              <a:avLst/>
            </a:prstGeom>
            <a:noFill/>
            <a:ln>
              <a:noFill/>
            </a:ln>
          </p:spPr>
          <p:txBody>
            <a:bodyPr spcFirstLastPara="1" wrap="square" lIns="25400" tIns="25400" rIns="25400" bIns="25400" anchor="ctr" anchorCtr="0">
              <a:noAutofit/>
            </a:bodyPr>
            <a:lstStyle/>
            <a:p>
              <a:pPr marL="0" marR="0" lvl="0" indent="0" algn="ctr" rtl="0">
                <a:lnSpc>
                  <a:spcPct val="186611"/>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cxnSp>
        <p:nvCxnSpPr>
          <p:cNvPr id="649" name="Google Shape;649;p58"/>
          <p:cNvCxnSpPr/>
          <p:nvPr/>
        </p:nvCxnSpPr>
        <p:spPr>
          <a:xfrm>
            <a:off x="0" y="253928"/>
            <a:ext cx="9144000" cy="0"/>
          </a:xfrm>
          <a:prstGeom prst="straightConnector1">
            <a:avLst/>
          </a:prstGeom>
          <a:noFill/>
          <a:ln w="95250" cap="flat" cmpd="sng">
            <a:solidFill>
              <a:srgbClr val="FFFFFF"/>
            </a:solidFill>
            <a:prstDash val="solid"/>
            <a:round/>
            <a:headEnd type="none" w="sm" len="sm"/>
            <a:tailEnd type="none" w="sm" len="sm"/>
          </a:ln>
        </p:spPr>
      </p:cxnSp>
      <p:cxnSp>
        <p:nvCxnSpPr>
          <p:cNvPr id="650" name="Google Shape;650;p58"/>
          <p:cNvCxnSpPr/>
          <p:nvPr/>
        </p:nvCxnSpPr>
        <p:spPr>
          <a:xfrm>
            <a:off x="0" y="4860257"/>
            <a:ext cx="9144000" cy="0"/>
          </a:xfrm>
          <a:prstGeom prst="straightConnector1">
            <a:avLst/>
          </a:prstGeom>
          <a:noFill/>
          <a:ln w="95250" cap="flat" cmpd="sng">
            <a:solidFill>
              <a:srgbClr val="FFFFFF"/>
            </a:solidFill>
            <a:prstDash val="solid"/>
            <a:round/>
            <a:headEnd type="none" w="sm" len="sm"/>
            <a:tailEnd type="none" w="sm" len="sm"/>
          </a:ln>
        </p:spPr>
      </p:cxnSp>
      <p:sp>
        <p:nvSpPr>
          <p:cNvPr id="651" name="Google Shape;651;p58"/>
          <p:cNvSpPr/>
          <p:nvPr/>
        </p:nvSpPr>
        <p:spPr>
          <a:xfrm>
            <a:off x="5799763" y="-891009"/>
            <a:ext cx="1337682" cy="1377762"/>
          </a:xfrm>
          <a:custGeom>
            <a:avLst/>
            <a:gdLst/>
            <a:ahLst/>
            <a:cxnLst/>
            <a:rect l="l" t="t" r="r" b="b"/>
            <a:pathLst>
              <a:path w="2675364" h="2755524" extrusionOk="0">
                <a:moveTo>
                  <a:pt x="0" y="0"/>
                </a:moveTo>
                <a:lnTo>
                  <a:pt x="2675364" y="0"/>
                </a:lnTo>
                <a:lnTo>
                  <a:pt x="2675364" y="2755524"/>
                </a:lnTo>
                <a:lnTo>
                  <a:pt x="0" y="2755524"/>
                </a:lnTo>
                <a:lnTo>
                  <a:pt x="0" y="0"/>
                </a:lnTo>
                <a:close/>
              </a:path>
            </a:pathLst>
          </a:custGeom>
          <a:blipFill rotWithShape="1">
            <a:blip r:embed="rId3">
              <a:alphaModFix/>
            </a:blip>
            <a:stretch>
              <a:fillRect/>
            </a:stretch>
          </a:blipFill>
          <a:ln>
            <a:noFill/>
          </a:ln>
        </p:spPr>
        <p:txBody>
          <a:bodyPr/>
          <a:lstStyle/>
          <a:p>
            <a:endParaRPr lang="en-US"/>
          </a:p>
        </p:txBody>
      </p:sp>
      <p:sp>
        <p:nvSpPr>
          <p:cNvPr id="652" name="Google Shape;652;p58"/>
          <p:cNvSpPr/>
          <p:nvPr/>
        </p:nvSpPr>
        <p:spPr>
          <a:xfrm>
            <a:off x="8103662" y="4171366"/>
            <a:ext cx="1337682" cy="1377762"/>
          </a:xfrm>
          <a:custGeom>
            <a:avLst/>
            <a:gdLst/>
            <a:ahLst/>
            <a:cxnLst/>
            <a:rect l="l" t="t" r="r" b="b"/>
            <a:pathLst>
              <a:path w="2675364" h="2755524" extrusionOk="0">
                <a:moveTo>
                  <a:pt x="0" y="0"/>
                </a:moveTo>
                <a:lnTo>
                  <a:pt x="2675364" y="0"/>
                </a:lnTo>
                <a:lnTo>
                  <a:pt x="2675364" y="2755524"/>
                </a:lnTo>
                <a:lnTo>
                  <a:pt x="0" y="2755524"/>
                </a:lnTo>
                <a:lnTo>
                  <a:pt x="0" y="0"/>
                </a:lnTo>
                <a:close/>
              </a:path>
            </a:pathLst>
          </a:custGeom>
          <a:blipFill rotWithShape="1">
            <a:blip r:embed="rId3">
              <a:alphaModFix/>
            </a:blip>
            <a:stretch>
              <a:fillRect/>
            </a:stretch>
          </a:blipFill>
          <a:ln>
            <a:noFill/>
          </a:ln>
        </p:spPr>
        <p:txBody>
          <a:bodyPr/>
          <a:lstStyle/>
          <a:p>
            <a:endParaRPr lang="en-US"/>
          </a:p>
        </p:txBody>
      </p:sp>
      <p:sp>
        <p:nvSpPr>
          <p:cNvPr id="653" name="Google Shape;653;p58"/>
          <p:cNvSpPr txBox="1"/>
          <p:nvPr/>
        </p:nvSpPr>
        <p:spPr>
          <a:xfrm>
            <a:off x="514350" y="304800"/>
            <a:ext cx="8629800" cy="600300"/>
          </a:xfrm>
          <a:prstGeom prst="rect">
            <a:avLst/>
          </a:prstGeom>
          <a:noFill/>
          <a:ln>
            <a:noFill/>
          </a:ln>
        </p:spPr>
        <p:txBody>
          <a:bodyPr spcFirstLastPara="1" wrap="square" lIns="0" tIns="0" rIns="0" bIns="0" anchor="t" anchorCtr="0">
            <a:spAutoFit/>
          </a:bodyPr>
          <a:lstStyle/>
          <a:p>
            <a:pPr marL="0" marR="0" lvl="0" indent="0" algn="l" rtl="0">
              <a:lnSpc>
                <a:spcPct val="126000"/>
              </a:lnSpc>
              <a:spcBef>
                <a:spcPts val="0"/>
              </a:spcBef>
              <a:spcAft>
                <a:spcPts val="0"/>
              </a:spcAft>
              <a:buNone/>
            </a:pPr>
            <a:r>
              <a:rPr lang="en" sz="3900" b="1"/>
              <a:t>GB Modified</a:t>
            </a:r>
            <a:endParaRPr sz="700"/>
          </a:p>
        </p:txBody>
      </p:sp>
      <p:sp>
        <p:nvSpPr>
          <p:cNvPr id="654" name="Google Shape;654;p58"/>
          <p:cNvSpPr txBox="1"/>
          <p:nvPr/>
        </p:nvSpPr>
        <p:spPr>
          <a:xfrm>
            <a:off x="411877" y="1014675"/>
            <a:ext cx="3238200" cy="3577500"/>
          </a:xfrm>
          <a:prstGeom prst="rect">
            <a:avLst/>
          </a:prstGeom>
          <a:noFill/>
          <a:ln>
            <a:noFill/>
          </a:ln>
        </p:spPr>
        <p:txBody>
          <a:bodyPr spcFirstLastPara="1" wrap="square" lIns="0" tIns="0" rIns="0" bIns="0" anchor="t" anchorCtr="0">
            <a:spAutoFit/>
          </a:bodyPr>
          <a:lstStyle/>
          <a:p>
            <a:pPr marL="0" marR="0" lvl="0" indent="0" algn="l" rtl="0">
              <a:lnSpc>
                <a:spcPct val="120007"/>
              </a:lnSpc>
              <a:spcBef>
                <a:spcPts val="0"/>
              </a:spcBef>
              <a:spcAft>
                <a:spcPts val="0"/>
              </a:spcAft>
              <a:buNone/>
            </a:pPr>
            <a:r>
              <a:rPr lang="en">
                <a:solidFill>
                  <a:schemeClr val="dk1"/>
                </a:solidFill>
              </a:rPr>
              <a:t>Modified GB shows significant change but minimal improvement</a:t>
            </a:r>
            <a:endParaRPr>
              <a:solidFill>
                <a:schemeClr val="dk1"/>
              </a:solidFill>
            </a:endParaRPr>
          </a:p>
          <a:p>
            <a:pPr marL="0" marR="0" lvl="0" indent="0" algn="l" rtl="0">
              <a:lnSpc>
                <a:spcPct val="120007"/>
              </a:lnSpc>
              <a:spcBef>
                <a:spcPts val="0"/>
              </a:spcBef>
              <a:spcAft>
                <a:spcPts val="0"/>
              </a:spcAft>
              <a:buNone/>
            </a:pPr>
            <a:endParaRPr>
              <a:solidFill>
                <a:schemeClr val="dk1"/>
              </a:solidFill>
            </a:endParaRPr>
          </a:p>
          <a:p>
            <a:pPr marL="457200" marR="0" lvl="0" indent="-317500" algn="l" rtl="0">
              <a:lnSpc>
                <a:spcPct val="120007"/>
              </a:lnSpc>
              <a:spcBef>
                <a:spcPts val="0"/>
              </a:spcBef>
              <a:spcAft>
                <a:spcPts val="0"/>
              </a:spcAft>
              <a:buClr>
                <a:schemeClr val="dk1"/>
              </a:buClr>
              <a:buSzPts val="1400"/>
              <a:buChar char="●"/>
            </a:pPr>
            <a:r>
              <a:rPr lang="en">
                <a:solidFill>
                  <a:schemeClr val="dk1"/>
                </a:solidFill>
              </a:rPr>
              <a:t>Set class_weight to “balance” uneven classes, add more trees with smaller splits</a:t>
            </a:r>
            <a:endParaRPr>
              <a:solidFill>
                <a:schemeClr val="dk1"/>
              </a:solidFill>
            </a:endParaRPr>
          </a:p>
          <a:p>
            <a:pPr marL="457200" lvl="0" indent="-317500" algn="l" rtl="0">
              <a:lnSpc>
                <a:spcPct val="120007"/>
              </a:lnSpc>
              <a:spcBef>
                <a:spcPts val="0"/>
              </a:spcBef>
              <a:spcAft>
                <a:spcPts val="0"/>
              </a:spcAft>
              <a:buClr>
                <a:schemeClr val="dk1"/>
              </a:buClr>
              <a:buSzPts val="1400"/>
              <a:buChar char="●"/>
            </a:pPr>
            <a:r>
              <a:rPr lang="en">
                <a:solidFill>
                  <a:schemeClr val="dk1"/>
                </a:solidFill>
              </a:rPr>
              <a:t>Now categorizing players as fouling out, but “false positives”</a:t>
            </a:r>
            <a:endParaRPr>
              <a:solidFill>
                <a:schemeClr val="dk1"/>
              </a:solidFill>
            </a:endParaRPr>
          </a:p>
          <a:p>
            <a:pPr marL="457200" lvl="0" indent="-317500" algn="l" rtl="0">
              <a:lnSpc>
                <a:spcPct val="120007"/>
              </a:lnSpc>
              <a:spcBef>
                <a:spcPts val="0"/>
              </a:spcBef>
              <a:spcAft>
                <a:spcPts val="0"/>
              </a:spcAft>
              <a:buClr>
                <a:schemeClr val="dk1"/>
              </a:buClr>
              <a:buSzPts val="1400"/>
              <a:buChar char="●"/>
            </a:pPr>
            <a:r>
              <a:rPr lang="en">
                <a:solidFill>
                  <a:schemeClr val="dk1"/>
                </a:solidFill>
              </a:rPr>
              <a:t>F1 score (balances Precision vs. Recall) increase 0 → 0.04 on scale of 0-1</a:t>
            </a:r>
            <a:endParaRPr>
              <a:solidFill>
                <a:schemeClr val="dk1"/>
              </a:solidFill>
            </a:endParaRPr>
          </a:p>
          <a:p>
            <a:pPr marL="457200" lvl="0" indent="-317500" algn="l" rtl="0">
              <a:lnSpc>
                <a:spcPct val="120007"/>
              </a:lnSpc>
              <a:spcBef>
                <a:spcPts val="0"/>
              </a:spcBef>
              <a:spcAft>
                <a:spcPts val="0"/>
              </a:spcAft>
              <a:buClr>
                <a:schemeClr val="dk1"/>
              </a:buClr>
              <a:buSzPts val="1400"/>
              <a:buChar char="●"/>
            </a:pPr>
            <a:r>
              <a:rPr lang="en">
                <a:solidFill>
                  <a:schemeClr val="dk1"/>
                </a:solidFill>
              </a:rPr>
              <a:t>About as good as the balanced single decision tree (but still poor)</a:t>
            </a:r>
            <a:endParaRPr>
              <a:solidFill>
                <a:schemeClr val="dk1"/>
              </a:solidFill>
            </a:endParaRPr>
          </a:p>
          <a:p>
            <a:pPr marL="0" marR="0" lvl="0" indent="0" algn="l" rtl="0">
              <a:lnSpc>
                <a:spcPct val="120007"/>
              </a:lnSpc>
              <a:spcBef>
                <a:spcPts val="0"/>
              </a:spcBef>
              <a:spcAft>
                <a:spcPts val="0"/>
              </a:spcAft>
              <a:buNone/>
            </a:pPr>
            <a:endParaRPr>
              <a:solidFill>
                <a:schemeClr val="dk1"/>
              </a:solidFill>
            </a:endParaRPr>
          </a:p>
        </p:txBody>
      </p:sp>
      <p:pic>
        <p:nvPicPr>
          <p:cNvPr id="655" name="Google Shape;655;p58"/>
          <p:cNvPicPr preferRelativeResize="0"/>
          <p:nvPr/>
        </p:nvPicPr>
        <p:blipFill>
          <a:blip r:embed="rId4">
            <a:alphaModFix/>
          </a:blip>
          <a:stretch>
            <a:fillRect/>
          </a:stretch>
        </p:blipFill>
        <p:spPr>
          <a:xfrm>
            <a:off x="6250704" y="2436749"/>
            <a:ext cx="2944426" cy="2706749"/>
          </a:xfrm>
          <a:prstGeom prst="rect">
            <a:avLst/>
          </a:prstGeom>
          <a:noFill/>
          <a:ln>
            <a:noFill/>
          </a:ln>
        </p:spPr>
      </p:pic>
      <p:pic>
        <p:nvPicPr>
          <p:cNvPr id="656" name="Google Shape;656;p58"/>
          <p:cNvPicPr preferRelativeResize="0"/>
          <p:nvPr/>
        </p:nvPicPr>
        <p:blipFill>
          <a:blip r:embed="rId5">
            <a:alphaModFix/>
          </a:blip>
          <a:stretch>
            <a:fillRect/>
          </a:stretch>
        </p:blipFill>
        <p:spPr>
          <a:xfrm>
            <a:off x="5356624" y="144875"/>
            <a:ext cx="3238327" cy="2230750"/>
          </a:xfrm>
          <a:prstGeom prst="rect">
            <a:avLst/>
          </a:prstGeom>
          <a:noFill/>
          <a:ln>
            <a:noFill/>
          </a:ln>
        </p:spPr>
      </p:pic>
      <p:pic>
        <p:nvPicPr>
          <p:cNvPr id="657" name="Google Shape;657;p58"/>
          <p:cNvPicPr preferRelativeResize="0"/>
          <p:nvPr/>
        </p:nvPicPr>
        <p:blipFill>
          <a:blip r:embed="rId6">
            <a:alphaModFix/>
          </a:blip>
          <a:stretch>
            <a:fillRect/>
          </a:stretch>
        </p:blipFill>
        <p:spPr>
          <a:xfrm>
            <a:off x="3978402" y="2906763"/>
            <a:ext cx="2179949" cy="1766726"/>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DF9B4"/>
        </a:solidFill>
        <a:effectLst/>
      </p:bgPr>
    </p:bg>
    <p:spTree>
      <p:nvGrpSpPr>
        <p:cNvPr id="1" name="Shape 661"/>
        <p:cNvGrpSpPr/>
        <p:nvPr/>
      </p:nvGrpSpPr>
      <p:grpSpPr>
        <a:xfrm>
          <a:off x="0" y="0"/>
          <a:ext cx="0" cy="0"/>
          <a:chOff x="0" y="0"/>
          <a:chExt cx="0" cy="0"/>
        </a:xfrm>
      </p:grpSpPr>
      <p:grpSp>
        <p:nvGrpSpPr>
          <p:cNvPr id="662" name="Google Shape;662;p59"/>
          <p:cNvGrpSpPr/>
          <p:nvPr/>
        </p:nvGrpSpPr>
        <p:grpSpPr>
          <a:xfrm rot="5400000">
            <a:off x="5531568" y="757424"/>
            <a:ext cx="4653945" cy="3599326"/>
            <a:chOff x="0" y="-47625"/>
            <a:chExt cx="666611" cy="515552"/>
          </a:xfrm>
        </p:grpSpPr>
        <p:sp>
          <p:nvSpPr>
            <p:cNvPr id="663" name="Google Shape;663;p59"/>
            <p:cNvSpPr/>
            <p:nvPr/>
          </p:nvSpPr>
          <p:spPr>
            <a:xfrm>
              <a:off x="0" y="0"/>
              <a:ext cx="666611" cy="467927"/>
            </a:xfrm>
            <a:custGeom>
              <a:avLst/>
              <a:gdLst/>
              <a:ahLst/>
              <a:cxnLst/>
              <a:rect l="l" t="t" r="r" b="b"/>
              <a:pathLst>
                <a:path w="666611" h="467927" extrusionOk="0">
                  <a:moveTo>
                    <a:pt x="222324" y="448858"/>
                  </a:moveTo>
                  <a:cubicBezTo>
                    <a:pt x="256499" y="460372"/>
                    <a:pt x="295352" y="467927"/>
                    <a:pt x="333485" y="467927"/>
                  </a:cubicBezTo>
                  <a:cubicBezTo>
                    <a:pt x="371619" y="467927"/>
                    <a:pt x="408313" y="461450"/>
                    <a:pt x="442128" y="449936"/>
                  </a:cubicBezTo>
                  <a:cubicBezTo>
                    <a:pt x="442849" y="449577"/>
                    <a:pt x="443568" y="449577"/>
                    <a:pt x="444287" y="449217"/>
                  </a:cubicBezTo>
                  <a:cubicBezTo>
                    <a:pt x="571278" y="403162"/>
                    <a:pt x="664812" y="281548"/>
                    <a:pt x="666611" y="147086"/>
                  </a:cubicBezTo>
                  <a:lnTo>
                    <a:pt x="666611" y="0"/>
                  </a:lnTo>
                  <a:lnTo>
                    <a:pt x="0" y="0"/>
                  </a:lnTo>
                  <a:lnTo>
                    <a:pt x="0" y="146977"/>
                  </a:lnTo>
                  <a:cubicBezTo>
                    <a:pt x="1799" y="282267"/>
                    <a:pt x="93894" y="403882"/>
                    <a:pt x="222324" y="448858"/>
                  </a:cubicBezTo>
                  <a:close/>
                </a:path>
              </a:pathLst>
            </a:custGeom>
            <a:solidFill>
              <a:srgbClr val="000000">
                <a:alpha val="0"/>
              </a:srgbClr>
            </a:solidFill>
            <a:ln w="95250" cap="sq" cmpd="sng">
              <a:solidFill>
                <a:srgbClr val="FFFFFF"/>
              </a:solidFill>
              <a:prstDash val="solid"/>
              <a:miter lim="8000"/>
              <a:headEnd type="none" w="sm" len="sm"/>
              <a:tailEnd type="none" w="sm" len="sm"/>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664" name="Google Shape;664;p59"/>
            <p:cNvSpPr txBox="1"/>
            <p:nvPr/>
          </p:nvSpPr>
          <p:spPr>
            <a:xfrm>
              <a:off x="0" y="-47625"/>
              <a:ext cx="666600" cy="388500"/>
            </a:xfrm>
            <a:prstGeom prst="rect">
              <a:avLst/>
            </a:prstGeom>
            <a:noFill/>
            <a:ln>
              <a:noFill/>
            </a:ln>
          </p:spPr>
          <p:txBody>
            <a:bodyPr spcFirstLastPara="1" wrap="square" lIns="25400" tIns="25400" rIns="25400" bIns="25400" anchor="ctr" anchorCtr="0">
              <a:noAutofit/>
            </a:bodyPr>
            <a:lstStyle/>
            <a:p>
              <a:pPr marL="0" marR="0" lvl="0" indent="0" algn="ctr" rtl="0">
                <a:lnSpc>
                  <a:spcPct val="186611"/>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cxnSp>
        <p:nvCxnSpPr>
          <p:cNvPr id="665" name="Google Shape;665;p59"/>
          <p:cNvCxnSpPr/>
          <p:nvPr/>
        </p:nvCxnSpPr>
        <p:spPr>
          <a:xfrm>
            <a:off x="0" y="253928"/>
            <a:ext cx="9144000" cy="0"/>
          </a:xfrm>
          <a:prstGeom prst="straightConnector1">
            <a:avLst/>
          </a:prstGeom>
          <a:noFill/>
          <a:ln w="95250" cap="flat" cmpd="sng">
            <a:solidFill>
              <a:srgbClr val="FFFFFF"/>
            </a:solidFill>
            <a:prstDash val="solid"/>
            <a:round/>
            <a:headEnd type="none" w="sm" len="sm"/>
            <a:tailEnd type="none" w="sm" len="sm"/>
          </a:ln>
        </p:spPr>
      </p:cxnSp>
      <p:cxnSp>
        <p:nvCxnSpPr>
          <p:cNvPr id="666" name="Google Shape;666;p59"/>
          <p:cNvCxnSpPr/>
          <p:nvPr/>
        </p:nvCxnSpPr>
        <p:spPr>
          <a:xfrm>
            <a:off x="0" y="4860257"/>
            <a:ext cx="9144000" cy="0"/>
          </a:xfrm>
          <a:prstGeom prst="straightConnector1">
            <a:avLst/>
          </a:prstGeom>
          <a:noFill/>
          <a:ln w="95250" cap="flat" cmpd="sng">
            <a:solidFill>
              <a:srgbClr val="FFFFFF"/>
            </a:solidFill>
            <a:prstDash val="solid"/>
            <a:round/>
            <a:headEnd type="none" w="sm" len="sm"/>
            <a:tailEnd type="none" w="sm" len="sm"/>
          </a:ln>
        </p:spPr>
      </p:cxnSp>
      <p:sp>
        <p:nvSpPr>
          <p:cNvPr id="667" name="Google Shape;667;p59"/>
          <p:cNvSpPr txBox="1"/>
          <p:nvPr/>
        </p:nvSpPr>
        <p:spPr>
          <a:xfrm>
            <a:off x="514350" y="304800"/>
            <a:ext cx="8629800" cy="600300"/>
          </a:xfrm>
          <a:prstGeom prst="rect">
            <a:avLst/>
          </a:prstGeom>
          <a:noFill/>
          <a:ln>
            <a:noFill/>
          </a:ln>
        </p:spPr>
        <p:txBody>
          <a:bodyPr spcFirstLastPara="1" wrap="square" lIns="0" tIns="0" rIns="0" bIns="0" anchor="t" anchorCtr="0">
            <a:spAutoFit/>
          </a:bodyPr>
          <a:lstStyle/>
          <a:p>
            <a:pPr marL="0" marR="0" lvl="0" indent="0" algn="l" rtl="0">
              <a:lnSpc>
                <a:spcPct val="126000"/>
              </a:lnSpc>
              <a:spcBef>
                <a:spcPts val="0"/>
              </a:spcBef>
              <a:spcAft>
                <a:spcPts val="0"/>
              </a:spcAft>
              <a:buNone/>
            </a:pPr>
            <a:r>
              <a:rPr lang="en" sz="3900" b="1"/>
              <a:t>Random Forest </a:t>
            </a:r>
            <a:endParaRPr sz="700"/>
          </a:p>
        </p:txBody>
      </p:sp>
      <p:sp>
        <p:nvSpPr>
          <p:cNvPr id="668" name="Google Shape;668;p59"/>
          <p:cNvSpPr txBox="1"/>
          <p:nvPr/>
        </p:nvSpPr>
        <p:spPr>
          <a:xfrm>
            <a:off x="411863" y="1263325"/>
            <a:ext cx="2865600" cy="3060300"/>
          </a:xfrm>
          <a:prstGeom prst="rect">
            <a:avLst/>
          </a:prstGeom>
          <a:noFill/>
          <a:ln>
            <a:noFill/>
          </a:ln>
        </p:spPr>
        <p:txBody>
          <a:bodyPr spcFirstLastPara="1" wrap="square" lIns="0" tIns="0" rIns="0" bIns="0" anchor="t" anchorCtr="0">
            <a:spAutoFit/>
          </a:bodyPr>
          <a:lstStyle/>
          <a:p>
            <a:pPr marL="0" marR="0" lvl="0" indent="0" algn="l" rtl="0">
              <a:lnSpc>
                <a:spcPct val="120007"/>
              </a:lnSpc>
              <a:spcBef>
                <a:spcPts val="0"/>
              </a:spcBef>
              <a:spcAft>
                <a:spcPts val="0"/>
              </a:spcAft>
              <a:buNone/>
            </a:pPr>
            <a:r>
              <a:rPr lang="en">
                <a:solidFill>
                  <a:schemeClr val="dk1"/>
                </a:solidFill>
              </a:rPr>
              <a:t>Standard RF model has F1 score of 0.05, minimal improvement above GB or single Decision tree</a:t>
            </a:r>
            <a:endParaRPr>
              <a:solidFill>
                <a:schemeClr val="dk1"/>
              </a:solidFill>
            </a:endParaRPr>
          </a:p>
          <a:p>
            <a:pPr marL="0" marR="0" lvl="0" indent="0" algn="l" rtl="0">
              <a:lnSpc>
                <a:spcPct val="120007"/>
              </a:lnSpc>
              <a:spcBef>
                <a:spcPts val="0"/>
              </a:spcBef>
              <a:spcAft>
                <a:spcPts val="0"/>
              </a:spcAft>
              <a:buNone/>
            </a:pPr>
            <a:endParaRPr>
              <a:solidFill>
                <a:schemeClr val="dk1"/>
              </a:solidFill>
            </a:endParaRPr>
          </a:p>
          <a:p>
            <a:pPr marL="457200" marR="0" lvl="0" indent="-317500" algn="l" rtl="0">
              <a:lnSpc>
                <a:spcPct val="120007"/>
              </a:lnSpc>
              <a:spcBef>
                <a:spcPts val="0"/>
              </a:spcBef>
              <a:spcAft>
                <a:spcPts val="0"/>
              </a:spcAft>
              <a:buClr>
                <a:schemeClr val="dk1"/>
              </a:buClr>
              <a:buSzPts val="1400"/>
              <a:buChar char="●"/>
            </a:pPr>
            <a:r>
              <a:rPr lang="en">
                <a:solidFill>
                  <a:schemeClr val="dk1"/>
                </a:solidFill>
              </a:rPr>
              <a:t>Trains n (100) trees in parallel, each with a max depth of 3, then average across all trees at standard decision threshold (0.5), class “balanced”</a:t>
            </a:r>
            <a:endParaRPr>
              <a:solidFill>
                <a:schemeClr val="dk1"/>
              </a:solidFill>
            </a:endParaRPr>
          </a:p>
          <a:p>
            <a:pPr marL="457200" lvl="0" indent="-317500" algn="l" rtl="0">
              <a:lnSpc>
                <a:spcPct val="120007"/>
              </a:lnSpc>
              <a:spcBef>
                <a:spcPts val="0"/>
              </a:spcBef>
              <a:spcAft>
                <a:spcPts val="0"/>
              </a:spcAft>
              <a:buClr>
                <a:schemeClr val="dk1"/>
              </a:buClr>
              <a:buSzPts val="1400"/>
              <a:buChar char="●"/>
            </a:pPr>
            <a:r>
              <a:rPr lang="en">
                <a:solidFill>
                  <a:schemeClr val="dk1"/>
                </a:solidFill>
              </a:rPr>
              <a:t>Heavy false positive misclassification</a:t>
            </a:r>
            <a:endParaRPr>
              <a:solidFill>
                <a:schemeClr val="dk1"/>
              </a:solidFill>
            </a:endParaRPr>
          </a:p>
          <a:p>
            <a:pPr marL="0" marR="0" lvl="0" indent="0" algn="l" rtl="0">
              <a:lnSpc>
                <a:spcPct val="120007"/>
              </a:lnSpc>
              <a:spcBef>
                <a:spcPts val="0"/>
              </a:spcBef>
              <a:spcAft>
                <a:spcPts val="0"/>
              </a:spcAft>
              <a:buNone/>
            </a:pPr>
            <a:endParaRPr>
              <a:solidFill>
                <a:schemeClr val="dk1"/>
              </a:solidFill>
            </a:endParaRPr>
          </a:p>
        </p:txBody>
      </p:sp>
      <p:pic>
        <p:nvPicPr>
          <p:cNvPr id="669" name="Google Shape;669;p59"/>
          <p:cNvPicPr preferRelativeResize="0"/>
          <p:nvPr/>
        </p:nvPicPr>
        <p:blipFill>
          <a:blip r:embed="rId3">
            <a:alphaModFix/>
          </a:blip>
          <a:stretch>
            <a:fillRect/>
          </a:stretch>
        </p:blipFill>
        <p:spPr>
          <a:xfrm>
            <a:off x="5342425" y="2236900"/>
            <a:ext cx="2985650" cy="2749174"/>
          </a:xfrm>
          <a:prstGeom prst="rect">
            <a:avLst/>
          </a:prstGeom>
          <a:noFill/>
          <a:ln>
            <a:noFill/>
          </a:ln>
        </p:spPr>
      </p:pic>
      <p:pic>
        <p:nvPicPr>
          <p:cNvPr id="670" name="Google Shape;670;p59"/>
          <p:cNvPicPr preferRelativeResize="0"/>
          <p:nvPr/>
        </p:nvPicPr>
        <p:blipFill>
          <a:blip r:embed="rId4">
            <a:alphaModFix/>
          </a:blip>
          <a:stretch>
            <a:fillRect/>
          </a:stretch>
        </p:blipFill>
        <p:spPr>
          <a:xfrm>
            <a:off x="5420575" y="48774"/>
            <a:ext cx="3360299" cy="202835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FDF9B4"/>
        </a:solidFill>
        <a:effectLst/>
      </p:bgPr>
    </p:bg>
    <p:spTree>
      <p:nvGrpSpPr>
        <p:cNvPr id="1" name="Shape 674"/>
        <p:cNvGrpSpPr/>
        <p:nvPr/>
      </p:nvGrpSpPr>
      <p:grpSpPr>
        <a:xfrm>
          <a:off x="0" y="0"/>
          <a:ext cx="0" cy="0"/>
          <a:chOff x="0" y="0"/>
          <a:chExt cx="0" cy="0"/>
        </a:xfrm>
      </p:grpSpPr>
      <p:grpSp>
        <p:nvGrpSpPr>
          <p:cNvPr id="675" name="Google Shape;675;p60"/>
          <p:cNvGrpSpPr/>
          <p:nvPr/>
        </p:nvGrpSpPr>
        <p:grpSpPr>
          <a:xfrm rot="5400000">
            <a:off x="5531568" y="757424"/>
            <a:ext cx="4653945" cy="3599326"/>
            <a:chOff x="0" y="-47625"/>
            <a:chExt cx="666611" cy="515552"/>
          </a:xfrm>
        </p:grpSpPr>
        <p:sp>
          <p:nvSpPr>
            <p:cNvPr id="676" name="Google Shape;676;p60"/>
            <p:cNvSpPr/>
            <p:nvPr/>
          </p:nvSpPr>
          <p:spPr>
            <a:xfrm>
              <a:off x="0" y="0"/>
              <a:ext cx="666611" cy="467927"/>
            </a:xfrm>
            <a:custGeom>
              <a:avLst/>
              <a:gdLst/>
              <a:ahLst/>
              <a:cxnLst/>
              <a:rect l="l" t="t" r="r" b="b"/>
              <a:pathLst>
                <a:path w="666611" h="467927" extrusionOk="0">
                  <a:moveTo>
                    <a:pt x="222324" y="448858"/>
                  </a:moveTo>
                  <a:cubicBezTo>
                    <a:pt x="256499" y="460372"/>
                    <a:pt x="295352" y="467927"/>
                    <a:pt x="333485" y="467927"/>
                  </a:cubicBezTo>
                  <a:cubicBezTo>
                    <a:pt x="371619" y="467927"/>
                    <a:pt x="408313" y="461450"/>
                    <a:pt x="442128" y="449936"/>
                  </a:cubicBezTo>
                  <a:cubicBezTo>
                    <a:pt x="442849" y="449577"/>
                    <a:pt x="443568" y="449577"/>
                    <a:pt x="444287" y="449217"/>
                  </a:cubicBezTo>
                  <a:cubicBezTo>
                    <a:pt x="571278" y="403162"/>
                    <a:pt x="664812" y="281548"/>
                    <a:pt x="666611" y="147086"/>
                  </a:cubicBezTo>
                  <a:lnTo>
                    <a:pt x="666611" y="0"/>
                  </a:lnTo>
                  <a:lnTo>
                    <a:pt x="0" y="0"/>
                  </a:lnTo>
                  <a:lnTo>
                    <a:pt x="0" y="146977"/>
                  </a:lnTo>
                  <a:cubicBezTo>
                    <a:pt x="1799" y="282267"/>
                    <a:pt x="93894" y="403882"/>
                    <a:pt x="222324" y="448858"/>
                  </a:cubicBezTo>
                  <a:close/>
                </a:path>
              </a:pathLst>
            </a:custGeom>
            <a:solidFill>
              <a:srgbClr val="000000">
                <a:alpha val="0"/>
              </a:srgbClr>
            </a:solidFill>
            <a:ln w="95250" cap="sq" cmpd="sng">
              <a:solidFill>
                <a:srgbClr val="FFFFFF"/>
              </a:solidFill>
              <a:prstDash val="solid"/>
              <a:miter lim="8000"/>
              <a:headEnd type="none" w="sm" len="sm"/>
              <a:tailEnd type="none" w="sm" len="sm"/>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677" name="Google Shape;677;p60"/>
            <p:cNvSpPr txBox="1"/>
            <p:nvPr/>
          </p:nvSpPr>
          <p:spPr>
            <a:xfrm>
              <a:off x="0" y="-47625"/>
              <a:ext cx="666600" cy="388500"/>
            </a:xfrm>
            <a:prstGeom prst="rect">
              <a:avLst/>
            </a:prstGeom>
            <a:noFill/>
            <a:ln>
              <a:noFill/>
            </a:ln>
          </p:spPr>
          <p:txBody>
            <a:bodyPr spcFirstLastPara="1" wrap="square" lIns="25400" tIns="25400" rIns="25400" bIns="25400" anchor="ctr" anchorCtr="0">
              <a:noAutofit/>
            </a:bodyPr>
            <a:lstStyle/>
            <a:p>
              <a:pPr marL="0" marR="0" lvl="0" indent="0" algn="ctr" rtl="0">
                <a:lnSpc>
                  <a:spcPct val="186611"/>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cxnSp>
        <p:nvCxnSpPr>
          <p:cNvPr id="678" name="Google Shape;678;p60"/>
          <p:cNvCxnSpPr/>
          <p:nvPr/>
        </p:nvCxnSpPr>
        <p:spPr>
          <a:xfrm>
            <a:off x="0" y="253928"/>
            <a:ext cx="9144000" cy="0"/>
          </a:xfrm>
          <a:prstGeom prst="straightConnector1">
            <a:avLst/>
          </a:prstGeom>
          <a:noFill/>
          <a:ln w="95250" cap="flat" cmpd="sng">
            <a:solidFill>
              <a:srgbClr val="FFFFFF"/>
            </a:solidFill>
            <a:prstDash val="solid"/>
            <a:round/>
            <a:headEnd type="none" w="sm" len="sm"/>
            <a:tailEnd type="none" w="sm" len="sm"/>
          </a:ln>
        </p:spPr>
      </p:cxnSp>
      <p:cxnSp>
        <p:nvCxnSpPr>
          <p:cNvPr id="679" name="Google Shape;679;p60"/>
          <p:cNvCxnSpPr/>
          <p:nvPr/>
        </p:nvCxnSpPr>
        <p:spPr>
          <a:xfrm>
            <a:off x="0" y="4860257"/>
            <a:ext cx="9144000" cy="0"/>
          </a:xfrm>
          <a:prstGeom prst="straightConnector1">
            <a:avLst/>
          </a:prstGeom>
          <a:noFill/>
          <a:ln w="95250" cap="flat" cmpd="sng">
            <a:solidFill>
              <a:srgbClr val="FFFFFF"/>
            </a:solidFill>
            <a:prstDash val="solid"/>
            <a:round/>
            <a:headEnd type="none" w="sm" len="sm"/>
            <a:tailEnd type="none" w="sm" len="sm"/>
          </a:ln>
        </p:spPr>
      </p:cxnSp>
      <p:sp>
        <p:nvSpPr>
          <p:cNvPr id="680" name="Google Shape;680;p60"/>
          <p:cNvSpPr txBox="1"/>
          <p:nvPr/>
        </p:nvSpPr>
        <p:spPr>
          <a:xfrm>
            <a:off x="514350" y="304800"/>
            <a:ext cx="8629800" cy="600300"/>
          </a:xfrm>
          <a:prstGeom prst="rect">
            <a:avLst/>
          </a:prstGeom>
          <a:noFill/>
          <a:ln>
            <a:noFill/>
          </a:ln>
        </p:spPr>
        <p:txBody>
          <a:bodyPr spcFirstLastPara="1" wrap="square" lIns="0" tIns="0" rIns="0" bIns="0" anchor="t" anchorCtr="0">
            <a:spAutoFit/>
          </a:bodyPr>
          <a:lstStyle/>
          <a:p>
            <a:pPr marL="0" marR="0" lvl="0" indent="0" algn="l" rtl="0">
              <a:lnSpc>
                <a:spcPct val="126000"/>
              </a:lnSpc>
              <a:spcBef>
                <a:spcPts val="0"/>
              </a:spcBef>
              <a:spcAft>
                <a:spcPts val="0"/>
              </a:spcAft>
              <a:buNone/>
            </a:pPr>
            <a:r>
              <a:rPr lang="en" sz="3900" b="1"/>
              <a:t>RF Modified</a:t>
            </a:r>
            <a:endParaRPr sz="700"/>
          </a:p>
        </p:txBody>
      </p:sp>
      <p:sp>
        <p:nvSpPr>
          <p:cNvPr id="681" name="Google Shape;681;p60"/>
          <p:cNvSpPr txBox="1"/>
          <p:nvPr/>
        </p:nvSpPr>
        <p:spPr>
          <a:xfrm>
            <a:off x="411863" y="1263325"/>
            <a:ext cx="2865600" cy="3060300"/>
          </a:xfrm>
          <a:prstGeom prst="rect">
            <a:avLst/>
          </a:prstGeom>
          <a:noFill/>
          <a:ln>
            <a:noFill/>
          </a:ln>
        </p:spPr>
        <p:txBody>
          <a:bodyPr spcFirstLastPara="1" wrap="square" lIns="0" tIns="0" rIns="0" bIns="0" anchor="t" anchorCtr="0">
            <a:spAutoFit/>
          </a:bodyPr>
          <a:lstStyle/>
          <a:p>
            <a:pPr marL="0" marR="0" lvl="0" indent="0" algn="l" rtl="0">
              <a:lnSpc>
                <a:spcPct val="120007"/>
              </a:lnSpc>
              <a:spcBef>
                <a:spcPts val="0"/>
              </a:spcBef>
              <a:spcAft>
                <a:spcPts val="0"/>
              </a:spcAft>
              <a:buNone/>
            </a:pPr>
            <a:r>
              <a:rPr lang="en">
                <a:solidFill>
                  <a:schemeClr val="dk1"/>
                </a:solidFill>
              </a:rPr>
              <a:t>Performs the best of all models but only 0.06 F1 Score, major misclassification, poor precision</a:t>
            </a:r>
            <a:endParaRPr>
              <a:solidFill>
                <a:schemeClr val="dk1"/>
              </a:solidFill>
            </a:endParaRPr>
          </a:p>
          <a:p>
            <a:pPr marL="0" marR="0" lvl="0" indent="0" algn="l" rtl="0">
              <a:lnSpc>
                <a:spcPct val="120007"/>
              </a:lnSpc>
              <a:spcBef>
                <a:spcPts val="0"/>
              </a:spcBef>
              <a:spcAft>
                <a:spcPts val="0"/>
              </a:spcAft>
              <a:buNone/>
            </a:pPr>
            <a:endParaRPr>
              <a:solidFill>
                <a:schemeClr val="dk1"/>
              </a:solidFill>
            </a:endParaRPr>
          </a:p>
          <a:p>
            <a:pPr marL="457200" marR="0" lvl="0" indent="-317500" algn="l" rtl="0">
              <a:lnSpc>
                <a:spcPct val="120007"/>
              </a:lnSpc>
              <a:spcBef>
                <a:spcPts val="0"/>
              </a:spcBef>
              <a:spcAft>
                <a:spcPts val="0"/>
              </a:spcAft>
              <a:buClr>
                <a:schemeClr val="dk1"/>
              </a:buClr>
              <a:buSzPts val="1400"/>
              <a:buChar char="●"/>
            </a:pPr>
            <a:r>
              <a:rPr lang="en">
                <a:solidFill>
                  <a:schemeClr val="dk1"/>
                </a:solidFill>
              </a:rPr>
              <a:t>Applied “SMOTE” minority class (foul out) oversampling to adjust for class imbalance</a:t>
            </a:r>
            <a:endParaRPr>
              <a:solidFill>
                <a:schemeClr val="dk1"/>
              </a:solidFill>
            </a:endParaRPr>
          </a:p>
          <a:p>
            <a:pPr marL="457200" lvl="0" indent="-317500" algn="l" rtl="0">
              <a:lnSpc>
                <a:spcPct val="120007"/>
              </a:lnSpc>
              <a:spcBef>
                <a:spcPts val="0"/>
              </a:spcBef>
              <a:spcAft>
                <a:spcPts val="0"/>
              </a:spcAft>
              <a:buClr>
                <a:schemeClr val="dk1"/>
              </a:buClr>
              <a:buSzPts val="1400"/>
              <a:buChar char="●"/>
            </a:pPr>
            <a:r>
              <a:rPr lang="en">
                <a:solidFill>
                  <a:schemeClr val="dk1"/>
                </a:solidFill>
              </a:rPr>
              <a:t>Similar feature importance as all other models, MIN (avg_3) clearly most important across different trees</a:t>
            </a:r>
            <a:endParaRPr>
              <a:solidFill>
                <a:schemeClr val="dk1"/>
              </a:solidFill>
            </a:endParaRPr>
          </a:p>
          <a:p>
            <a:pPr marL="0" marR="0" lvl="0" indent="0" algn="l" rtl="0">
              <a:lnSpc>
                <a:spcPct val="120007"/>
              </a:lnSpc>
              <a:spcBef>
                <a:spcPts val="0"/>
              </a:spcBef>
              <a:spcAft>
                <a:spcPts val="0"/>
              </a:spcAft>
              <a:buNone/>
            </a:pPr>
            <a:endParaRPr>
              <a:solidFill>
                <a:schemeClr val="dk1"/>
              </a:solidFill>
            </a:endParaRPr>
          </a:p>
        </p:txBody>
      </p:sp>
      <p:pic>
        <p:nvPicPr>
          <p:cNvPr id="682" name="Google Shape;682;p60"/>
          <p:cNvPicPr preferRelativeResize="0"/>
          <p:nvPr/>
        </p:nvPicPr>
        <p:blipFill>
          <a:blip r:embed="rId3">
            <a:alphaModFix/>
          </a:blip>
          <a:stretch>
            <a:fillRect/>
          </a:stretch>
        </p:blipFill>
        <p:spPr>
          <a:xfrm>
            <a:off x="6003126" y="2292225"/>
            <a:ext cx="3013374" cy="2773125"/>
          </a:xfrm>
          <a:prstGeom prst="rect">
            <a:avLst/>
          </a:prstGeom>
          <a:noFill/>
          <a:ln>
            <a:noFill/>
          </a:ln>
        </p:spPr>
      </p:pic>
      <p:pic>
        <p:nvPicPr>
          <p:cNvPr id="683" name="Google Shape;683;p60"/>
          <p:cNvPicPr preferRelativeResize="0"/>
          <p:nvPr/>
        </p:nvPicPr>
        <p:blipFill>
          <a:blip r:embed="rId4">
            <a:alphaModFix/>
          </a:blip>
          <a:stretch>
            <a:fillRect/>
          </a:stretch>
        </p:blipFill>
        <p:spPr>
          <a:xfrm>
            <a:off x="5385050" y="0"/>
            <a:ext cx="3924225" cy="2255525"/>
          </a:xfrm>
          <a:prstGeom prst="rect">
            <a:avLst/>
          </a:prstGeom>
          <a:noFill/>
          <a:ln>
            <a:noFill/>
          </a:ln>
        </p:spPr>
      </p:pic>
      <p:pic>
        <p:nvPicPr>
          <p:cNvPr id="684" name="Google Shape;684;p60"/>
          <p:cNvPicPr preferRelativeResize="0"/>
          <p:nvPr/>
        </p:nvPicPr>
        <p:blipFill>
          <a:blip r:embed="rId5">
            <a:alphaModFix/>
          </a:blip>
          <a:stretch>
            <a:fillRect/>
          </a:stretch>
        </p:blipFill>
        <p:spPr>
          <a:xfrm>
            <a:off x="3736852" y="3778249"/>
            <a:ext cx="2175123" cy="12871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A1C3FF"/>
        </a:solidFill>
        <a:effectLst/>
      </p:bgPr>
    </p:bg>
    <p:spTree>
      <p:nvGrpSpPr>
        <p:cNvPr id="1" name="Shape 688"/>
        <p:cNvGrpSpPr/>
        <p:nvPr/>
      </p:nvGrpSpPr>
      <p:grpSpPr>
        <a:xfrm>
          <a:off x="0" y="0"/>
          <a:ext cx="0" cy="0"/>
          <a:chOff x="0" y="0"/>
          <a:chExt cx="0" cy="0"/>
        </a:xfrm>
      </p:grpSpPr>
      <p:cxnSp>
        <p:nvCxnSpPr>
          <p:cNvPr id="689" name="Google Shape;689;p61"/>
          <p:cNvCxnSpPr/>
          <p:nvPr/>
        </p:nvCxnSpPr>
        <p:spPr>
          <a:xfrm>
            <a:off x="0" y="253928"/>
            <a:ext cx="9144000" cy="0"/>
          </a:xfrm>
          <a:prstGeom prst="straightConnector1">
            <a:avLst/>
          </a:prstGeom>
          <a:noFill/>
          <a:ln w="95250" cap="flat" cmpd="sng">
            <a:solidFill>
              <a:srgbClr val="FFFFFF"/>
            </a:solidFill>
            <a:prstDash val="solid"/>
            <a:round/>
            <a:headEnd type="none" w="sm" len="sm"/>
            <a:tailEnd type="none" w="sm" len="sm"/>
          </a:ln>
        </p:spPr>
      </p:cxnSp>
      <p:grpSp>
        <p:nvGrpSpPr>
          <p:cNvPr id="690" name="Google Shape;690;p61"/>
          <p:cNvGrpSpPr/>
          <p:nvPr/>
        </p:nvGrpSpPr>
        <p:grpSpPr>
          <a:xfrm rot="-5400000">
            <a:off x="2457419" y="-2713514"/>
            <a:ext cx="4630147" cy="10517382"/>
            <a:chOff x="0" y="-47625"/>
            <a:chExt cx="666611" cy="776265"/>
          </a:xfrm>
        </p:grpSpPr>
        <p:sp>
          <p:nvSpPr>
            <p:cNvPr id="691" name="Google Shape;691;p61"/>
            <p:cNvSpPr/>
            <p:nvPr/>
          </p:nvSpPr>
          <p:spPr>
            <a:xfrm>
              <a:off x="0" y="0"/>
              <a:ext cx="666611" cy="728640"/>
            </a:xfrm>
            <a:custGeom>
              <a:avLst/>
              <a:gdLst/>
              <a:ahLst/>
              <a:cxnLst/>
              <a:rect l="l" t="t" r="r" b="b"/>
              <a:pathLst>
                <a:path w="666611" h="728640" extrusionOk="0">
                  <a:moveTo>
                    <a:pt x="222324" y="709571"/>
                  </a:moveTo>
                  <a:cubicBezTo>
                    <a:pt x="256499" y="721085"/>
                    <a:pt x="295352" y="728640"/>
                    <a:pt x="333485" y="728640"/>
                  </a:cubicBezTo>
                  <a:cubicBezTo>
                    <a:pt x="371619" y="728640"/>
                    <a:pt x="408313" y="722163"/>
                    <a:pt x="442128" y="710649"/>
                  </a:cubicBezTo>
                  <a:cubicBezTo>
                    <a:pt x="442849" y="710290"/>
                    <a:pt x="443568" y="710290"/>
                    <a:pt x="444287" y="709930"/>
                  </a:cubicBezTo>
                  <a:cubicBezTo>
                    <a:pt x="571278" y="663875"/>
                    <a:pt x="664812" y="542261"/>
                    <a:pt x="666611" y="402007"/>
                  </a:cubicBezTo>
                  <a:lnTo>
                    <a:pt x="666611" y="0"/>
                  </a:lnTo>
                  <a:lnTo>
                    <a:pt x="0" y="0"/>
                  </a:lnTo>
                  <a:lnTo>
                    <a:pt x="0" y="401709"/>
                  </a:lnTo>
                  <a:cubicBezTo>
                    <a:pt x="1799" y="542980"/>
                    <a:pt x="93894" y="664595"/>
                    <a:pt x="222324" y="709571"/>
                  </a:cubicBezTo>
                  <a:close/>
                </a:path>
              </a:pathLst>
            </a:custGeom>
            <a:solidFill>
              <a:srgbClr val="FFC927"/>
            </a:solidFill>
            <a:ln w="95250" cap="sq" cmpd="sng">
              <a:solidFill>
                <a:srgbClr val="FFFFFF"/>
              </a:solidFill>
              <a:prstDash val="solid"/>
              <a:miter lim="8000"/>
              <a:headEnd type="none" w="sm" len="sm"/>
              <a:tailEnd type="none" w="sm" len="sm"/>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692" name="Google Shape;692;p61"/>
            <p:cNvSpPr txBox="1"/>
            <p:nvPr/>
          </p:nvSpPr>
          <p:spPr>
            <a:xfrm>
              <a:off x="0" y="-47625"/>
              <a:ext cx="666600" cy="649200"/>
            </a:xfrm>
            <a:prstGeom prst="rect">
              <a:avLst/>
            </a:prstGeom>
            <a:noFill/>
            <a:ln>
              <a:noFill/>
            </a:ln>
          </p:spPr>
          <p:txBody>
            <a:bodyPr spcFirstLastPara="1" wrap="square" lIns="25400" tIns="25400" rIns="25400" bIns="25400" anchor="ctr" anchorCtr="0">
              <a:noAutofit/>
            </a:bodyPr>
            <a:lstStyle/>
            <a:p>
              <a:pPr marL="0" marR="0" lvl="0" indent="0" algn="ctr" rtl="0">
                <a:lnSpc>
                  <a:spcPct val="186611"/>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693" name="Google Shape;693;p61"/>
          <p:cNvSpPr/>
          <p:nvPr/>
        </p:nvSpPr>
        <p:spPr>
          <a:xfrm>
            <a:off x="7086600" y="3086100"/>
            <a:ext cx="2057400" cy="2057400"/>
          </a:xfrm>
          <a:custGeom>
            <a:avLst/>
            <a:gdLst/>
            <a:ahLst/>
            <a:cxnLst/>
            <a:rect l="l" t="t" r="r" b="b"/>
            <a:pathLst>
              <a:path w="4114800" h="4114800" extrusionOk="0">
                <a:moveTo>
                  <a:pt x="0" y="0"/>
                </a:moveTo>
                <a:lnTo>
                  <a:pt x="4114800" y="0"/>
                </a:lnTo>
                <a:lnTo>
                  <a:pt x="4114800" y="4114800"/>
                </a:lnTo>
                <a:lnTo>
                  <a:pt x="0" y="4114800"/>
                </a:lnTo>
                <a:lnTo>
                  <a:pt x="0" y="0"/>
                </a:lnTo>
                <a:close/>
              </a:path>
            </a:pathLst>
          </a:custGeom>
          <a:blipFill rotWithShape="1">
            <a:blip r:embed="rId3">
              <a:alphaModFix/>
            </a:blip>
            <a:stretch>
              <a:fillRect/>
            </a:stretch>
          </a:blipFill>
          <a:ln>
            <a:noFill/>
          </a:ln>
        </p:spPr>
        <p:txBody>
          <a:bodyPr/>
          <a:lstStyle/>
          <a:p>
            <a:endParaRPr lang="en-US"/>
          </a:p>
        </p:txBody>
      </p:sp>
      <p:sp>
        <p:nvSpPr>
          <p:cNvPr id="694" name="Google Shape;694;p61"/>
          <p:cNvSpPr txBox="1"/>
          <p:nvPr/>
        </p:nvSpPr>
        <p:spPr>
          <a:xfrm>
            <a:off x="2122128" y="2009250"/>
            <a:ext cx="4748400" cy="708000"/>
          </a:xfrm>
          <a:prstGeom prst="rect">
            <a:avLst/>
          </a:prstGeom>
          <a:noFill/>
          <a:ln>
            <a:noFill/>
          </a:ln>
        </p:spPr>
        <p:txBody>
          <a:bodyPr spcFirstLastPara="1" wrap="square" lIns="0" tIns="0" rIns="0" bIns="0" anchor="t" anchorCtr="0">
            <a:spAutoFit/>
          </a:bodyPr>
          <a:lstStyle/>
          <a:p>
            <a:pPr marL="0" marR="0" lvl="0" indent="0" algn="ctr" rtl="0">
              <a:lnSpc>
                <a:spcPct val="126000"/>
              </a:lnSpc>
              <a:spcBef>
                <a:spcPts val="0"/>
              </a:spcBef>
              <a:spcAft>
                <a:spcPts val="0"/>
              </a:spcAft>
              <a:buNone/>
            </a:pPr>
            <a:r>
              <a:rPr lang="en" sz="4600" b="1"/>
              <a:t>Conclusion</a:t>
            </a:r>
            <a:endParaRPr sz="4600"/>
          </a:p>
        </p:txBody>
      </p:sp>
      <p:cxnSp>
        <p:nvCxnSpPr>
          <p:cNvPr id="695" name="Google Shape;695;p61"/>
          <p:cNvCxnSpPr/>
          <p:nvPr/>
        </p:nvCxnSpPr>
        <p:spPr>
          <a:xfrm>
            <a:off x="2887713" y="3086100"/>
            <a:ext cx="3217200" cy="4500"/>
          </a:xfrm>
          <a:prstGeom prst="straightConnector1">
            <a:avLst/>
          </a:prstGeom>
          <a:noFill/>
          <a:ln w="95250" cap="flat" cmpd="sng">
            <a:solidFill>
              <a:srgbClr val="FFFFFF"/>
            </a:solidFill>
            <a:prstDash val="solid"/>
            <a:round/>
            <a:headEnd type="none" w="sm" len="sm"/>
            <a:tailEnd type="none" w="sm" len="sm"/>
          </a:ln>
        </p:spPr>
      </p:cxnSp>
      <p:cxnSp>
        <p:nvCxnSpPr>
          <p:cNvPr id="696" name="Google Shape;696;p61"/>
          <p:cNvCxnSpPr/>
          <p:nvPr/>
        </p:nvCxnSpPr>
        <p:spPr>
          <a:xfrm>
            <a:off x="0" y="4860257"/>
            <a:ext cx="9144000" cy="0"/>
          </a:xfrm>
          <a:prstGeom prst="straightConnector1">
            <a:avLst/>
          </a:prstGeom>
          <a:noFill/>
          <a:ln w="95250" cap="flat" cmpd="sng">
            <a:solidFill>
              <a:srgbClr val="FFFFFF"/>
            </a:solidFill>
            <a:prstDash val="solid"/>
            <a:round/>
            <a:headEnd type="none" w="sm" len="sm"/>
            <a:tailEnd type="none" w="sm" len="sm"/>
          </a:ln>
        </p:spPr>
      </p:cxnSp>
      <p:sp>
        <p:nvSpPr>
          <p:cNvPr id="697" name="Google Shape;697;p61"/>
          <p:cNvSpPr/>
          <p:nvPr/>
        </p:nvSpPr>
        <p:spPr>
          <a:xfrm>
            <a:off x="4329513" y="729554"/>
            <a:ext cx="459221" cy="459220"/>
          </a:xfrm>
          <a:custGeom>
            <a:avLst/>
            <a:gdLst/>
            <a:ahLst/>
            <a:cxnLst/>
            <a:rect l="l" t="t" r="r" b="b"/>
            <a:pathLst>
              <a:path w="918441" h="918441" extrusionOk="0">
                <a:moveTo>
                  <a:pt x="0" y="0"/>
                </a:moveTo>
                <a:lnTo>
                  <a:pt x="918440" y="0"/>
                </a:lnTo>
                <a:lnTo>
                  <a:pt x="918440" y="918441"/>
                </a:lnTo>
                <a:lnTo>
                  <a:pt x="0" y="918441"/>
                </a:lnTo>
                <a:lnTo>
                  <a:pt x="0" y="0"/>
                </a:lnTo>
                <a:close/>
              </a:path>
            </a:pathLst>
          </a:custGeom>
          <a:blipFill rotWithShape="1">
            <a:blip r:embed="rId4">
              <a:alphaModFix/>
            </a:blip>
            <a:stretch>
              <a:fillRect/>
            </a:stretch>
          </a:blipFill>
          <a:ln>
            <a:noFill/>
          </a:ln>
        </p:spPr>
        <p:txBody>
          <a:bodyPr/>
          <a:lstStyle/>
          <a:p>
            <a:endParaRPr lang="en-US"/>
          </a:p>
        </p:txBody>
      </p:sp>
      <p:sp>
        <p:nvSpPr>
          <p:cNvPr id="698" name="Google Shape;698;p61"/>
          <p:cNvSpPr/>
          <p:nvPr/>
        </p:nvSpPr>
        <p:spPr>
          <a:xfrm>
            <a:off x="4788728" y="973225"/>
            <a:ext cx="229610" cy="229610"/>
          </a:xfrm>
          <a:custGeom>
            <a:avLst/>
            <a:gdLst/>
            <a:ahLst/>
            <a:cxnLst/>
            <a:rect l="l" t="t" r="r" b="b"/>
            <a:pathLst>
              <a:path w="459220" h="459220" extrusionOk="0">
                <a:moveTo>
                  <a:pt x="0" y="0"/>
                </a:moveTo>
                <a:lnTo>
                  <a:pt x="459221" y="0"/>
                </a:lnTo>
                <a:lnTo>
                  <a:pt x="459221" y="459220"/>
                </a:lnTo>
                <a:lnTo>
                  <a:pt x="0" y="459220"/>
                </a:lnTo>
                <a:lnTo>
                  <a:pt x="0" y="0"/>
                </a:lnTo>
                <a:close/>
              </a:path>
            </a:pathLst>
          </a:custGeom>
          <a:blipFill rotWithShape="1">
            <a:blip r:embed="rId4">
              <a:alphaModFix/>
            </a:blip>
            <a:stretch>
              <a:fillRect/>
            </a:stretch>
          </a:blipFill>
          <a:ln>
            <a:noFill/>
          </a:ln>
        </p:spPr>
        <p:txBody>
          <a:bodyPr/>
          <a:lstStyle/>
          <a:p>
            <a:endParaRPr lang="en-US"/>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A1C3FF"/>
        </a:solidFill>
        <a:effectLst/>
      </p:bgPr>
    </p:bg>
    <p:spTree>
      <p:nvGrpSpPr>
        <p:cNvPr id="1" name="Shape 702"/>
        <p:cNvGrpSpPr/>
        <p:nvPr/>
      </p:nvGrpSpPr>
      <p:grpSpPr>
        <a:xfrm>
          <a:off x="0" y="0"/>
          <a:ext cx="0" cy="0"/>
          <a:chOff x="0" y="0"/>
          <a:chExt cx="0" cy="0"/>
        </a:xfrm>
      </p:grpSpPr>
      <p:cxnSp>
        <p:nvCxnSpPr>
          <p:cNvPr id="703" name="Google Shape;703;p62"/>
          <p:cNvCxnSpPr/>
          <p:nvPr/>
        </p:nvCxnSpPr>
        <p:spPr>
          <a:xfrm>
            <a:off x="0" y="253928"/>
            <a:ext cx="9144000" cy="0"/>
          </a:xfrm>
          <a:prstGeom prst="straightConnector1">
            <a:avLst/>
          </a:prstGeom>
          <a:noFill/>
          <a:ln w="95250" cap="flat" cmpd="sng">
            <a:solidFill>
              <a:srgbClr val="FFFFFF"/>
            </a:solidFill>
            <a:prstDash val="solid"/>
            <a:round/>
            <a:headEnd type="none" w="sm" len="sm"/>
            <a:tailEnd type="none" w="sm" len="sm"/>
          </a:ln>
        </p:spPr>
      </p:cxnSp>
      <p:grpSp>
        <p:nvGrpSpPr>
          <p:cNvPr id="704" name="Google Shape;704;p62"/>
          <p:cNvGrpSpPr/>
          <p:nvPr/>
        </p:nvGrpSpPr>
        <p:grpSpPr>
          <a:xfrm rot="-5400000">
            <a:off x="753557" y="-1909026"/>
            <a:ext cx="6356193" cy="9577842"/>
            <a:chOff x="-575889" y="125160"/>
            <a:chExt cx="1266300" cy="978199"/>
          </a:xfrm>
        </p:grpSpPr>
        <p:sp>
          <p:nvSpPr>
            <p:cNvPr id="705" name="Google Shape;705;p62"/>
            <p:cNvSpPr/>
            <p:nvPr/>
          </p:nvSpPr>
          <p:spPr>
            <a:xfrm rot="10800000">
              <a:off x="-336763" y="125160"/>
              <a:ext cx="894925" cy="978199"/>
            </a:xfrm>
            <a:custGeom>
              <a:avLst/>
              <a:gdLst/>
              <a:ahLst/>
              <a:cxnLst/>
              <a:rect l="l" t="t" r="r" b="b"/>
              <a:pathLst>
                <a:path w="666611" h="728640" extrusionOk="0">
                  <a:moveTo>
                    <a:pt x="222324" y="709571"/>
                  </a:moveTo>
                  <a:cubicBezTo>
                    <a:pt x="256499" y="721085"/>
                    <a:pt x="295352" y="728640"/>
                    <a:pt x="333485" y="728640"/>
                  </a:cubicBezTo>
                  <a:cubicBezTo>
                    <a:pt x="371619" y="728640"/>
                    <a:pt x="408313" y="722163"/>
                    <a:pt x="442128" y="710649"/>
                  </a:cubicBezTo>
                  <a:cubicBezTo>
                    <a:pt x="442849" y="710290"/>
                    <a:pt x="443568" y="710290"/>
                    <a:pt x="444287" y="709930"/>
                  </a:cubicBezTo>
                  <a:cubicBezTo>
                    <a:pt x="571278" y="663875"/>
                    <a:pt x="664812" y="542261"/>
                    <a:pt x="666611" y="402007"/>
                  </a:cubicBezTo>
                  <a:lnTo>
                    <a:pt x="666611" y="0"/>
                  </a:lnTo>
                  <a:lnTo>
                    <a:pt x="0" y="0"/>
                  </a:lnTo>
                  <a:lnTo>
                    <a:pt x="0" y="401709"/>
                  </a:lnTo>
                  <a:cubicBezTo>
                    <a:pt x="1799" y="542980"/>
                    <a:pt x="93894" y="664595"/>
                    <a:pt x="222324" y="709571"/>
                  </a:cubicBezTo>
                  <a:close/>
                </a:path>
              </a:pathLst>
            </a:custGeom>
            <a:solidFill>
              <a:srgbClr val="FFC927"/>
            </a:solidFill>
            <a:ln w="95250" cap="sq" cmpd="sng">
              <a:solidFill>
                <a:srgbClr val="FFFFFF"/>
              </a:solidFill>
              <a:prstDash val="solid"/>
              <a:miter lim="8000"/>
              <a:headEnd type="none" w="sm" len="sm"/>
              <a:tailEnd type="none" w="sm" len="sm"/>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706" name="Google Shape;706;p62"/>
            <p:cNvSpPr txBox="1"/>
            <p:nvPr/>
          </p:nvSpPr>
          <p:spPr>
            <a:xfrm rot="5400000">
              <a:off x="-113589" y="-187831"/>
              <a:ext cx="341700" cy="1266300"/>
            </a:xfrm>
            <a:prstGeom prst="rect">
              <a:avLst/>
            </a:prstGeom>
            <a:noFill/>
            <a:ln>
              <a:noFill/>
            </a:ln>
          </p:spPr>
          <p:txBody>
            <a:bodyPr spcFirstLastPara="1" wrap="square" lIns="25400" tIns="25400" rIns="25400" bIns="25400" anchor="ctr" anchorCtr="0">
              <a:noAutofit/>
            </a:bodyPr>
            <a:lstStyle/>
            <a:p>
              <a:pPr marL="0" marR="0" lvl="0" indent="0" algn="ctr" rtl="0">
                <a:lnSpc>
                  <a:spcPct val="186611"/>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cxnSp>
        <p:nvCxnSpPr>
          <p:cNvPr id="707" name="Google Shape;707;p62"/>
          <p:cNvCxnSpPr/>
          <p:nvPr/>
        </p:nvCxnSpPr>
        <p:spPr>
          <a:xfrm>
            <a:off x="0" y="4860257"/>
            <a:ext cx="9144000" cy="0"/>
          </a:xfrm>
          <a:prstGeom prst="straightConnector1">
            <a:avLst/>
          </a:prstGeom>
          <a:noFill/>
          <a:ln w="95250" cap="flat" cmpd="sng">
            <a:solidFill>
              <a:srgbClr val="FFFFFF"/>
            </a:solidFill>
            <a:prstDash val="solid"/>
            <a:round/>
            <a:headEnd type="none" w="sm" len="sm"/>
            <a:tailEnd type="none" w="sm" len="sm"/>
          </a:ln>
        </p:spPr>
      </p:cxnSp>
      <p:sp>
        <p:nvSpPr>
          <p:cNvPr id="708" name="Google Shape;708;p62"/>
          <p:cNvSpPr/>
          <p:nvPr/>
        </p:nvSpPr>
        <p:spPr>
          <a:xfrm>
            <a:off x="7408313" y="721229"/>
            <a:ext cx="459221" cy="459220"/>
          </a:xfrm>
          <a:custGeom>
            <a:avLst/>
            <a:gdLst/>
            <a:ahLst/>
            <a:cxnLst/>
            <a:rect l="l" t="t" r="r" b="b"/>
            <a:pathLst>
              <a:path w="918441" h="918441" extrusionOk="0">
                <a:moveTo>
                  <a:pt x="0" y="0"/>
                </a:moveTo>
                <a:lnTo>
                  <a:pt x="918440" y="0"/>
                </a:lnTo>
                <a:lnTo>
                  <a:pt x="918440" y="918441"/>
                </a:lnTo>
                <a:lnTo>
                  <a:pt x="0" y="918441"/>
                </a:lnTo>
                <a:lnTo>
                  <a:pt x="0" y="0"/>
                </a:lnTo>
                <a:close/>
              </a:path>
            </a:pathLst>
          </a:custGeom>
          <a:blipFill rotWithShape="1">
            <a:blip r:embed="rId3">
              <a:alphaModFix/>
            </a:blip>
            <a:stretch>
              <a:fillRect/>
            </a:stretch>
          </a:blipFill>
          <a:ln>
            <a:noFill/>
          </a:ln>
        </p:spPr>
        <p:txBody>
          <a:bodyPr/>
          <a:lstStyle/>
          <a:p>
            <a:endParaRPr lang="en-US"/>
          </a:p>
        </p:txBody>
      </p:sp>
      <p:sp>
        <p:nvSpPr>
          <p:cNvPr id="709" name="Google Shape;709;p62"/>
          <p:cNvSpPr/>
          <p:nvPr/>
        </p:nvSpPr>
        <p:spPr>
          <a:xfrm>
            <a:off x="7867528" y="964900"/>
            <a:ext cx="229610" cy="229610"/>
          </a:xfrm>
          <a:custGeom>
            <a:avLst/>
            <a:gdLst/>
            <a:ahLst/>
            <a:cxnLst/>
            <a:rect l="l" t="t" r="r" b="b"/>
            <a:pathLst>
              <a:path w="459220" h="459220" extrusionOk="0">
                <a:moveTo>
                  <a:pt x="0" y="0"/>
                </a:moveTo>
                <a:lnTo>
                  <a:pt x="459221" y="0"/>
                </a:lnTo>
                <a:lnTo>
                  <a:pt x="459221" y="459220"/>
                </a:lnTo>
                <a:lnTo>
                  <a:pt x="0" y="459220"/>
                </a:lnTo>
                <a:lnTo>
                  <a:pt x="0" y="0"/>
                </a:lnTo>
                <a:close/>
              </a:path>
            </a:pathLst>
          </a:custGeom>
          <a:blipFill rotWithShape="1">
            <a:blip r:embed="rId3">
              <a:alphaModFix/>
            </a:blip>
            <a:stretch>
              <a:fillRect/>
            </a:stretch>
          </a:blipFill>
          <a:ln>
            <a:noFill/>
          </a:ln>
        </p:spPr>
        <p:txBody>
          <a:bodyPr/>
          <a:lstStyle/>
          <a:p>
            <a:endParaRPr lang="en-US"/>
          </a:p>
        </p:txBody>
      </p:sp>
      <p:sp>
        <p:nvSpPr>
          <p:cNvPr id="710" name="Google Shape;710;p62"/>
          <p:cNvSpPr/>
          <p:nvPr/>
        </p:nvSpPr>
        <p:spPr>
          <a:xfrm rot="10800000">
            <a:off x="0" y="0"/>
            <a:ext cx="2057400" cy="2057400"/>
          </a:xfrm>
          <a:custGeom>
            <a:avLst/>
            <a:gdLst/>
            <a:ahLst/>
            <a:cxnLst/>
            <a:rect l="l" t="t" r="r" b="b"/>
            <a:pathLst>
              <a:path w="4114800" h="4114800" extrusionOk="0">
                <a:moveTo>
                  <a:pt x="0" y="0"/>
                </a:moveTo>
                <a:lnTo>
                  <a:pt x="4114800" y="0"/>
                </a:lnTo>
                <a:lnTo>
                  <a:pt x="4114800" y="4114800"/>
                </a:lnTo>
                <a:lnTo>
                  <a:pt x="0" y="4114800"/>
                </a:lnTo>
                <a:lnTo>
                  <a:pt x="0" y="0"/>
                </a:lnTo>
                <a:close/>
              </a:path>
            </a:pathLst>
          </a:custGeom>
          <a:blipFill rotWithShape="1">
            <a:blip r:embed="rId4">
              <a:alphaModFix/>
            </a:blip>
            <a:stretch>
              <a:fillRect/>
            </a:stretch>
          </a:blipFill>
          <a:ln>
            <a:noFill/>
          </a:ln>
        </p:spPr>
        <p:txBody>
          <a:bodyPr/>
          <a:lstStyle/>
          <a:p>
            <a:endParaRPr lang="en-US"/>
          </a:p>
        </p:txBody>
      </p:sp>
      <p:sp>
        <p:nvSpPr>
          <p:cNvPr id="711" name="Google Shape;711;p62"/>
          <p:cNvSpPr txBox="1"/>
          <p:nvPr/>
        </p:nvSpPr>
        <p:spPr>
          <a:xfrm>
            <a:off x="1161601" y="517100"/>
            <a:ext cx="6820800" cy="677400"/>
          </a:xfrm>
          <a:prstGeom prst="rect">
            <a:avLst/>
          </a:prstGeom>
          <a:noFill/>
          <a:ln>
            <a:noFill/>
          </a:ln>
        </p:spPr>
        <p:txBody>
          <a:bodyPr spcFirstLastPara="1" wrap="square" lIns="0" tIns="0" rIns="0" bIns="0" anchor="t" anchorCtr="0">
            <a:spAutoFit/>
          </a:bodyPr>
          <a:lstStyle/>
          <a:p>
            <a:pPr marL="0" marR="0" lvl="0" indent="0" algn="ctr" rtl="0">
              <a:lnSpc>
                <a:spcPct val="126000"/>
              </a:lnSpc>
              <a:spcBef>
                <a:spcPts val="0"/>
              </a:spcBef>
              <a:spcAft>
                <a:spcPts val="0"/>
              </a:spcAft>
              <a:buNone/>
            </a:pPr>
            <a:r>
              <a:rPr lang="en" sz="4400" b="1"/>
              <a:t>Stakeholder Review</a:t>
            </a:r>
            <a:endParaRPr sz="100"/>
          </a:p>
        </p:txBody>
      </p:sp>
      <p:sp>
        <p:nvSpPr>
          <p:cNvPr id="712" name="Google Shape;712;p62"/>
          <p:cNvSpPr txBox="1"/>
          <p:nvPr/>
        </p:nvSpPr>
        <p:spPr>
          <a:xfrm>
            <a:off x="623245" y="1565837"/>
            <a:ext cx="7762800" cy="2925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endParaRPr sz="1900"/>
          </a:p>
        </p:txBody>
      </p:sp>
      <p:sp>
        <p:nvSpPr>
          <p:cNvPr id="713" name="Google Shape;713;p62"/>
          <p:cNvSpPr txBox="1"/>
          <p:nvPr/>
        </p:nvSpPr>
        <p:spPr>
          <a:xfrm>
            <a:off x="884900" y="1382650"/>
            <a:ext cx="4148100" cy="2879400"/>
          </a:xfrm>
          <a:prstGeom prst="rect">
            <a:avLst/>
          </a:prstGeom>
          <a:noFill/>
          <a:ln>
            <a:noFill/>
          </a:ln>
        </p:spPr>
        <p:txBody>
          <a:bodyPr spcFirstLastPara="1" wrap="square" lIns="91425" tIns="91425" rIns="91425" bIns="91425" anchor="t" anchorCtr="0">
            <a:noAutofit/>
          </a:bodyPr>
          <a:lstStyle/>
          <a:p>
            <a:pPr marL="457200" lvl="0" indent="-317500" algn="l" rtl="0">
              <a:lnSpc>
                <a:spcPct val="150000"/>
              </a:lnSpc>
              <a:spcBef>
                <a:spcPts val="0"/>
              </a:spcBef>
              <a:spcAft>
                <a:spcPts val="0"/>
              </a:spcAft>
              <a:buClr>
                <a:schemeClr val="dk1"/>
              </a:buClr>
              <a:buSzPts val="1400"/>
              <a:buChar char="●"/>
            </a:pPr>
            <a:r>
              <a:rPr lang="en" b="1">
                <a:solidFill>
                  <a:schemeClr val="dk1"/>
                </a:solidFill>
              </a:rPr>
              <a:t>Current findings: </a:t>
            </a:r>
            <a:r>
              <a:rPr lang="en">
                <a:solidFill>
                  <a:schemeClr val="dk1"/>
                </a:solidFill>
              </a:rPr>
              <a:t>The current models requires further refinement and are not effective in solving the question</a:t>
            </a:r>
            <a:endParaRPr>
              <a:solidFill>
                <a:schemeClr val="dk1"/>
              </a:solidFill>
            </a:endParaRPr>
          </a:p>
          <a:p>
            <a:pPr marL="457200" lvl="0" indent="-317500" algn="l" rtl="0">
              <a:lnSpc>
                <a:spcPct val="150000"/>
              </a:lnSpc>
              <a:spcBef>
                <a:spcPts val="0"/>
              </a:spcBef>
              <a:spcAft>
                <a:spcPts val="0"/>
              </a:spcAft>
              <a:buClr>
                <a:schemeClr val="dk1"/>
              </a:buClr>
              <a:buSzPts val="1400"/>
              <a:buChar char="●"/>
            </a:pPr>
            <a:r>
              <a:rPr lang="en" b="1">
                <a:solidFill>
                  <a:schemeClr val="dk1"/>
                </a:solidFill>
              </a:rPr>
              <a:t>Key Insight:</a:t>
            </a:r>
            <a:r>
              <a:rPr lang="en">
                <a:solidFill>
                  <a:schemeClr val="dk1"/>
                </a:solidFill>
              </a:rPr>
              <a:t> Analysis proved that player-game box score data were not effective predictors of PF</a:t>
            </a:r>
            <a:endParaRPr>
              <a:solidFill>
                <a:schemeClr val="dk1"/>
              </a:solidFill>
            </a:endParaRPr>
          </a:p>
          <a:p>
            <a:pPr marL="457200" lvl="0" indent="-317500" algn="l" rtl="0">
              <a:lnSpc>
                <a:spcPct val="150000"/>
              </a:lnSpc>
              <a:spcBef>
                <a:spcPts val="0"/>
              </a:spcBef>
              <a:spcAft>
                <a:spcPts val="0"/>
              </a:spcAft>
              <a:buClr>
                <a:schemeClr val="dk1"/>
              </a:buClr>
              <a:buSzPts val="1400"/>
              <a:buChar char="●"/>
            </a:pPr>
            <a:r>
              <a:rPr lang="en" b="1">
                <a:solidFill>
                  <a:schemeClr val="dk1"/>
                </a:solidFill>
              </a:rPr>
              <a:t>Challenges: </a:t>
            </a:r>
            <a:r>
              <a:rPr lang="en">
                <a:solidFill>
                  <a:schemeClr val="dk1"/>
                </a:solidFill>
              </a:rPr>
              <a:t>Unable to access necessary data to address problem statement</a:t>
            </a:r>
            <a:endParaRPr>
              <a:solidFill>
                <a:schemeClr val="dk1"/>
              </a:solidFill>
            </a:endParaRPr>
          </a:p>
        </p:txBody>
      </p:sp>
      <p:pic>
        <p:nvPicPr>
          <p:cNvPr id="714" name="Google Shape;714;p62"/>
          <p:cNvPicPr preferRelativeResize="0"/>
          <p:nvPr/>
        </p:nvPicPr>
        <p:blipFill>
          <a:blip r:embed="rId5">
            <a:alphaModFix/>
          </a:blip>
          <a:stretch>
            <a:fillRect/>
          </a:stretch>
        </p:blipFill>
        <p:spPr>
          <a:xfrm>
            <a:off x="4979850" y="1511725"/>
            <a:ext cx="3241775" cy="1779025"/>
          </a:xfrm>
          <a:prstGeom prst="rect">
            <a:avLst/>
          </a:prstGeom>
          <a:noFill/>
          <a:ln>
            <a:noFill/>
          </a:ln>
        </p:spPr>
      </p:pic>
      <p:sp>
        <p:nvSpPr>
          <p:cNvPr id="715" name="Google Shape;715;p62"/>
          <p:cNvSpPr/>
          <p:nvPr/>
        </p:nvSpPr>
        <p:spPr>
          <a:xfrm>
            <a:off x="5604375" y="3696325"/>
            <a:ext cx="2110800" cy="780000"/>
          </a:xfrm>
          <a:prstGeom prst="rightArrow">
            <a:avLst>
              <a:gd name="adj1" fmla="val 50000"/>
              <a:gd name="adj2" fmla="val 50000"/>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716" name="Google Shape;716;p62"/>
          <p:cNvSpPr txBox="1"/>
          <p:nvPr/>
        </p:nvSpPr>
        <p:spPr>
          <a:xfrm>
            <a:off x="5721738" y="3834550"/>
            <a:ext cx="1758000" cy="33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chemeClr val="lt1"/>
                </a:solidFill>
                <a:latin typeface="Calibri"/>
                <a:ea typeface="Calibri"/>
                <a:cs typeface="Calibri"/>
                <a:sym typeface="Calibri"/>
              </a:rPr>
              <a:t>Recommendations</a:t>
            </a:r>
            <a:endParaRPr sz="1600">
              <a:solidFill>
                <a:schemeClr val="lt1"/>
              </a:solidFill>
              <a:latin typeface="Calibri"/>
              <a:ea typeface="Calibri"/>
              <a:cs typeface="Calibri"/>
              <a:sym typeface="Calibri"/>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A1C3FF"/>
        </a:solidFill>
        <a:effectLst/>
      </p:bgPr>
    </p:bg>
    <p:spTree>
      <p:nvGrpSpPr>
        <p:cNvPr id="1" name="Shape 720"/>
        <p:cNvGrpSpPr/>
        <p:nvPr/>
      </p:nvGrpSpPr>
      <p:grpSpPr>
        <a:xfrm>
          <a:off x="0" y="0"/>
          <a:ext cx="0" cy="0"/>
          <a:chOff x="0" y="0"/>
          <a:chExt cx="0" cy="0"/>
        </a:xfrm>
      </p:grpSpPr>
      <p:cxnSp>
        <p:nvCxnSpPr>
          <p:cNvPr id="721" name="Google Shape;721;p63"/>
          <p:cNvCxnSpPr/>
          <p:nvPr/>
        </p:nvCxnSpPr>
        <p:spPr>
          <a:xfrm>
            <a:off x="0" y="253928"/>
            <a:ext cx="9144000" cy="0"/>
          </a:xfrm>
          <a:prstGeom prst="straightConnector1">
            <a:avLst/>
          </a:prstGeom>
          <a:noFill/>
          <a:ln w="95250" cap="flat" cmpd="sng">
            <a:solidFill>
              <a:srgbClr val="FFFFFF"/>
            </a:solidFill>
            <a:prstDash val="solid"/>
            <a:round/>
            <a:headEnd type="none" w="sm" len="sm"/>
            <a:tailEnd type="none" w="sm" len="sm"/>
          </a:ln>
        </p:spPr>
      </p:cxnSp>
      <p:grpSp>
        <p:nvGrpSpPr>
          <p:cNvPr id="722" name="Google Shape;722;p63"/>
          <p:cNvGrpSpPr/>
          <p:nvPr/>
        </p:nvGrpSpPr>
        <p:grpSpPr>
          <a:xfrm rot="-5400000">
            <a:off x="2457419" y="-2713514"/>
            <a:ext cx="4630147" cy="10517382"/>
            <a:chOff x="0" y="-47625"/>
            <a:chExt cx="666611" cy="776265"/>
          </a:xfrm>
        </p:grpSpPr>
        <p:sp>
          <p:nvSpPr>
            <p:cNvPr id="723" name="Google Shape;723;p63"/>
            <p:cNvSpPr/>
            <p:nvPr/>
          </p:nvSpPr>
          <p:spPr>
            <a:xfrm>
              <a:off x="0" y="0"/>
              <a:ext cx="666611" cy="728640"/>
            </a:xfrm>
            <a:custGeom>
              <a:avLst/>
              <a:gdLst/>
              <a:ahLst/>
              <a:cxnLst/>
              <a:rect l="l" t="t" r="r" b="b"/>
              <a:pathLst>
                <a:path w="666611" h="728640" extrusionOk="0">
                  <a:moveTo>
                    <a:pt x="222324" y="709571"/>
                  </a:moveTo>
                  <a:cubicBezTo>
                    <a:pt x="256499" y="721085"/>
                    <a:pt x="295352" y="728640"/>
                    <a:pt x="333485" y="728640"/>
                  </a:cubicBezTo>
                  <a:cubicBezTo>
                    <a:pt x="371619" y="728640"/>
                    <a:pt x="408313" y="722163"/>
                    <a:pt x="442128" y="710649"/>
                  </a:cubicBezTo>
                  <a:cubicBezTo>
                    <a:pt x="442849" y="710290"/>
                    <a:pt x="443568" y="710290"/>
                    <a:pt x="444287" y="709930"/>
                  </a:cubicBezTo>
                  <a:cubicBezTo>
                    <a:pt x="571278" y="663875"/>
                    <a:pt x="664812" y="542261"/>
                    <a:pt x="666611" y="402007"/>
                  </a:cubicBezTo>
                  <a:lnTo>
                    <a:pt x="666611" y="0"/>
                  </a:lnTo>
                  <a:lnTo>
                    <a:pt x="0" y="0"/>
                  </a:lnTo>
                  <a:lnTo>
                    <a:pt x="0" y="401709"/>
                  </a:lnTo>
                  <a:cubicBezTo>
                    <a:pt x="1799" y="542980"/>
                    <a:pt x="93894" y="664595"/>
                    <a:pt x="222324" y="709571"/>
                  </a:cubicBezTo>
                  <a:close/>
                </a:path>
              </a:pathLst>
            </a:custGeom>
            <a:solidFill>
              <a:srgbClr val="FFC927"/>
            </a:solidFill>
            <a:ln w="95250" cap="sq" cmpd="sng">
              <a:solidFill>
                <a:srgbClr val="FFFFFF"/>
              </a:solidFill>
              <a:prstDash val="solid"/>
              <a:miter lim="8000"/>
              <a:headEnd type="none" w="sm" len="sm"/>
              <a:tailEnd type="none" w="sm" len="sm"/>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724" name="Google Shape;724;p63"/>
            <p:cNvSpPr txBox="1"/>
            <p:nvPr/>
          </p:nvSpPr>
          <p:spPr>
            <a:xfrm>
              <a:off x="0" y="-47625"/>
              <a:ext cx="666600" cy="649200"/>
            </a:xfrm>
            <a:prstGeom prst="rect">
              <a:avLst/>
            </a:prstGeom>
            <a:noFill/>
            <a:ln>
              <a:noFill/>
            </a:ln>
          </p:spPr>
          <p:txBody>
            <a:bodyPr spcFirstLastPara="1" wrap="square" lIns="25400" tIns="25400" rIns="25400" bIns="25400" anchor="ctr" anchorCtr="0">
              <a:noAutofit/>
            </a:bodyPr>
            <a:lstStyle/>
            <a:p>
              <a:pPr marL="0" marR="0" lvl="0" indent="0" algn="ctr" rtl="0">
                <a:lnSpc>
                  <a:spcPct val="186611"/>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725" name="Google Shape;725;p63"/>
          <p:cNvSpPr/>
          <p:nvPr/>
        </p:nvSpPr>
        <p:spPr>
          <a:xfrm>
            <a:off x="7086600" y="3086100"/>
            <a:ext cx="2057400" cy="2057400"/>
          </a:xfrm>
          <a:custGeom>
            <a:avLst/>
            <a:gdLst/>
            <a:ahLst/>
            <a:cxnLst/>
            <a:rect l="l" t="t" r="r" b="b"/>
            <a:pathLst>
              <a:path w="4114800" h="4114800" extrusionOk="0">
                <a:moveTo>
                  <a:pt x="0" y="0"/>
                </a:moveTo>
                <a:lnTo>
                  <a:pt x="4114800" y="0"/>
                </a:lnTo>
                <a:lnTo>
                  <a:pt x="4114800" y="4114800"/>
                </a:lnTo>
                <a:lnTo>
                  <a:pt x="0" y="4114800"/>
                </a:lnTo>
                <a:lnTo>
                  <a:pt x="0" y="0"/>
                </a:lnTo>
                <a:close/>
              </a:path>
            </a:pathLst>
          </a:custGeom>
          <a:blipFill rotWithShape="1">
            <a:blip r:embed="rId3">
              <a:alphaModFix/>
            </a:blip>
            <a:stretch>
              <a:fillRect/>
            </a:stretch>
          </a:blipFill>
          <a:ln>
            <a:noFill/>
          </a:ln>
        </p:spPr>
        <p:txBody>
          <a:bodyPr/>
          <a:lstStyle/>
          <a:p>
            <a:endParaRPr lang="en-US"/>
          </a:p>
        </p:txBody>
      </p:sp>
      <p:sp>
        <p:nvSpPr>
          <p:cNvPr id="726" name="Google Shape;726;p63"/>
          <p:cNvSpPr txBox="1"/>
          <p:nvPr/>
        </p:nvSpPr>
        <p:spPr>
          <a:xfrm>
            <a:off x="2122128" y="2009250"/>
            <a:ext cx="4748400" cy="708000"/>
          </a:xfrm>
          <a:prstGeom prst="rect">
            <a:avLst/>
          </a:prstGeom>
          <a:noFill/>
          <a:ln>
            <a:noFill/>
          </a:ln>
        </p:spPr>
        <p:txBody>
          <a:bodyPr spcFirstLastPara="1" wrap="square" lIns="0" tIns="0" rIns="0" bIns="0" anchor="t" anchorCtr="0">
            <a:spAutoFit/>
          </a:bodyPr>
          <a:lstStyle/>
          <a:p>
            <a:pPr marL="0" marR="0" lvl="0" indent="0" algn="ctr" rtl="0">
              <a:lnSpc>
                <a:spcPct val="126000"/>
              </a:lnSpc>
              <a:spcBef>
                <a:spcPts val="0"/>
              </a:spcBef>
              <a:spcAft>
                <a:spcPts val="0"/>
              </a:spcAft>
              <a:buNone/>
            </a:pPr>
            <a:r>
              <a:rPr lang="en" sz="4600" b="1"/>
              <a:t>Future Steps</a:t>
            </a:r>
            <a:endParaRPr sz="4600"/>
          </a:p>
        </p:txBody>
      </p:sp>
      <p:cxnSp>
        <p:nvCxnSpPr>
          <p:cNvPr id="727" name="Google Shape;727;p63"/>
          <p:cNvCxnSpPr/>
          <p:nvPr/>
        </p:nvCxnSpPr>
        <p:spPr>
          <a:xfrm>
            <a:off x="2887713" y="3086100"/>
            <a:ext cx="3217200" cy="4500"/>
          </a:xfrm>
          <a:prstGeom prst="straightConnector1">
            <a:avLst/>
          </a:prstGeom>
          <a:noFill/>
          <a:ln w="95250" cap="flat" cmpd="sng">
            <a:solidFill>
              <a:srgbClr val="FFFFFF"/>
            </a:solidFill>
            <a:prstDash val="solid"/>
            <a:round/>
            <a:headEnd type="none" w="sm" len="sm"/>
            <a:tailEnd type="none" w="sm" len="sm"/>
          </a:ln>
        </p:spPr>
      </p:cxnSp>
      <p:cxnSp>
        <p:nvCxnSpPr>
          <p:cNvPr id="728" name="Google Shape;728;p63"/>
          <p:cNvCxnSpPr/>
          <p:nvPr/>
        </p:nvCxnSpPr>
        <p:spPr>
          <a:xfrm>
            <a:off x="0" y="4860257"/>
            <a:ext cx="9144000" cy="0"/>
          </a:xfrm>
          <a:prstGeom prst="straightConnector1">
            <a:avLst/>
          </a:prstGeom>
          <a:noFill/>
          <a:ln w="95250" cap="flat" cmpd="sng">
            <a:solidFill>
              <a:srgbClr val="FFFFFF"/>
            </a:solidFill>
            <a:prstDash val="solid"/>
            <a:round/>
            <a:headEnd type="none" w="sm" len="sm"/>
            <a:tailEnd type="none" w="sm" len="sm"/>
          </a:ln>
        </p:spPr>
      </p:cxnSp>
      <p:sp>
        <p:nvSpPr>
          <p:cNvPr id="729" name="Google Shape;729;p63"/>
          <p:cNvSpPr/>
          <p:nvPr/>
        </p:nvSpPr>
        <p:spPr>
          <a:xfrm>
            <a:off x="4329513" y="729554"/>
            <a:ext cx="459221" cy="459220"/>
          </a:xfrm>
          <a:custGeom>
            <a:avLst/>
            <a:gdLst/>
            <a:ahLst/>
            <a:cxnLst/>
            <a:rect l="l" t="t" r="r" b="b"/>
            <a:pathLst>
              <a:path w="918441" h="918441" extrusionOk="0">
                <a:moveTo>
                  <a:pt x="0" y="0"/>
                </a:moveTo>
                <a:lnTo>
                  <a:pt x="918440" y="0"/>
                </a:lnTo>
                <a:lnTo>
                  <a:pt x="918440" y="918441"/>
                </a:lnTo>
                <a:lnTo>
                  <a:pt x="0" y="918441"/>
                </a:lnTo>
                <a:lnTo>
                  <a:pt x="0" y="0"/>
                </a:lnTo>
                <a:close/>
              </a:path>
            </a:pathLst>
          </a:custGeom>
          <a:blipFill rotWithShape="1">
            <a:blip r:embed="rId4">
              <a:alphaModFix/>
            </a:blip>
            <a:stretch>
              <a:fillRect/>
            </a:stretch>
          </a:blipFill>
          <a:ln>
            <a:noFill/>
          </a:ln>
        </p:spPr>
        <p:txBody>
          <a:bodyPr/>
          <a:lstStyle/>
          <a:p>
            <a:endParaRPr lang="en-US"/>
          </a:p>
        </p:txBody>
      </p:sp>
      <p:sp>
        <p:nvSpPr>
          <p:cNvPr id="730" name="Google Shape;730;p63"/>
          <p:cNvSpPr/>
          <p:nvPr/>
        </p:nvSpPr>
        <p:spPr>
          <a:xfrm>
            <a:off x="4788728" y="973225"/>
            <a:ext cx="229610" cy="229610"/>
          </a:xfrm>
          <a:custGeom>
            <a:avLst/>
            <a:gdLst/>
            <a:ahLst/>
            <a:cxnLst/>
            <a:rect l="l" t="t" r="r" b="b"/>
            <a:pathLst>
              <a:path w="459220" h="459220" extrusionOk="0">
                <a:moveTo>
                  <a:pt x="0" y="0"/>
                </a:moveTo>
                <a:lnTo>
                  <a:pt x="459221" y="0"/>
                </a:lnTo>
                <a:lnTo>
                  <a:pt x="459221" y="459220"/>
                </a:lnTo>
                <a:lnTo>
                  <a:pt x="0" y="459220"/>
                </a:lnTo>
                <a:lnTo>
                  <a:pt x="0" y="0"/>
                </a:lnTo>
                <a:close/>
              </a:path>
            </a:pathLst>
          </a:custGeom>
          <a:blipFill rotWithShape="1">
            <a:blip r:embed="rId4">
              <a:alphaModFix/>
            </a:blip>
            <a:stretch>
              <a:fillRect/>
            </a:stretch>
          </a:blipFill>
          <a:ln>
            <a:noFill/>
          </a:ln>
        </p:spPr>
        <p:txBody>
          <a:bodyPr/>
          <a:lstStyle/>
          <a:p>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A1C3FF"/>
        </a:solidFill>
        <a:effectLst/>
      </p:bgPr>
    </p:bg>
    <p:spTree>
      <p:nvGrpSpPr>
        <p:cNvPr id="1" name="Shape 203"/>
        <p:cNvGrpSpPr/>
        <p:nvPr/>
      </p:nvGrpSpPr>
      <p:grpSpPr>
        <a:xfrm>
          <a:off x="0" y="0"/>
          <a:ext cx="0" cy="0"/>
          <a:chOff x="0" y="0"/>
          <a:chExt cx="0" cy="0"/>
        </a:xfrm>
      </p:grpSpPr>
      <p:grpSp>
        <p:nvGrpSpPr>
          <p:cNvPr id="204" name="Google Shape;204;p28"/>
          <p:cNvGrpSpPr/>
          <p:nvPr/>
        </p:nvGrpSpPr>
        <p:grpSpPr>
          <a:xfrm rot="-5400000">
            <a:off x="-1442303" y="1280725"/>
            <a:ext cx="4653945" cy="2552744"/>
            <a:chOff x="0" y="-47625"/>
            <a:chExt cx="666611" cy="365644"/>
          </a:xfrm>
        </p:grpSpPr>
        <p:sp>
          <p:nvSpPr>
            <p:cNvPr id="205" name="Google Shape;205;p28"/>
            <p:cNvSpPr/>
            <p:nvPr/>
          </p:nvSpPr>
          <p:spPr>
            <a:xfrm>
              <a:off x="0" y="0"/>
              <a:ext cx="666611" cy="318019"/>
            </a:xfrm>
            <a:custGeom>
              <a:avLst/>
              <a:gdLst/>
              <a:ahLst/>
              <a:cxnLst/>
              <a:rect l="l" t="t" r="r" b="b"/>
              <a:pathLst>
                <a:path w="666611" h="318019" extrusionOk="0">
                  <a:moveTo>
                    <a:pt x="222324" y="298950"/>
                  </a:moveTo>
                  <a:cubicBezTo>
                    <a:pt x="256499" y="310464"/>
                    <a:pt x="295352" y="318019"/>
                    <a:pt x="333485" y="318019"/>
                  </a:cubicBezTo>
                  <a:cubicBezTo>
                    <a:pt x="371619" y="318019"/>
                    <a:pt x="408313" y="311542"/>
                    <a:pt x="442128" y="300028"/>
                  </a:cubicBezTo>
                  <a:cubicBezTo>
                    <a:pt x="442849" y="299669"/>
                    <a:pt x="443568" y="299669"/>
                    <a:pt x="444287" y="299309"/>
                  </a:cubicBezTo>
                  <a:cubicBezTo>
                    <a:pt x="571278" y="253254"/>
                    <a:pt x="664812" y="131640"/>
                    <a:pt x="666611" y="507"/>
                  </a:cubicBezTo>
                  <a:lnTo>
                    <a:pt x="666611" y="0"/>
                  </a:lnTo>
                  <a:lnTo>
                    <a:pt x="0" y="0"/>
                  </a:lnTo>
                  <a:lnTo>
                    <a:pt x="0" y="507"/>
                  </a:lnTo>
                  <a:cubicBezTo>
                    <a:pt x="1799" y="132359"/>
                    <a:pt x="93894" y="253974"/>
                    <a:pt x="222324" y="298950"/>
                  </a:cubicBezTo>
                  <a:close/>
                </a:path>
              </a:pathLst>
            </a:custGeom>
            <a:solidFill>
              <a:srgbClr val="F6B1FF"/>
            </a:solidFill>
            <a:ln w="95250" cap="sq" cmpd="sng">
              <a:solidFill>
                <a:srgbClr val="FFFFFF"/>
              </a:solidFill>
              <a:prstDash val="solid"/>
              <a:miter lim="8000"/>
              <a:headEnd type="none" w="sm" len="sm"/>
              <a:tailEnd type="none" w="sm" len="sm"/>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206" name="Google Shape;206;p28"/>
            <p:cNvSpPr txBox="1"/>
            <p:nvPr/>
          </p:nvSpPr>
          <p:spPr>
            <a:xfrm>
              <a:off x="0" y="-47625"/>
              <a:ext cx="666600" cy="238500"/>
            </a:xfrm>
            <a:prstGeom prst="rect">
              <a:avLst/>
            </a:prstGeom>
            <a:noFill/>
            <a:ln>
              <a:noFill/>
            </a:ln>
          </p:spPr>
          <p:txBody>
            <a:bodyPr spcFirstLastPara="1" wrap="square" lIns="25400" tIns="25400" rIns="25400" bIns="25400" anchor="ctr" anchorCtr="0">
              <a:noAutofit/>
            </a:bodyPr>
            <a:lstStyle/>
            <a:p>
              <a:pPr marL="0" marR="0" lvl="0" indent="0" algn="ctr" rtl="0">
                <a:lnSpc>
                  <a:spcPct val="186611"/>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207" name="Google Shape;207;p28"/>
          <p:cNvGrpSpPr/>
          <p:nvPr/>
        </p:nvGrpSpPr>
        <p:grpSpPr>
          <a:xfrm rot="10800000">
            <a:off x="251438" y="1949990"/>
            <a:ext cx="1184900" cy="1184900"/>
            <a:chOff x="0" y="0"/>
            <a:chExt cx="812800" cy="812800"/>
          </a:xfrm>
        </p:grpSpPr>
        <p:sp>
          <p:nvSpPr>
            <p:cNvPr id="208" name="Google Shape;208;p28"/>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 cap="sq" cmpd="sng">
              <a:solidFill>
                <a:srgbClr val="FFFFFF"/>
              </a:solidFill>
              <a:prstDash val="solid"/>
              <a:miter lim="8000"/>
              <a:headEnd type="none" w="sm" len="sm"/>
              <a:tailEnd type="none" w="sm" len="sm"/>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209" name="Google Shape;209;p28"/>
            <p:cNvSpPr txBox="1"/>
            <p:nvPr/>
          </p:nvSpPr>
          <p:spPr>
            <a:xfrm>
              <a:off x="76200" y="28575"/>
              <a:ext cx="660300" cy="708000"/>
            </a:xfrm>
            <a:prstGeom prst="rect">
              <a:avLst/>
            </a:prstGeom>
            <a:noFill/>
            <a:ln>
              <a:noFill/>
            </a:ln>
          </p:spPr>
          <p:txBody>
            <a:bodyPr spcFirstLastPara="1" wrap="square" lIns="25400" tIns="25400" rIns="25400" bIns="25400" anchor="ctr" anchorCtr="0">
              <a:noAutofit/>
            </a:bodyPr>
            <a:lstStyle/>
            <a:p>
              <a:pPr marL="0" marR="0" lvl="0" indent="0" algn="ctr" rtl="0">
                <a:lnSpc>
                  <a:spcPct val="186611"/>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210" name="Google Shape;210;p28"/>
          <p:cNvGrpSpPr/>
          <p:nvPr/>
        </p:nvGrpSpPr>
        <p:grpSpPr>
          <a:xfrm rot="10800000">
            <a:off x="-59191" y="1950003"/>
            <a:ext cx="904979" cy="1275298"/>
            <a:chOff x="0" y="-47625"/>
            <a:chExt cx="476706" cy="671775"/>
          </a:xfrm>
        </p:grpSpPr>
        <p:sp>
          <p:nvSpPr>
            <p:cNvPr id="211" name="Google Shape;211;p28"/>
            <p:cNvSpPr/>
            <p:nvPr/>
          </p:nvSpPr>
          <p:spPr>
            <a:xfrm>
              <a:off x="0" y="0"/>
              <a:ext cx="476706" cy="624150"/>
            </a:xfrm>
            <a:custGeom>
              <a:avLst/>
              <a:gdLst/>
              <a:ahLst/>
              <a:cxnLst/>
              <a:rect l="l" t="t" r="r" b="b"/>
              <a:pathLst>
                <a:path w="476706" h="624150" extrusionOk="0">
                  <a:moveTo>
                    <a:pt x="0" y="0"/>
                  </a:moveTo>
                  <a:lnTo>
                    <a:pt x="476706" y="0"/>
                  </a:lnTo>
                  <a:lnTo>
                    <a:pt x="476706" y="624150"/>
                  </a:lnTo>
                  <a:lnTo>
                    <a:pt x="0" y="624150"/>
                  </a:lnTo>
                  <a:close/>
                </a:path>
              </a:pathLst>
            </a:custGeom>
            <a:solidFill>
              <a:srgbClr val="000000">
                <a:alpha val="0"/>
              </a:srgbClr>
            </a:solidFill>
            <a:ln w="95250" cap="sq" cmpd="sng">
              <a:solidFill>
                <a:srgbClr val="FFFFFF"/>
              </a:solidFill>
              <a:prstDash val="solid"/>
              <a:miter lim="8000"/>
              <a:headEnd type="none" w="sm" len="sm"/>
              <a:tailEnd type="none" w="sm" len="sm"/>
            </a:ln>
          </p:spPr>
          <p:txBody>
            <a:bodyPr/>
            <a:lstStyle/>
            <a:p>
              <a:endParaRPr lang="en-US"/>
            </a:p>
          </p:txBody>
        </p:sp>
        <p:sp>
          <p:nvSpPr>
            <p:cNvPr id="212" name="Google Shape;212;p28"/>
            <p:cNvSpPr txBox="1"/>
            <p:nvPr/>
          </p:nvSpPr>
          <p:spPr>
            <a:xfrm>
              <a:off x="0" y="-47625"/>
              <a:ext cx="476700" cy="671700"/>
            </a:xfrm>
            <a:prstGeom prst="rect">
              <a:avLst/>
            </a:prstGeom>
            <a:noFill/>
            <a:ln>
              <a:noFill/>
            </a:ln>
          </p:spPr>
          <p:txBody>
            <a:bodyPr spcFirstLastPara="1" wrap="square" lIns="25400" tIns="25400" rIns="25400" bIns="25400" anchor="ctr" anchorCtr="0">
              <a:noAutofit/>
            </a:bodyPr>
            <a:lstStyle/>
            <a:p>
              <a:pPr marL="0" marR="0" lvl="0" indent="0" algn="ctr" rtl="0">
                <a:lnSpc>
                  <a:spcPct val="186611"/>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cxnSp>
        <p:nvCxnSpPr>
          <p:cNvPr id="213" name="Google Shape;213;p28"/>
          <p:cNvCxnSpPr/>
          <p:nvPr/>
        </p:nvCxnSpPr>
        <p:spPr>
          <a:xfrm>
            <a:off x="0" y="253928"/>
            <a:ext cx="9144000" cy="0"/>
          </a:xfrm>
          <a:prstGeom prst="straightConnector1">
            <a:avLst/>
          </a:prstGeom>
          <a:noFill/>
          <a:ln w="95250" cap="flat" cmpd="sng">
            <a:solidFill>
              <a:srgbClr val="FFFFFF"/>
            </a:solidFill>
            <a:prstDash val="solid"/>
            <a:round/>
            <a:headEnd type="none" w="sm" len="sm"/>
            <a:tailEnd type="none" w="sm" len="sm"/>
          </a:ln>
        </p:spPr>
      </p:cxnSp>
      <p:cxnSp>
        <p:nvCxnSpPr>
          <p:cNvPr id="214" name="Google Shape;214;p28"/>
          <p:cNvCxnSpPr/>
          <p:nvPr/>
        </p:nvCxnSpPr>
        <p:spPr>
          <a:xfrm>
            <a:off x="0" y="4860257"/>
            <a:ext cx="9144000" cy="0"/>
          </a:xfrm>
          <a:prstGeom prst="straightConnector1">
            <a:avLst/>
          </a:prstGeom>
          <a:noFill/>
          <a:ln w="95250" cap="flat" cmpd="sng">
            <a:solidFill>
              <a:srgbClr val="FFFFFF"/>
            </a:solidFill>
            <a:prstDash val="solid"/>
            <a:round/>
            <a:headEnd type="none" w="sm" len="sm"/>
            <a:tailEnd type="none" w="sm" len="sm"/>
          </a:ln>
        </p:spPr>
      </p:cxnSp>
      <p:sp>
        <p:nvSpPr>
          <p:cNvPr id="215" name="Google Shape;215;p28"/>
          <p:cNvSpPr txBox="1"/>
          <p:nvPr/>
        </p:nvSpPr>
        <p:spPr>
          <a:xfrm>
            <a:off x="0" y="1320175"/>
            <a:ext cx="4359900" cy="1163700"/>
          </a:xfrm>
          <a:prstGeom prst="rect">
            <a:avLst/>
          </a:prstGeom>
          <a:solidFill>
            <a:schemeClr val="lt1"/>
          </a:solidFill>
          <a:ln>
            <a:noFill/>
          </a:ln>
        </p:spPr>
        <p:txBody>
          <a:bodyPr spcFirstLastPara="1" wrap="square" lIns="0" tIns="0" rIns="0" bIns="0" anchor="t" anchorCtr="0">
            <a:spAutoFit/>
          </a:bodyPr>
          <a:lstStyle/>
          <a:p>
            <a:pPr marL="0" lvl="0" indent="0" algn="l" rtl="0">
              <a:lnSpc>
                <a:spcPct val="120007"/>
              </a:lnSpc>
              <a:spcBef>
                <a:spcPts val="0"/>
              </a:spcBef>
              <a:spcAft>
                <a:spcPts val="0"/>
              </a:spcAft>
              <a:buNone/>
            </a:pPr>
            <a:r>
              <a:rPr lang="en" sz="2400" b="1">
                <a:solidFill>
                  <a:schemeClr val="dk1"/>
                </a:solidFill>
              </a:rPr>
              <a:t>                 Definition</a:t>
            </a:r>
            <a:endParaRPr sz="1600"/>
          </a:p>
          <a:p>
            <a:pPr marL="0" marR="0" lvl="0" indent="0" algn="ctr" rtl="0">
              <a:lnSpc>
                <a:spcPct val="130000"/>
              </a:lnSpc>
              <a:spcBef>
                <a:spcPts val="0"/>
              </a:spcBef>
              <a:spcAft>
                <a:spcPts val="0"/>
              </a:spcAft>
              <a:buNone/>
            </a:pPr>
            <a:r>
              <a:rPr lang="en" sz="1300">
                <a:solidFill>
                  <a:schemeClr val="dk1"/>
                </a:solidFill>
              </a:rPr>
              <a:t>A </a:t>
            </a:r>
            <a:r>
              <a:rPr lang="en" sz="1300" i="1">
                <a:solidFill>
                  <a:schemeClr val="dk1"/>
                </a:solidFill>
              </a:rPr>
              <a:t>personal foul</a:t>
            </a:r>
            <a:r>
              <a:rPr lang="en" sz="1300">
                <a:solidFill>
                  <a:schemeClr val="dk1"/>
                </a:solidFill>
              </a:rPr>
              <a:t> occurs when a player engages in illegal physical contact with an opponent, such as holding, pushing, or blocking</a:t>
            </a:r>
            <a:endParaRPr sz="1800"/>
          </a:p>
        </p:txBody>
      </p:sp>
      <p:grpSp>
        <p:nvGrpSpPr>
          <p:cNvPr id="216" name="Google Shape;216;p28"/>
          <p:cNvGrpSpPr/>
          <p:nvPr/>
        </p:nvGrpSpPr>
        <p:grpSpPr>
          <a:xfrm rot="5400000">
            <a:off x="5932358" y="1280716"/>
            <a:ext cx="4653945" cy="2552744"/>
            <a:chOff x="0" y="-47625"/>
            <a:chExt cx="666611" cy="365644"/>
          </a:xfrm>
        </p:grpSpPr>
        <p:sp>
          <p:nvSpPr>
            <p:cNvPr id="217" name="Google Shape;217;p28"/>
            <p:cNvSpPr/>
            <p:nvPr/>
          </p:nvSpPr>
          <p:spPr>
            <a:xfrm>
              <a:off x="0" y="0"/>
              <a:ext cx="666611" cy="318019"/>
            </a:xfrm>
            <a:custGeom>
              <a:avLst/>
              <a:gdLst/>
              <a:ahLst/>
              <a:cxnLst/>
              <a:rect l="l" t="t" r="r" b="b"/>
              <a:pathLst>
                <a:path w="666611" h="318019" extrusionOk="0">
                  <a:moveTo>
                    <a:pt x="222324" y="298950"/>
                  </a:moveTo>
                  <a:cubicBezTo>
                    <a:pt x="256499" y="310464"/>
                    <a:pt x="295352" y="318019"/>
                    <a:pt x="333485" y="318019"/>
                  </a:cubicBezTo>
                  <a:cubicBezTo>
                    <a:pt x="371619" y="318019"/>
                    <a:pt x="408313" y="311542"/>
                    <a:pt x="442128" y="300028"/>
                  </a:cubicBezTo>
                  <a:cubicBezTo>
                    <a:pt x="442849" y="299669"/>
                    <a:pt x="443568" y="299669"/>
                    <a:pt x="444287" y="299309"/>
                  </a:cubicBezTo>
                  <a:cubicBezTo>
                    <a:pt x="571278" y="253254"/>
                    <a:pt x="664812" y="131640"/>
                    <a:pt x="666611" y="507"/>
                  </a:cubicBezTo>
                  <a:lnTo>
                    <a:pt x="666611" y="0"/>
                  </a:lnTo>
                  <a:lnTo>
                    <a:pt x="0" y="0"/>
                  </a:lnTo>
                  <a:lnTo>
                    <a:pt x="0" y="507"/>
                  </a:lnTo>
                  <a:cubicBezTo>
                    <a:pt x="1799" y="132359"/>
                    <a:pt x="93894" y="253974"/>
                    <a:pt x="222324" y="298950"/>
                  </a:cubicBezTo>
                  <a:close/>
                </a:path>
              </a:pathLst>
            </a:custGeom>
            <a:solidFill>
              <a:srgbClr val="F6B1FF"/>
            </a:solidFill>
            <a:ln w="95250" cap="sq" cmpd="sng">
              <a:solidFill>
                <a:srgbClr val="FFFFFF"/>
              </a:solidFill>
              <a:prstDash val="solid"/>
              <a:miter lim="8000"/>
              <a:headEnd type="none" w="sm" len="sm"/>
              <a:tailEnd type="none" w="sm" len="sm"/>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218" name="Google Shape;218;p28"/>
            <p:cNvSpPr txBox="1"/>
            <p:nvPr/>
          </p:nvSpPr>
          <p:spPr>
            <a:xfrm>
              <a:off x="0" y="-47625"/>
              <a:ext cx="666600" cy="238500"/>
            </a:xfrm>
            <a:prstGeom prst="rect">
              <a:avLst/>
            </a:prstGeom>
            <a:noFill/>
            <a:ln>
              <a:noFill/>
            </a:ln>
          </p:spPr>
          <p:txBody>
            <a:bodyPr spcFirstLastPara="1" wrap="square" lIns="25400" tIns="25400" rIns="25400" bIns="25400" anchor="ctr" anchorCtr="0">
              <a:noAutofit/>
            </a:bodyPr>
            <a:lstStyle/>
            <a:p>
              <a:pPr marL="0" marR="0" lvl="0" indent="0" algn="ctr" rtl="0">
                <a:lnSpc>
                  <a:spcPct val="186611"/>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219" name="Google Shape;219;p28"/>
          <p:cNvGrpSpPr/>
          <p:nvPr/>
        </p:nvGrpSpPr>
        <p:grpSpPr>
          <a:xfrm>
            <a:off x="7705564" y="1979295"/>
            <a:ext cx="1184900" cy="1184900"/>
            <a:chOff x="0" y="0"/>
            <a:chExt cx="812800" cy="812800"/>
          </a:xfrm>
        </p:grpSpPr>
        <p:sp>
          <p:nvSpPr>
            <p:cNvPr id="220" name="Google Shape;220;p28"/>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 cap="sq" cmpd="sng">
              <a:solidFill>
                <a:srgbClr val="FFFFFF"/>
              </a:solidFill>
              <a:prstDash val="solid"/>
              <a:miter lim="8000"/>
              <a:headEnd type="none" w="sm" len="sm"/>
              <a:tailEnd type="none" w="sm" len="sm"/>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221" name="Google Shape;221;p28"/>
            <p:cNvSpPr txBox="1"/>
            <p:nvPr/>
          </p:nvSpPr>
          <p:spPr>
            <a:xfrm>
              <a:off x="76200" y="28575"/>
              <a:ext cx="660300" cy="708000"/>
            </a:xfrm>
            <a:prstGeom prst="rect">
              <a:avLst/>
            </a:prstGeom>
            <a:noFill/>
            <a:ln>
              <a:noFill/>
            </a:ln>
          </p:spPr>
          <p:txBody>
            <a:bodyPr spcFirstLastPara="1" wrap="square" lIns="25400" tIns="25400" rIns="25400" bIns="25400" anchor="ctr" anchorCtr="0">
              <a:noAutofit/>
            </a:bodyPr>
            <a:lstStyle/>
            <a:p>
              <a:pPr marL="0" marR="0" lvl="0" indent="0" algn="ctr" rtl="0">
                <a:lnSpc>
                  <a:spcPct val="186611"/>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222" name="Google Shape;222;p28"/>
          <p:cNvGrpSpPr/>
          <p:nvPr/>
        </p:nvGrpSpPr>
        <p:grpSpPr>
          <a:xfrm>
            <a:off x="8298019" y="1888884"/>
            <a:ext cx="905172" cy="1275298"/>
            <a:chOff x="0" y="-47625"/>
            <a:chExt cx="476808" cy="671775"/>
          </a:xfrm>
        </p:grpSpPr>
        <p:sp>
          <p:nvSpPr>
            <p:cNvPr id="223" name="Google Shape;223;p28"/>
            <p:cNvSpPr/>
            <p:nvPr/>
          </p:nvSpPr>
          <p:spPr>
            <a:xfrm>
              <a:off x="0" y="0"/>
              <a:ext cx="476808" cy="624150"/>
            </a:xfrm>
            <a:custGeom>
              <a:avLst/>
              <a:gdLst/>
              <a:ahLst/>
              <a:cxnLst/>
              <a:rect l="l" t="t" r="r" b="b"/>
              <a:pathLst>
                <a:path w="476808" h="624150" extrusionOk="0">
                  <a:moveTo>
                    <a:pt x="0" y="0"/>
                  </a:moveTo>
                  <a:lnTo>
                    <a:pt x="476808" y="0"/>
                  </a:lnTo>
                  <a:lnTo>
                    <a:pt x="476808" y="624150"/>
                  </a:lnTo>
                  <a:lnTo>
                    <a:pt x="0" y="624150"/>
                  </a:lnTo>
                  <a:close/>
                </a:path>
              </a:pathLst>
            </a:custGeom>
            <a:solidFill>
              <a:srgbClr val="000000">
                <a:alpha val="0"/>
              </a:srgbClr>
            </a:solidFill>
            <a:ln w="95250" cap="sq" cmpd="sng">
              <a:solidFill>
                <a:srgbClr val="FFFFFF"/>
              </a:solidFill>
              <a:prstDash val="solid"/>
              <a:miter lim="8000"/>
              <a:headEnd type="none" w="sm" len="sm"/>
              <a:tailEnd type="none" w="sm" len="sm"/>
            </a:ln>
          </p:spPr>
          <p:txBody>
            <a:bodyPr/>
            <a:lstStyle/>
            <a:p>
              <a:endParaRPr lang="en-US"/>
            </a:p>
          </p:txBody>
        </p:sp>
        <p:sp>
          <p:nvSpPr>
            <p:cNvPr id="224" name="Google Shape;224;p28"/>
            <p:cNvSpPr txBox="1"/>
            <p:nvPr/>
          </p:nvSpPr>
          <p:spPr>
            <a:xfrm>
              <a:off x="0" y="-47625"/>
              <a:ext cx="476700" cy="671700"/>
            </a:xfrm>
            <a:prstGeom prst="rect">
              <a:avLst/>
            </a:prstGeom>
            <a:noFill/>
            <a:ln>
              <a:noFill/>
            </a:ln>
          </p:spPr>
          <p:txBody>
            <a:bodyPr spcFirstLastPara="1" wrap="square" lIns="25400" tIns="25400" rIns="25400" bIns="25400" anchor="ctr" anchorCtr="0">
              <a:noAutofit/>
            </a:bodyPr>
            <a:lstStyle/>
            <a:p>
              <a:pPr marL="0" marR="0" lvl="0" indent="0" algn="ctr" rtl="0">
                <a:lnSpc>
                  <a:spcPct val="186611"/>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228" name="Google Shape;228;p28"/>
          <p:cNvSpPr/>
          <p:nvPr/>
        </p:nvSpPr>
        <p:spPr>
          <a:xfrm>
            <a:off x="8897198" y="2104550"/>
            <a:ext cx="613800" cy="905100"/>
          </a:xfrm>
          <a:prstGeom prst="rect">
            <a:avLst/>
          </a:prstGeom>
          <a:solidFill>
            <a:schemeClr val="accent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231" name="Google Shape;231;p28"/>
          <p:cNvSpPr txBox="1"/>
          <p:nvPr/>
        </p:nvSpPr>
        <p:spPr>
          <a:xfrm>
            <a:off x="0" y="2837925"/>
            <a:ext cx="4359900" cy="1844100"/>
          </a:xfrm>
          <a:prstGeom prst="rect">
            <a:avLst/>
          </a:prstGeom>
          <a:solidFill>
            <a:schemeClr val="lt1"/>
          </a:solidFill>
          <a:ln>
            <a:noFill/>
          </a:ln>
        </p:spPr>
        <p:txBody>
          <a:bodyPr spcFirstLastPara="1" wrap="square" lIns="0" tIns="0" rIns="0" bIns="0" anchor="t" anchorCtr="0">
            <a:spAutoFit/>
          </a:bodyPr>
          <a:lstStyle/>
          <a:p>
            <a:pPr marL="0" lvl="0" indent="0" algn="l" rtl="0">
              <a:lnSpc>
                <a:spcPct val="120007"/>
              </a:lnSpc>
              <a:spcBef>
                <a:spcPts val="0"/>
              </a:spcBef>
              <a:spcAft>
                <a:spcPts val="0"/>
              </a:spcAft>
              <a:buNone/>
            </a:pPr>
            <a:r>
              <a:rPr lang="en" sz="2400" b="1">
                <a:solidFill>
                  <a:schemeClr val="dk1"/>
                </a:solidFill>
              </a:rPr>
              <a:t>             Consequences</a:t>
            </a:r>
            <a:endParaRPr sz="1600"/>
          </a:p>
          <a:p>
            <a:pPr marL="457200" lvl="0" indent="-304800" algn="ctr" rtl="0">
              <a:lnSpc>
                <a:spcPct val="130000"/>
              </a:lnSpc>
              <a:spcBef>
                <a:spcPts val="0"/>
              </a:spcBef>
              <a:spcAft>
                <a:spcPts val="0"/>
              </a:spcAft>
              <a:buClr>
                <a:schemeClr val="dk1"/>
              </a:buClr>
              <a:buSzPts val="1200"/>
              <a:buChar char="●"/>
            </a:pPr>
            <a:r>
              <a:rPr lang="en" sz="1200" b="1">
                <a:solidFill>
                  <a:schemeClr val="dk1"/>
                </a:solidFill>
              </a:rPr>
              <a:t>Team Impact</a:t>
            </a:r>
            <a:r>
              <a:rPr lang="en" sz="1200">
                <a:solidFill>
                  <a:schemeClr val="dk1"/>
                </a:solidFill>
              </a:rPr>
              <a:t>: Accumulating team fouls can lead to the opposing team entering the "bonus," granting them free throws</a:t>
            </a:r>
            <a:endParaRPr sz="1200">
              <a:solidFill>
                <a:schemeClr val="dk1"/>
              </a:solidFill>
            </a:endParaRPr>
          </a:p>
          <a:p>
            <a:pPr marL="457200" lvl="0" indent="-304800" algn="ctr" rtl="0">
              <a:lnSpc>
                <a:spcPct val="130000"/>
              </a:lnSpc>
              <a:spcBef>
                <a:spcPts val="0"/>
              </a:spcBef>
              <a:spcAft>
                <a:spcPts val="0"/>
              </a:spcAft>
              <a:buClr>
                <a:schemeClr val="dk1"/>
              </a:buClr>
              <a:buSzPts val="1200"/>
              <a:buChar char="●"/>
            </a:pPr>
            <a:r>
              <a:rPr lang="en" sz="1200" b="1">
                <a:solidFill>
                  <a:schemeClr val="dk1"/>
                </a:solidFill>
              </a:rPr>
              <a:t>Player Impact</a:t>
            </a:r>
            <a:r>
              <a:rPr lang="en" sz="1200">
                <a:solidFill>
                  <a:schemeClr val="dk1"/>
                </a:solidFill>
              </a:rPr>
              <a:t>: Individual players who accumulate too many personal fouls risk fouling out of the game</a:t>
            </a:r>
            <a:endParaRPr sz="1200">
              <a:solidFill>
                <a:schemeClr val="dk1"/>
              </a:solidFill>
            </a:endParaRPr>
          </a:p>
          <a:p>
            <a:pPr marL="0" marR="0" lvl="0" indent="0" algn="ctr" rtl="0">
              <a:lnSpc>
                <a:spcPct val="130000"/>
              </a:lnSpc>
              <a:spcBef>
                <a:spcPts val="0"/>
              </a:spcBef>
              <a:spcAft>
                <a:spcPts val="0"/>
              </a:spcAft>
              <a:buNone/>
            </a:pPr>
            <a:endParaRPr sz="1300">
              <a:solidFill>
                <a:schemeClr val="dk1"/>
              </a:solidFill>
            </a:endParaRPr>
          </a:p>
        </p:txBody>
      </p:sp>
      <p:sp>
        <p:nvSpPr>
          <p:cNvPr id="232" name="Google Shape;232;p28"/>
          <p:cNvSpPr txBox="1"/>
          <p:nvPr/>
        </p:nvSpPr>
        <p:spPr>
          <a:xfrm>
            <a:off x="2682375" y="313400"/>
            <a:ext cx="3558000" cy="923400"/>
          </a:xfrm>
          <a:prstGeom prst="rect">
            <a:avLst/>
          </a:prstGeom>
          <a:noFill/>
          <a:ln>
            <a:noFill/>
          </a:ln>
        </p:spPr>
        <p:txBody>
          <a:bodyPr spcFirstLastPara="1" wrap="square" lIns="91425" tIns="91425" rIns="91425" bIns="91425" anchor="t" anchorCtr="0">
            <a:normAutofit fontScale="92500"/>
          </a:bodyPr>
          <a:lstStyle/>
          <a:p>
            <a:pPr marL="0" lvl="0" indent="0" algn="ctr" rtl="0">
              <a:spcBef>
                <a:spcPts val="0"/>
              </a:spcBef>
              <a:spcAft>
                <a:spcPts val="0"/>
              </a:spcAft>
              <a:buNone/>
            </a:pPr>
            <a:r>
              <a:rPr lang="en" sz="2400" b="1">
                <a:solidFill>
                  <a:schemeClr val="dk1"/>
                </a:solidFill>
              </a:rPr>
              <a:t>Understanding Personal        Fouls in the NBA</a:t>
            </a:r>
            <a:endParaRPr sz="2400" b="1">
              <a:solidFill>
                <a:schemeClr val="dk1"/>
              </a:solidFill>
            </a:endParaRPr>
          </a:p>
        </p:txBody>
      </p:sp>
      <p:sp>
        <p:nvSpPr>
          <p:cNvPr id="233" name="Google Shape;233;p28"/>
          <p:cNvSpPr/>
          <p:nvPr/>
        </p:nvSpPr>
        <p:spPr>
          <a:xfrm>
            <a:off x="8520962" y="2327437"/>
            <a:ext cx="459300" cy="459300"/>
          </a:xfrm>
          <a:prstGeom prst="donut">
            <a:avLst>
              <a:gd name="adj" fmla="val 9981"/>
            </a:avLst>
          </a:prstGeom>
          <a:solidFill>
            <a:schemeClr val="accent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pic>
        <p:nvPicPr>
          <p:cNvPr id="234" name="Google Shape;234;p28"/>
          <p:cNvPicPr preferRelativeResize="0"/>
          <p:nvPr/>
        </p:nvPicPr>
        <p:blipFill rotWithShape="1">
          <a:blip r:embed="rId3">
            <a:alphaModFix/>
          </a:blip>
          <a:srcRect b="6305"/>
          <a:stretch/>
        </p:blipFill>
        <p:spPr>
          <a:xfrm>
            <a:off x="4589650" y="1649213"/>
            <a:ext cx="2163575" cy="2182987"/>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FDF9B4"/>
        </a:solidFill>
        <a:effectLst/>
      </p:bgPr>
    </p:bg>
    <p:spTree>
      <p:nvGrpSpPr>
        <p:cNvPr id="1" name="Shape 734"/>
        <p:cNvGrpSpPr/>
        <p:nvPr/>
      </p:nvGrpSpPr>
      <p:grpSpPr>
        <a:xfrm>
          <a:off x="0" y="0"/>
          <a:ext cx="0" cy="0"/>
          <a:chOff x="0" y="0"/>
          <a:chExt cx="0" cy="0"/>
        </a:xfrm>
      </p:grpSpPr>
      <p:grpSp>
        <p:nvGrpSpPr>
          <p:cNvPr id="735" name="Google Shape;735;p64"/>
          <p:cNvGrpSpPr/>
          <p:nvPr/>
        </p:nvGrpSpPr>
        <p:grpSpPr>
          <a:xfrm rot="5400000">
            <a:off x="5531568" y="757424"/>
            <a:ext cx="4653945" cy="3599326"/>
            <a:chOff x="0" y="-47625"/>
            <a:chExt cx="666611" cy="515552"/>
          </a:xfrm>
        </p:grpSpPr>
        <p:sp>
          <p:nvSpPr>
            <p:cNvPr id="736" name="Google Shape;736;p64"/>
            <p:cNvSpPr/>
            <p:nvPr/>
          </p:nvSpPr>
          <p:spPr>
            <a:xfrm>
              <a:off x="0" y="0"/>
              <a:ext cx="666611" cy="467927"/>
            </a:xfrm>
            <a:custGeom>
              <a:avLst/>
              <a:gdLst/>
              <a:ahLst/>
              <a:cxnLst/>
              <a:rect l="l" t="t" r="r" b="b"/>
              <a:pathLst>
                <a:path w="666611" h="467927" extrusionOk="0">
                  <a:moveTo>
                    <a:pt x="222324" y="448858"/>
                  </a:moveTo>
                  <a:cubicBezTo>
                    <a:pt x="256499" y="460372"/>
                    <a:pt x="295352" y="467927"/>
                    <a:pt x="333485" y="467927"/>
                  </a:cubicBezTo>
                  <a:cubicBezTo>
                    <a:pt x="371619" y="467927"/>
                    <a:pt x="408313" y="461450"/>
                    <a:pt x="442128" y="449936"/>
                  </a:cubicBezTo>
                  <a:cubicBezTo>
                    <a:pt x="442849" y="449577"/>
                    <a:pt x="443568" y="449577"/>
                    <a:pt x="444287" y="449217"/>
                  </a:cubicBezTo>
                  <a:cubicBezTo>
                    <a:pt x="571278" y="403162"/>
                    <a:pt x="664812" y="281548"/>
                    <a:pt x="666611" y="147086"/>
                  </a:cubicBezTo>
                  <a:lnTo>
                    <a:pt x="666611" y="0"/>
                  </a:lnTo>
                  <a:lnTo>
                    <a:pt x="0" y="0"/>
                  </a:lnTo>
                  <a:lnTo>
                    <a:pt x="0" y="146977"/>
                  </a:lnTo>
                  <a:cubicBezTo>
                    <a:pt x="1799" y="282267"/>
                    <a:pt x="93894" y="403882"/>
                    <a:pt x="222324" y="448858"/>
                  </a:cubicBezTo>
                  <a:close/>
                </a:path>
              </a:pathLst>
            </a:custGeom>
            <a:solidFill>
              <a:srgbClr val="000000">
                <a:alpha val="0"/>
              </a:srgbClr>
            </a:solidFill>
            <a:ln w="95250" cap="sq" cmpd="sng">
              <a:solidFill>
                <a:srgbClr val="FFFFFF"/>
              </a:solidFill>
              <a:prstDash val="solid"/>
              <a:miter lim="8000"/>
              <a:headEnd type="none" w="sm" len="sm"/>
              <a:tailEnd type="none" w="sm" len="sm"/>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737" name="Google Shape;737;p64"/>
            <p:cNvSpPr txBox="1"/>
            <p:nvPr/>
          </p:nvSpPr>
          <p:spPr>
            <a:xfrm>
              <a:off x="0" y="-47625"/>
              <a:ext cx="666600" cy="388500"/>
            </a:xfrm>
            <a:prstGeom prst="rect">
              <a:avLst/>
            </a:prstGeom>
            <a:noFill/>
            <a:ln>
              <a:noFill/>
            </a:ln>
          </p:spPr>
          <p:txBody>
            <a:bodyPr spcFirstLastPara="1" wrap="square" lIns="25400" tIns="25400" rIns="25400" bIns="25400" anchor="ctr" anchorCtr="0">
              <a:noAutofit/>
            </a:bodyPr>
            <a:lstStyle/>
            <a:p>
              <a:pPr marL="0" marR="0" lvl="0" indent="0" algn="ctr" rtl="0">
                <a:lnSpc>
                  <a:spcPct val="186611"/>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cxnSp>
        <p:nvCxnSpPr>
          <p:cNvPr id="738" name="Google Shape;738;p64"/>
          <p:cNvCxnSpPr/>
          <p:nvPr/>
        </p:nvCxnSpPr>
        <p:spPr>
          <a:xfrm>
            <a:off x="0" y="253928"/>
            <a:ext cx="9144000" cy="0"/>
          </a:xfrm>
          <a:prstGeom prst="straightConnector1">
            <a:avLst/>
          </a:prstGeom>
          <a:noFill/>
          <a:ln w="95250" cap="flat" cmpd="sng">
            <a:solidFill>
              <a:srgbClr val="FFFFFF"/>
            </a:solidFill>
            <a:prstDash val="solid"/>
            <a:round/>
            <a:headEnd type="none" w="sm" len="sm"/>
            <a:tailEnd type="none" w="sm" len="sm"/>
          </a:ln>
        </p:spPr>
      </p:cxnSp>
      <p:cxnSp>
        <p:nvCxnSpPr>
          <p:cNvPr id="739" name="Google Shape;739;p64"/>
          <p:cNvCxnSpPr/>
          <p:nvPr/>
        </p:nvCxnSpPr>
        <p:spPr>
          <a:xfrm>
            <a:off x="0" y="4860257"/>
            <a:ext cx="9144000" cy="0"/>
          </a:xfrm>
          <a:prstGeom prst="straightConnector1">
            <a:avLst/>
          </a:prstGeom>
          <a:noFill/>
          <a:ln w="95250" cap="flat" cmpd="sng">
            <a:solidFill>
              <a:srgbClr val="FFFFFF"/>
            </a:solidFill>
            <a:prstDash val="solid"/>
            <a:round/>
            <a:headEnd type="none" w="sm" len="sm"/>
            <a:tailEnd type="none" w="sm" len="sm"/>
          </a:ln>
        </p:spPr>
      </p:cxnSp>
      <p:sp>
        <p:nvSpPr>
          <p:cNvPr id="740" name="Google Shape;740;p64"/>
          <p:cNvSpPr/>
          <p:nvPr/>
        </p:nvSpPr>
        <p:spPr>
          <a:xfrm>
            <a:off x="3587953" y="1245635"/>
            <a:ext cx="1043392" cy="1047099"/>
          </a:xfrm>
          <a:custGeom>
            <a:avLst/>
            <a:gdLst/>
            <a:ahLst/>
            <a:cxnLst/>
            <a:rect l="l" t="t" r="r" b="b"/>
            <a:pathLst>
              <a:path w="2675364" h="2755524" extrusionOk="0">
                <a:moveTo>
                  <a:pt x="0" y="0"/>
                </a:moveTo>
                <a:lnTo>
                  <a:pt x="2675364" y="0"/>
                </a:lnTo>
                <a:lnTo>
                  <a:pt x="2675364" y="2755524"/>
                </a:lnTo>
                <a:lnTo>
                  <a:pt x="0" y="2755524"/>
                </a:lnTo>
                <a:lnTo>
                  <a:pt x="0" y="0"/>
                </a:lnTo>
                <a:close/>
              </a:path>
            </a:pathLst>
          </a:custGeom>
          <a:blipFill rotWithShape="1">
            <a:blip r:embed="rId3">
              <a:alphaModFix/>
            </a:blip>
            <a:stretch>
              <a:fillRect/>
            </a:stretch>
          </a:blipFill>
          <a:ln>
            <a:noFill/>
          </a:ln>
        </p:spPr>
        <p:txBody>
          <a:bodyPr/>
          <a:lstStyle/>
          <a:p>
            <a:endParaRPr lang="en-US"/>
          </a:p>
        </p:txBody>
      </p:sp>
      <p:sp>
        <p:nvSpPr>
          <p:cNvPr id="741" name="Google Shape;741;p64"/>
          <p:cNvSpPr txBox="1"/>
          <p:nvPr/>
        </p:nvSpPr>
        <p:spPr>
          <a:xfrm>
            <a:off x="4671975" y="905102"/>
            <a:ext cx="1646700" cy="1591800"/>
          </a:xfrm>
          <a:prstGeom prst="rect">
            <a:avLst/>
          </a:prstGeom>
          <a:solidFill>
            <a:srgbClr val="FF9900"/>
          </a:solidFill>
          <a:ln>
            <a:noFill/>
          </a:ln>
        </p:spPr>
        <p:txBody>
          <a:bodyPr spcFirstLastPara="1" wrap="square" lIns="0" tIns="0" rIns="0" bIns="0" anchor="t" anchorCtr="0">
            <a:spAutoFit/>
          </a:bodyPr>
          <a:lstStyle/>
          <a:p>
            <a:pPr marL="457200" marR="0" lvl="0" indent="-298450" algn="l" rtl="0">
              <a:lnSpc>
                <a:spcPct val="140015"/>
              </a:lnSpc>
              <a:spcBef>
                <a:spcPts val="0"/>
              </a:spcBef>
              <a:spcAft>
                <a:spcPts val="0"/>
              </a:spcAft>
              <a:buClr>
                <a:srgbClr val="000000"/>
              </a:buClr>
              <a:buSzPts val="1100"/>
              <a:buFont typeface="Arial"/>
              <a:buChar char="●"/>
            </a:pPr>
            <a:r>
              <a:rPr lang="en" sz="1100"/>
              <a:t>Player Characteristic Data (Height/Wingspan)</a:t>
            </a:r>
            <a:endParaRPr sz="1100"/>
          </a:p>
          <a:p>
            <a:pPr marL="457200" marR="0" lvl="0" indent="-298450" algn="l" rtl="0">
              <a:lnSpc>
                <a:spcPct val="140015"/>
              </a:lnSpc>
              <a:spcBef>
                <a:spcPts val="0"/>
              </a:spcBef>
              <a:spcAft>
                <a:spcPts val="0"/>
              </a:spcAft>
              <a:buSzPts val="1100"/>
              <a:buChar char="●"/>
            </a:pPr>
            <a:r>
              <a:rPr lang="en" sz="1100"/>
              <a:t>Play-by-play + substitution data</a:t>
            </a:r>
            <a:endParaRPr sz="1100"/>
          </a:p>
          <a:p>
            <a:pPr marL="457200" marR="0" lvl="0" indent="-298450" algn="l" rtl="0">
              <a:lnSpc>
                <a:spcPct val="140015"/>
              </a:lnSpc>
              <a:spcBef>
                <a:spcPts val="0"/>
              </a:spcBef>
              <a:spcAft>
                <a:spcPts val="0"/>
              </a:spcAft>
              <a:buSzPts val="1100"/>
              <a:buChar char="●"/>
            </a:pPr>
            <a:r>
              <a:rPr lang="en" sz="1100"/>
              <a:t>Spatial Data</a:t>
            </a:r>
            <a:endParaRPr sz="1100"/>
          </a:p>
          <a:p>
            <a:pPr marL="457200" marR="0" lvl="0" indent="0" algn="l" rtl="0">
              <a:lnSpc>
                <a:spcPct val="140015"/>
              </a:lnSpc>
              <a:spcBef>
                <a:spcPts val="0"/>
              </a:spcBef>
              <a:spcAft>
                <a:spcPts val="0"/>
              </a:spcAft>
              <a:buClr>
                <a:srgbClr val="000000"/>
              </a:buClr>
              <a:buSzPts val="1100"/>
              <a:buFont typeface="Arial"/>
              <a:buNone/>
            </a:pPr>
            <a:r>
              <a:rPr lang="en" sz="1100"/>
              <a:t>(Foul Maps)</a:t>
            </a:r>
            <a:endParaRPr sz="1100"/>
          </a:p>
        </p:txBody>
      </p:sp>
      <p:sp>
        <p:nvSpPr>
          <p:cNvPr id="742" name="Google Shape;742;p64"/>
          <p:cNvSpPr txBox="1"/>
          <p:nvPr/>
        </p:nvSpPr>
        <p:spPr>
          <a:xfrm>
            <a:off x="514350" y="304800"/>
            <a:ext cx="6170700" cy="600300"/>
          </a:xfrm>
          <a:prstGeom prst="rect">
            <a:avLst/>
          </a:prstGeom>
          <a:noFill/>
          <a:ln>
            <a:noFill/>
          </a:ln>
        </p:spPr>
        <p:txBody>
          <a:bodyPr spcFirstLastPara="1" wrap="square" lIns="0" tIns="0" rIns="0" bIns="0" anchor="t" anchorCtr="0">
            <a:spAutoFit/>
          </a:bodyPr>
          <a:lstStyle/>
          <a:p>
            <a:pPr marL="0" marR="0" lvl="0" indent="0" algn="l" rtl="0">
              <a:lnSpc>
                <a:spcPct val="126000"/>
              </a:lnSpc>
              <a:spcBef>
                <a:spcPts val="0"/>
              </a:spcBef>
              <a:spcAft>
                <a:spcPts val="0"/>
              </a:spcAft>
              <a:buNone/>
            </a:pPr>
            <a:r>
              <a:rPr lang="en" sz="3900" b="1"/>
              <a:t>Using Better/More Data</a:t>
            </a:r>
            <a:endParaRPr sz="700"/>
          </a:p>
        </p:txBody>
      </p:sp>
      <p:sp>
        <p:nvSpPr>
          <p:cNvPr id="743" name="Google Shape;743;p64"/>
          <p:cNvSpPr txBox="1"/>
          <p:nvPr/>
        </p:nvSpPr>
        <p:spPr>
          <a:xfrm>
            <a:off x="3677228" y="1531095"/>
            <a:ext cx="864900" cy="3324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 sz="900" b="1"/>
              <a:t>Data</a:t>
            </a:r>
            <a:endParaRPr sz="900" b="1"/>
          </a:p>
          <a:p>
            <a:pPr marL="0" marR="0" lvl="0" indent="0" algn="ctr" rtl="0">
              <a:lnSpc>
                <a:spcPct val="140000"/>
              </a:lnSpc>
              <a:spcBef>
                <a:spcPts val="0"/>
              </a:spcBef>
              <a:spcAft>
                <a:spcPts val="0"/>
              </a:spcAft>
              <a:buNone/>
            </a:pPr>
            <a:r>
              <a:rPr lang="en" sz="900" b="1"/>
              <a:t>Enhancements</a:t>
            </a:r>
            <a:endParaRPr sz="900" b="1"/>
          </a:p>
        </p:txBody>
      </p:sp>
      <p:pic>
        <p:nvPicPr>
          <p:cNvPr id="744" name="Google Shape;744;p64"/>
          <p:cNvPicPr preferRelativeResize="0"/>
          <p:nvPr/>
        </p:nvPicPr>
        <p:blipFill rotWithShape="1">
          <a:blip r:embed="rId4">
            <a:alphaModFix/>
          </a:blip>
          <a:srcRect r="31488"/>
          <a:stretch/>
        </p:blipFill>
        <p:spPr>
          <a:xfrm>
            <a:off x="6359275" y="1859388"/>
            <a:ext cx="2703501" cy="1738775"/>
          </a:xfrm>
          <a:prstGeom prst="rect">
            <a:avLst/>
          </a:prstGeom>
          <a:noFill/>
          <a:ln>
            <a:noFill/>
          </a:ln>
        </p:spPr>
      </p:pic>
      <p:sp>
        <p:nvSpPr>
          <p:cNvPr id="745" name="Google Shape;745;p64"/>
          <p:cNvSpPr/>
          <p:nvPr/>
        </p:nvSpPr>
        <p:spPr>
          <a:xfrm>
            <a:off x="3587977" y="3355273"/>
            <a:ext cx="1043392" cy="1115987"/>
          </a:xfrm>
          <a:custGeom>
            <a:avLst/>
            <a:gdLst/>
            <a:ahLst/>
            <a:cxnLst/>
            <a:rect l="l" t="t" r="r" b="b"/>
            <a:pathLst>
              <a:path w="2675364" h="2755524" extrusionOk="0">
                <a:moveTo>
                  <a:pt x="0" y="0"/>
                </a:moveTo>
                <a:lnTo>
                  <a:pt x="2675364" y="0"/>
                </a:lnTo>
                <a:lnTo>
                  <a:pt x="2675364" y="2755524"/>
                </a:lnTo>
                <a:lnTo>
                  <a:pt x="0" y="2755524"/>
                </a:lnTo>
                <a:lnTo>
                  <a:pt x="0" y="0"/>
                </a:lnTo>
                <a:close/>
              </a:path>
            </a:pathLst>
          </a:custGeom>
          <a:blipFill rotWithShape="1">
            <a:blip r:embed="rId3">
              <a:alphaModFix/>
            </a:blip>
            <a:stretch>
              <a:fillRect/>
            </a:stretch>
          </a:blipFill>
          <a:ln>
            <a:noFill/>
          </a:ln>
        </p:spPr>
        <p:txBody>
          <a:bodyPr/>
          <a:lstStyle/>
          <a:p>
            <a:endParaRPr lang="en-US"/>
          </a:p>
        </p:txBody>
      </p:sp>
      <p:sp>
        <p:nvSpPr>
          <p:cNvPr id="746" name="Google Shape;746;p64"/>
          <p:cNvSpPr txBox="1"/>
          <p:nvPr/>
        </p:nvSpPr>
        <p:spPr>
          <a:xfrm>
            <a:off x="514350" y="2292713"/>
            <a:ext cx="2617800" cy="1179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500" b="1">
                <a:solidFill>
                  <a:schemeClr val="dk1"/>
                </a:solidFill>
              </a:rPr>
              <a:t>Relying solely on box score stats proved insufficient for prediction</a:t>
            </a:r>
            <a:endParaRPr sz="1500" b="1">
              <a:solidFill>
                <a:schemeClr val="dk1"/>
              </a:solidFill>
            </a:endParaRPr>
          </a:p>
        </p:txBody>
      </p:sp>
      <p:sp>
        <p:nvSpPr>
          <p:cNvPr id="747" name="Google Shape;747;p64"/>
          <p:cNvSpPr txBox="1"/>
          <p:nvPr/>
        </p:nvSpPr>
        <p:spPr>
          <a:xfrm>
            <a:off x="3677240" y="3696834"/>
            <a:ext cx="864900" cy="3324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 sz="900" b="1"/>
              <a:t>New</a:t>
            </a:r>
            <a:endParaRPr sz="900" b="1"/>
          </a:p>
          <a:p>
            <a:pPr marL="0" marR="0" lvl="0" indent="0" algn="ctr" rtl="0">
              <a:lnSpc>
                <a:spcPct val="140000"/>
              </a:lnSpc>
              <a:spcBef>
                <a:spcPts val="0"/>
              </a:spcBef>
              <a:spcAft>
                <a:spcPts val="0"/>
              </a:spcAft>
              <a:buNone/>
            </a:pPr>
            <a:r>
              <a:rPr lang="en" sz="900" b="1"/>
              <a:t>Sources</a:t>
            </a:r>
            <a:endParaRPr sz="900" b="1"/>
          </a:p>
        </p:txBody>
      </p:sp>
      <p:sp>
        <p:nvSpPr>
          <p:cNvPr id="748" name="Google Shape;748;p64"/>
          <p:cNvSpPr/>
          <p:nvPr/>
        </p:nvSpPr>
        <p:spPr>
          <a:xfrm rot="-1829432">
            <a:off x="2812433" y="2043001"/>
            <a:ext cx="872100" cy="574399"/>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749" name="Google Shape;749;p64"/>
          <p:cNvSpPr/>
          <p:nvPr/>
        </p:nvSpPr>
        <p:spPr>
          <a:xfrm rot="857949">
            <a:off x="2812422" y="3107930"/>
            <a:ext cx="872119" cy="574449"/>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750" name="Google Shape;750;p64"/>
          <p:cNvSpPr txBox="1"/>
          <p:nvPr/>
        </p:nvSpPr>
        <p:spPr>
          <a:xfrm>
            <a:off x="4671968" y="3515645"/>
            <a:ext cx="1646700" cy="880500"/>
          </a:xfrm>
          <a:prstGeom prst="rect">
            <a:avLst/>
          </a:prstGeom>
          <a:solidFill>
            <a:srgbClr val="FF9900"/>
          </a:solidFill>
          <a:ln>
            <a:noFill/>
          </a:ln>
        </p:spPr>
        <p:txBody>
          <a:bodyPr spcFirstLastPara="1" wrap="square" lIns="0" tIns="0" rIns="0" bIns="0" anchor="t" anchorCtr="0">
            <a:spAutoFit/>
          </a:bodyPr>
          <a:lstStyle/>
          <a:p>
            <a:pPr marL="457200" marR="0" lvl="0" indent="-298450" algn="l" rtl="0">
              <a:lnSpc>
                <a:spcPct val="140015"/>
              </a:lnSpc>
              <a:spcBef>
                <a:spcPts val="0"/>
              </a:spcBef>
              <a:spcAft>
                <a:spcPts val="0"/>
              </a:spcAft>
              <a:buClr>
                <a:srgbClr val="000000"/>
              </a:buClr>
              <a:buSzPts val="1100"/>
              <a:buFont typeface="Arial"/>
              <a:buChar char="●"/>
            </a:pPr>
            <a:r>
              <a:rPr lang="en" sz="1100"/>
              <a:t>“Close game” data</a:t>
            </a:r>
            <a:endParaRPr sz="1100"/>
          </a:p>
          <a:p>
            <a:pPr marL="457200" marR="0" lvl="0" indent="-298450" algn="l" rtl="0">
              <a:lnSpc>
                <a:spcPct val="140015"/>
              </a:lnSpc>
              <a:spcBef>
                <a:spcPts val="0"/>
              </a:spcBef>
              <a:spcAft>
                <a:spcPts val="0"/>
              </a:spcAft>
              <a:buSzPts val="1100"/>
              <a:buChar char="●"/>
            </a:pPr>
            <a:r>
              <a:rPr lang="en" sz="1100"/>
              <a:t>Includes more specific foul data</a:t>
            </a:r>
            <a:endParaRPr sz="1100"/>
          </a:p>
          <a:p>
            <a:pPr marL="457200" marR="0" lvl="0" indent="0" algn="l" rtl="0">
              <a:lnSpc>
                <a:spcPct val="140015"/>
              </a:lnSpc>
              <a:spcBef>
                <a:spcPts val="0"/>
              </a:spcBef>
              <a:spcAft>
                <a:spcPts val="0"/>
              </a:spcAft>
              <a:buNone/>
            </a:pPr>
            <a:r>
              <a:rPr lang="en" sz="1100"/>
              <a:t>(Foul type)</a:t>
            </a:r>
            <a:endParaRPr sz="110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FDF9B4"/>
        </a:solidFill>
        <a:effectLst/>
      </p:bgPr>
    </p:bg>
    <p:spTree>
      <p:nvGrpSpPr>
        <p:cNvPr id="1" name="Shape 754"/>
        <p:cNvGrpSpPr/>
        <p:nvPr/>
      </p:nvGrpSpPr>
      <p:grpSpPr>
        <a:xfrm>
          <a:off x="0" y="0"/>
          <a:ext cx="0" cy="0"/>
          <a:chOff x="0" y="0"/>
          <a:chExt cx="0" cy="0"/>
        </a:xfrm>
      </p:grpSpPr>
      <p:cxnSp>
        <p:nvCxnSpPr>
          <p:cNvPr id="755" name="Google Shape;755;p65"/>
          <p:cNvCxnSpPr/>
          <p:nvPr/>
        </p:nvCxnSpPr>
        <p:spPr>
          <a:xfrm>
            <a:off x="0" y="253928"/>
            <a:ext cx="9144000" cy="0"/>
          </a:xfrm>
          <a:prstGeom prst="straightConnector1">
            <a:avLst/>
          </a:prstGeom>
          <a:noFill/>
          <a:ln w="95250" cap="flat" cmpd="sng">
            <a:solidFill>
              <a:srgbClr val="FFFFFF"/>
            </a:solidFill>
            <a:prstDash val="solid"/>
            <a:round/>
            <a:headEnd type="none" w="sm" len="sm"/>
            <a:tailEnd type="none" w="sm" len="sm"/>
          </a:ln>
        </p:spPr>
      </p:cxnSp>
      <p:cxnSp>
        <p:nvCxnSpPr>
          <p:cNvPr id="756" name="Google Shape;756;p65"/>
          <p:cNvCxnSpPr/>
          <p:nvPr/>
        </p:nvCxnSpPr>
        <p:spPr>
          <a:xfrm>
            <a:off x="0" y="4860257"/>
            <a:ext cx="9144000" cy="0"/>
          </a:xfrm>
          <a:prstGeom prst="straightConnector1">
            <a:avLst/>
          </a:prstGeom>
          <a:noFill/>
          <a:ln w="95250" cap="flat" cmpd="sng">
            <a:solidFill>
              <a:srgbClr val="FFFFFF"/>
            </a:solidFill>
            <a:prstDash val="solid"/>
            <a:round/>
            <a:headEnd type="none" w="sm" len="sm"/>
            <a:tailEnd type="none" w="sm" len="sm"/>
          </a:ln>
        </p:spPr>
      </p:cxnSp>
      <p:sp>
        <p:nvSpPr>
          <p:cNvPr id="757" name="Google Shape;757;p65"/>
          <p:cNvSpPr txBox="1"/>
          <p:nvPr/>
        </p:nvSpPr>
        <p:spPr>
          <a:xfrm>
            <a:off x="514350" y="304800"/>
            <a:ext cx="6170700" cy="600300"/>
          </a:xfrm>
          <a:prstGeom prst="rect">
            <a:avLst/>
          </a:prstGeom>
          <a:noFill/>
          <a:ln>
            <a:noFill/>
          </a:ln>
        </p:spPr>
        <p:txBody>
          <a:bodyPr spcFirstLastPara="1" wrap="square" lIns="0" tIns="0" rIns="0" bIns="0" anchor="t" anchorCtr="0">
            <a:spAutoFit/>
          </a:bodyPr>
          <a:lstStyle/>
          <a:p>
            <a:pPr marL="0" marR="0" lvl="0" indent="0" algn="l" rtl="0">
              <a:lnSpc>
                <a:spcPct val="126000"/>
              </a:lnSpc>
              <a:spcBef>
                <a:spcPts val="0"/>
              </a:spcBef>
              <a:spcAft>
                <a:spcPts val="0"/>
              </a:spcAft>
              <a:buNone/>
            </a:pPr>
            <a:r>
              <a:rPr lang="en" sz="3900" b="1"/>
              <a:t>Feature Engineering</a:t>
            </a:r>
            <a:endParaRPr sz="700"/>
          </a:p>
        </p:txBody>
      </p:sp>
      <p:pic>
        <p:nvPicPr>
          <p:cNvPr id="758" name="Google Shape;758;p65"/>
          <p:cNvPicPr preferRelativeResize="0"/>
          <p:nvPr/>
        </p:nvPicPr>
        <p:blipFill>
          <a:blip r:embed="rId3">
            <a:alphaModFix/>
          </a:blip>
          <a:stretch>
            <a:fillRect/>
          </a:stretch>
        </p:blipFill>
        <p:spPr>
          <a:xfrm>
            <a:off x="152400" y="1057500"/>
            <a:ext cx="2981810" cy="2087267"/>
          </a:xfrm>
          <a:prstGeom prst="rect">
            <a:avLst/>
          </a:prstGeom>
          <a:noFill/>
          <a:ln>
            <a:noFill/>
          </a:ln>
        </p:spPr>
      </p:pic>
      <p:pic>
        <p:nvPicPr>
          <p:cNvPr id="759" name="Google Shape;759;p65"/>
          <p:cNvPicPr preferRelativeResize="0"/>
          <p:nvPr/>
        </p:nvPicPr>
        <p:blipFill>
          <a:blip r:embed="rId4">
            <a:alphaModFix/>
          </a:blip>
          <a:stretch>
            <a:fillRect/>
          </a:stretch>
        </p:blipFill>
        <p:spPr>
          <a:xfrm>
            <a:off x="0" y="3652698"/>
            <a:ext cx="3416450" cy="953100"/>
          </a:xfrm>
          <a:prstGeom prst="rect">
            <a:avLst/>
          </a:prstGeom>
          <a:noFill/>
          <a:ln>
            <a:noFill/>
          </a:ln>
        </p:spPr>
      </p:pic>
      <p:sp>
        <p:nvSpPr>
          <p:cNvPr id="760" name="Google Shape;760;p65"/>
          <p:cNvSpPr txBox="1"/>
          <p:nvPr/>
        </p:nvSpPr>
        <p:spPr>
          <a:xfrm>
            <a:off x="3918850" y="1104225"/>
            <a:ext cx="5116200" cy="3060300"/>
          </a:xfrm>
          <a:prstGeom prst="rect">
            <a:avLst/>
          </a:prstGeom>
          <a:noFill/>
          <a:ln>
            <a:noFill/>
          </a:ln>
        </p:spPr>
        <p:txBody>
          <a:bodyPr spcFirstLastPara="1" wrap="square" lIns="0" tIns="0" rIns="0" bIns="0" anchor="t" anchorCtr="0">
            <a:spAutoFit/>
          </a:bodyPr>
          <a:lstStyle/>
          <a:p>
            <a:pPr marL="0" marR="0" lvl="0" indent="0" algn="l" rtl="0">
              <a:lnSpc>
                <a:spcPct val="120007"/>
              </a:lnSpc>
              <a:spcBef>
                <a:spcPts val="0"/>
              </a:spcBef>
              <a:spcAft>
                <a:spcPts val="0"/>
              </a:spcAft>
              <a:buNone/>
            </a:pPr>
            <a:r>
              <a:rPr lang="en">
                <a:solidFill>
                  <a:schemeClr val="dk1"/>
                </a:solidFill>
              </a:rPr>
              <a:t>Feature Engineering (transforming variables/inputs) could improve model effectiveness, though we believe effectiveness would be limited as the data is not very predictive</a:t>
            </a:r>
            <a:endParaRPr>
              <a:solidFill>
                <a:schemeClr val="dk1"/>
              </a:solidFill>
            </a:endParaRPr>
          </a:p>
          <a:p>
            <a:pPr marL="0" marR="0" lvl="0" indent="0" algn="l" rtl="0">
              <a:lnSpc>
                <a:spcPct val="120007"/>
              </a:lnSpc>
              <a:spcBef>
                <a:spcPts val="0"/>
              </a:spcBef>
              <a:spcAft>
                <a:spcPts val="0"/>
              </a:spcAft>
              <a:buNone/>
            </a:pPr>
            <a:endParaRPr>
              <a:solidFill>
                <a:schemeClr val="dk1"/>
              </a:solidFill>
            </a:endParaRPr>
          </a:p>
          <a:p>
            <a:pPr marL="457200" lvl="0" indent="-317500" algn="l" rtl="0">
              <a:lnSpc>
                <a:spcPct val="120007"/>
              </a:lnSpc>
              <a:spcBef>
                <a:spcPts val="0"/>
              </a:spcBef>
              <a:spcAft>
                <a:spcPts val="0"/>
              </a:spcAft>
              <a:buClr>
                <a:schemeClr val="dk1"/>
              </a:buClr>
              <a:buSzPts val="1400"/>
              <a:buChar char="●"/>
            </a:pPr>
            <a:r>
              <a:rPr lang="en">
                <a:solidFill>
                  <a:schemeClr val="dk1"/>
                </a:solidFill>
              </a:rPr>
              <a:t>Scaling and Standardization</a:t>
            </a:r>
            <a:endParaRPr>
              <a:solidFill>
                <a:schemeClr val="dk1"/>
              </a:solidFill>
            </a:endParaRPr>
          </a:p>
          <a:p>
            <a:pPr marL="457200" lvl="0" indent="-317500" algn="l" rtl="0">
              <a:lnSpc>
                <a:spcPct val="120007"/>
              </a:lnSpc>
              <a:spcBef>
                <a:spcPts val="0"/>
              </a:spcBef>
              <a:spcAft>
                <a:spcPts val="0"/>
              </a:spcAft>
              <a:buClr>
                <a:schemeClr val="dk1"/>
              </a:buClr>
              <a:buSzPts val="1400"/>
              <a:buChar char="●"/>
            </a:pPr>
            <a:r>
              <a:rPr lang="en">
                <a:solidFill>
                  <a:schemeClr val="dk1"/>
                </a:solidFill>
              </a:rPr>
              <a:t>Variable Reduction</a:t>
            </a:r>
            <a:endParaRPr>
              <a:solidFill>
                <a:schemeClr val="dk1"/>
              </a:solidFill>
            </a:endParaRPr>
          </a:p>
          <a:p>
            <a:pPr marL="457200" lvl="0" indent="-317500" algn="l" rtl="0">
              <a:lnSpc>
                <a:spcPct val="120007"/>
              </a:lnSpc>
              <a:spcBef>
                <a:spcPts val="0"/>
              </a:spcBef>
              <a:spcAft>
                <a:spcPts val="0"/>
              </a:spcAft>
              <a:buClr>
                <a:schemeClr val="dk1"/>
              </a:buClr>
              <a:buSzPts val="1400"/>
              <a:buChar char="●"/>
            </a:pPr>
            <a:r>
              <a:rPr lang="en">
                <a:solidFill>
                  <a:schemeClr val="dk1"/>
                </a:solidFill>
              </a:rPr>
              <a:t>Variable Combination (PCA) or Dimension Reduction</a:t>
            </a:r>
            <a:endParaRPr>
              <a:solidFill>
                <a:schemeClr val="dk1"/>
              </a:solidFill>
            </a:endParaRPr>
          </a:p>
          <a:p>
            <a:pPr marL="457200" lvl="0" indent="0" algn="l" rtl="0">
              <a:lnSpc>
                <a:spcPct val="120007"/>
              </a:lnSpc>
              <a:spcBef>
                <a:spcPts val="0"/>
              </a:spcBef>
              <a:spcAft>
                <a:spcPts val="0"/>
              </a:spcAft>
              <a:buNone/>
            </a:pPr>
            <a:endParaRPr>
              <a:solidFill>
                <a:schemeClr val="dk1"/>
              </a:solidFill>
            </a:endParaRPr>
          </a:p>
          <a:p>
            <a:pPr marL="457200" lvl="0" indent="-317500" algn="l" rtl="0">
              <a:lnSpc>
                <a:spcPct val="120007"/>
              </a:lnSpc>
              <a:spcBef>
                <a:spcPts val="0"/>
              </a:spcBef>
              <a:spcAft>
                <a:spcPts val="0"/>
              </a:spcAft>
              <a:buClr>
                <a:schemeClr val="dk1"/>
              </a:buClr>
              <a:buSzPts val="1400"/>
              <a:buChar char="●"/>
            </a:pPr>
            <a:r>
              <a:rPr lang="en">
                <a:solidFill>
                  <a:schemeClr val="dk1"/>
                </a:solidFill>
              </a:rPr>
              <a:t>Though not feature engineering, data augmentation/resampling techniques like minority undersampling (SMOTE) were used</a:t>
            </a:r>
            <a:endParaRPr>
              <a:solidFill>
                <a:schemeClr val="dk1"/>
              </a:solidFill>
            </a:endParaRPr>
          </a:p>
          <a:p>
            <a:pPr marL="0" marR="0" lvl="0" indent="0" algn="l" rtl="0">
              <a:lnSpc>
                <a:spcPct val="120007"/>
              </a:lnSpc>
              <a:spcBef>
                <a:spcPts val="0"/>
              </a:spcBef>
              <a:spcAft>
                <a:spcPts val="0"/>
              </a:spcAft>
              <a:buNone/>
            </a:pPr>
            <a:endParaRPr>
              <a:solidFill>
                <a:schemeClr val="dk1"/>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FDF9B4"/>
        </a:solidFill>
        <a:effectLst/>
      </p:bgPr>
    </p:bg>
    <p:spTree>
      <p:nvGrpSpPr>
        <p:cNvPr id="1" name="Shape 764"/>
        <p:cNvGrpSpPr/>
        <p:nvPr/>
      </p:nvGrpSpPr>
      <p:grpSpPr>
        <a:xfrm>
          <a:off x="0" y="0"/>
          <a:ext cx="0" cy="0"/>
          <a:chOff x="0" y="0"/>
          <a:chExt cx="0" cy="0"/>
        </a:xfrm>
      </p:grpSpPr>
      <p:grpSp>
        <p:nvGrpSpPr>
          <p:cNvPr id="765" name="Google Shape;765;p66"/>
          <p:cNvGrpSpPr/>
          <p:nvPr/>
        </p:nvGrpSpPr>
        <p:grpSpPr>
          <a:xfrm rot="5400000">
            <a:off x="5531568" y="757424"/>
            <a:ext cx="4653945" cy="3599326"/>
            <a:chOff x="0" y="-47625"/>
            <a:chExt cx="666611" cy="515552"/>
          </a:xfrm>
        </p:grpSpPr>
        <p:sp>
          <p:nvSpPr>
            <p:cNvPr id="766" name="Google Shape;766;p66"/>
            <p:cNvSpPr/>
            <p:nvPr/>
          </p:nvSpPr>
          <p:spPr>
            <a:xfrm>
              <a:off x="0" y="0"/>
              <a:ext cx="666611" cy="467927"/>
            </a:xfrm>
            <a:custGeom>
              <a:avLst/>
              <a:gdLst/>
              <a:ahLst/>
              <a:cxnLst/>
              <a:rect l="l" t="t" r="r" b="b"/>
              <a:pathLst>
                <a:path w="666611" h="467927" extrusionOk="0">
                  <a:moveTo>
                    <a:pt x="222324" y="448858"/>
                  </a:moveTo>
                  <a:cubicBezTo>
                    <a:pt x="256499" y="460372"/>
                    <a:pt x="295352" y="467927"/>
                    <a:pt x="333485" y="467927"/>
                  </a:cubicBezTo>
                  <a:cubicBezTo>
                    <a:pt x="371619" y="467927"/>
                    <a:pt x="408313" y="461450"/>
                    <a:pt x="442128" y="449936"/>
                  </a:cubicBezTo>
                  <a:cubicBezTo>
                    <a:pt x="442849" y="449577"/>
                    <a:pt x="443568" y="449577"/>
                    <a:pt x="444287" y="449217"/>
                  </a:cubicBezTo>
                  <a:cubicBezTo>
                    <a:pt x="571278" y="403162"/>
                    <a:pt x="664812" y="281548"/>
                    <a:pt x="666611" y="147086"/>
                  </a:cubicBezTo>
                  <a:lnTo>
                    <a:pt x="666611" y="0"/>
                  </a:lnTo>
                  <a:lnTo>
                    <a:pt x="0" y="0"/>
                  </a:lnTo>
                  <a:lnTo>
                    <a:pt x="0" y="146977"/>
                  </a:lnTo>
                  <a:cubicBezTo>
                    <a:pt x="1799" y="282267"/>
                    <a:pt x="93894" y="403882"/>
                    <a:pt x="222324" y="448858"/>
                  </a:cubicBezTo>
                  <a:close/>
                </a:path>
              </a:pathLst>
            </a:custGeom>
            <a:solidFill>
              <a:srgbClr val="000000">
                <a:alpha val="0"/>
              </a:srgbClr>
            </a:solidFill>
            <a:ln w="95250" cap="sq" cmpd="sng">
              <a:solidFill>
                <a:srgbClr val="FFFFFF"/>
              </a:solidFill>
              <a:prstDash val="solid"/>
              <a:miter lim="8000"/>
              <a:headEnd type="none" w="sm" len="sm"/>
              <a:tailEnd type="none" w="sm" len="sm"/>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767" name="Google Shape;767;p66"/>
            <p:cNvSpPr txBox="1"/>
            <p:nvPr/>
          </p:nvSpPr>
          <p:spPr>
            <a:xfrm>
              <a:off x="0" y="-47625"/>
              <a:ext cx="666600" cy="388500"/>
            </a:xfrm>
            <a:prstGeom prst="rect">
              <a:avLst/>
            </a:prstGeom>
            <a:noFill/>
            <a:ln>
              <a:noFill/>
            </a:ln>
          </p:spPr>
          <p:txBody>
            <a:bodyPr spcFirstLastPara="1" wrap="square" lIns="25400" tIns="25400" rIns="25400" bIns="25400" anchor="ctr" anchorCtr="0">
              <a:noAutofit/>
            </a:bodyPr>
            <a:lstStyle/>
            <a:p>
              <a:pPr marL="0" marR="0" lvl="0" indent="0" algn="ctr" rtl="0">
                <a:lnSpc>
                  <a:spcPct val="186611"/>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cxnSp>
        <p:nvCxnSpPr>
          <p:cNvPr id="768" name="Google Shape;768;p66"/>
          <p:cNvCxnSpPr/>
          <p:nvPr/>
        </p:nvCxnSpPr>
        <p:spPr>
          <a:xfrm>
            <a:off x="0" y="253928"/>
            <a:ext cx="9144000" cy="0"/>
          </a:xfrm>
          <a:prstGeom prst="straightConnector1">
            <a:avLst/>
          </a:prstGeom>
          <a:noFill/>
          <a:ln w="95250" cap="flat" cmpd="sng">
            <a:solidFill>
              <a:srgbClr val="FFFFFF"/>
            </a:solidFill>
            <a:prstDash val="solid"/>
            <a:round/>
            <a:headEnd type="none" w="sm" len="sm"/>
            <a:tailEnd type="none" w="sm" len="sm"/>
          </a:ln>
        </p:spPr>
      </p:cxnSp>
      <p:cxnSp>
        <p:nvCxnSpPr>
          <p:cNvPr id="769" name="Google Shape;769;p66"/>
          <p:cNvCxnSpPr/>
          <p:nvPr/>
        </p:nvCxnSpPr>
        <p:spPr>
          <a:xfrm>
            <a:off x="0" y="4860257"/>
            <a:ext cx="9144000" cy="0"/>
          </a:xfrm>
          <a:prstGeom prst="straightConnector1">
            <a:avLst/>
          </a:prstGeom>
          <a:noFill/>
          <a:ln w="95250" cap="flat" cmpd="sng">
            <a:solidFill>
              <a:srgbClr val="FFFFFF"/>
            </a:solidFill>
            <a:prstDash val="solid"/>
            <a:round/>
            <a:headEnd type="none" w="sm" len="sm"/>
            <a:tailEnd type="none" w="sm" len="sm"/>
          </a:ln>
        </p:spPr>
      </p:cxnSp>
      <p:sp>
        <p:nvSpPr>
          <p:cNvPr id="770" name="Google Shape;770;p66"/>
          <p:cNvSpPr txBox="1"/>
          <p:nvPr/>
        </p:nvSpPr>
        <p:spPr>
          <a:xfrm>
            <a:off x="514350" y="304800"/>
            <a:ext cx="7499400" cy="600300"/>
          </a:xfrm>
          <a:prstGeom prst="rect">
            <a:avLst/>
          </a:prstGeom>
          <a:noFill/>
          <a:ln>
            <a:noFill/>
          </a:ln>
        </p:spPr>
        <p:txBody>
          <a:bodyPr spcFirstLastPara="1" wrap="square" lIns="0" tIns="0" rIns="0" bIns="0" anchor="t" anchorCtr="0">
            <a:spAutoFit/>
          </a:bodyPr>
          <a:lstStyle/>
          <a:p>
            <a:pPr marL="0" marR="0" lvl="0" indent="0" algn="l" rtl="0">
              <a:lnSpc>
                <a:spcPct val="126000"/>
              </a:lnSpc>
              <a:spcBef>
                <a:spcPts val="0"/>
              </a:spcBef>
              <a:spcAft>
                <a:spcPts val="0"/>
              </a:spcAft>
              <a:buNone/>
            </a:pPr>
            <a:r>
              <a:rPr lang="en" sz="3900" b="1"/>
              <a:t>Asking the Right Question</a:t>
            </a:r>
            <a:endParaRPr sz="700"/>
          </a:p>
        </p:txBody>
      </p:sp>
      <p:pic>
        <p:nvPicPr>
          <p:cNvPr id="771" name="Google Shape;771;p66"/>
          <p:cNvPicPr preferRelativeResize="0"/>
          <p:nvPr/>
        </p:nvPicPr>
        <p:blipFill>
          <a:blip r:embed="rId3">
            <a:alphaModFix/>
          </a:blip>
          <a:stretch>
            <a:fillRect/>
          </a:stretch>
        </p:blipFill>
        <p:spPr>
          <a:xfrm>
            <a:off x="6498352" y="1428701"/>
            <a:ext cx="2490676" cy="2256774"/>
          </a:xfrm>
          <a:prstGeom prst="rect">
            <a:avLst/>
          </a:prstGeom>
          <a:noFill/>
          <a:ln>
            <a:noFill/>
          </a:ln>
        </p:spPr>
      </p:pic>
      <p:sp>
        <p:nvSpPr>
          <p:cNvPr id="772" name="Google Shape;772;p66"/>
          <p:cNvSpPr txBox="1"/>
          <p:nvPr/>
        </p:nvSpPr>
        <p:spPr>
          <a:xfrm>
            <a:off x="359500" y="1272050"/>
            <a:ext cx="3429000" cy="1032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dk1"/>
                </a:solidFill>
              </a:rPr>
              <a:t>Reevaluating the Problem Statement:</a:t>
            </a:r>
            <a:endParaRPr b="1">
              <a:solidFill>
                <a:schemeClr val="dk1"/>
              </a:solidFill>
            </a:endParaRPr>
          </a:p>
          <a:p>
            <a:pPr marL="0" lvl="0" indent="0" algn="l" rtl="0">
              <a:spcBef>
                <a:spcPts val="0"/>
              </a:spcBef>
              <a:spcAft>
                <a:spcPts val="0"/>
              </a:spcAft>
              <a:buNone/>
            </a:pPr>
            <a:endParaRPr>
              <a:solidFill>
                <a:schemeClr val="dk1"/>
              </a:solidFill>
            </a:endParaRPr>
          </a:p>
          <a:p>
            <a:pPr marL="0" lvl="0" indent="0" algn="l" rtl="0">
              <a:lnSpc>
                <a:spcPct val="115000"/>
              </a:lnSpc>
              <a:spcBef>
                <a:spcPts val="0"/>
              </a:spcBef>
              <a:spcAft>
                <a:spcPts val="0"/>
              </a:spcAft>
              <a:buNone/>
            </a:pPr>
            <a:r>
              <a:rPr lang="en">
                <a:solidFill>
                  <a:schemeClr val="dk1"/>
                </a:solidFill>
              </a:rPr>
              <a:t>Predicting number of fouls  !=</a:t>
            </a:r>
            <a:endParaRPr>
              <a:solidFill>
                <a:schemeClr val="dk1"/>
              </a:solidFill>
            </a:endParaRPr>
          </a:p>
          <a:p>
            <a:pPr marL="0" lvl="0" indent="0" algn="l" rtl="0">
              <a:lnSpc>
                <a:spcPct val="115000"/>
              </a:lnSpc>
              <a:spcBef>
                <a:spcPts val="0"/>
              </a:spcBef>
              <a:spcAft>
                <a:spcPts val="0"/>
              </a:spcAft>
              <a:buNone/>
            </a:pPr>
            <a:r>
              <a:rPr lang="en">
                <a:solidFill>
                  <a:schemeClr val="dk1"/>
                </a:solidFill>
              </a:rPr>
              <a:t>Predicting </a:t>
            </a:r>
            <a:r>
              <a:rPr lang="en" b="1">
                <a:solidFill>
                  <a:schemeClr val="dk1"/>
                </a:solidFill>
              </a:rPr>
              <a:t>Impact</a:t>
            </a:r>
            <a:r>
              <a:rPr lang="en">
                <a:solidFill>
                  <a:schemeClr val="dk1"/>
                </a:solidFill>
              </a:rPr>
              <a:t> of fouls</a:t>
            </a:r>
            <a:endParaRPr>
              <a:solidFill>
                <a:schemeClr val="dk1"/>
              </a:solidFill>
            </a:endParaRPr>
          </a:p>
        </p:txBody>
      </p:sp>
      <p:sp>
        <p:nvSpPr>
          <p:cNvPr id="773" name="Google Shape;773;p66"/>
          <p:cNvSpPr txBox="1"/>
          <p:nvPr/>
        </p:nvSpPr>
        <p:spPr>
          <a:xfrm>
            <a:off x="359500" y="2720800"/>
            <a:ext cx="3000000" cy="1822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chemeClr val="dk1"/>
                </a:solidFill>
              </a:rPr>
              <a:t>Narrowing the Scope:</a:t>
            </a:r>
            <a:endParaRPr b="1">
              <a:solidFill>
                <a:schemeClr val="dk1"/>
              </a:solidFill>
            </a:endParaRPr>
          </a:p>
          <a:p>
            <a:pPr marL="0" lvl="0" indent="0" algn="l" rtl="0">
              <a:spcBef>
                <a:spcPts val="0"/>
              </a:spcBef>
              <a:spcAft>
                <a:spcPts val="0"/>
              </a:spcAft>
              <a:buNone/>
            </a:pPr>
            <a:endParaRPr>
              <a:solidFill>
                <a:schemeClr val="dk1"/>
              </a:solidFill>
            </a:endParaRPr>
          </a:p>
          <a:p>
            <a:pPr marL="457200" lvl="0" indent="-317500" algn="l" rtl="0">
              <a:lnSpc>
                <a:spcPct val="115000"/>
              </a:lnSpc>
              <a:spcBef>
                <a:spcPts val="0"/>
              </a:spcBef>
              <a:spcAft>
                <a:spcPts val="0"/>
              </a:spcAft>
              <a:buSzPts val="1400"/>
              <a:buChar char="●"/>
            </a:pPr>
            <a:r>
              <a:rPr lang="en">
                <a:solidFill>
                  <a:schemeClr val="dk1"/>
                </a:solidFill>
              </a:rPr>
              <a:t>Differentiate between offensive and defensive fouls, and non-FT causing fouls</a:t>
            </a:r>
            <a:endParaRPr>
              <a:solidFill>
                <a:schemeClr val="dk1"/>
              </a:solidFill>
            </a:endParaRPr>
          </a:p>
          <a:p>
            <a:pPr marL="457200" lvl="0" indent="-317500" algn="l" rtl="0">
              <a:lnSpc>
                <a:spcPct val="115000"/>
              </a:lnSpc>
              <a:spcBef>
                <a:spcPts val="0"/>
              </a:spcBef>
              <a:spcAft>
                <a:spcPts val="0"/>
              </a:spcAft>
              <a:buClr>
                <a:schemeClr val="dk1"/>
              </a:buClr>
              <a:buSzPts val="1400"/>
              <a:buChar char="●"/>
            </a:pPr>
            <a:r>
              <a:rPr lang="en">
                <a:solidFill>
                  <a:schemeClr val="dk1"/>
                </a:solidFill>
              </a:rPr>
              <a:t>Evaluate foul behavior</a:t>
            </a:r>
            <a:endParaRPr>
              <a:solidFill>
                <a:schemeClr val="dk1"/>
              </a:solidFill>
            </a:endParaRPr>
          </a:p>
          <a:p>
            <a:pPr marL="457200" lvl="0" indent="0" algn="l" rtl="0">
              <a:lnSpc>
                <a:spcPct val="115000"/>
              </a:lnSpc>
              <a:spcBef>
                <a:spcPts val="0"/>
              </a:spcBef>
              <a:spcAft>
                <a:spcPts val="0"/>
              </a:spcAft>
              <a:buNone/>
            </a:pPr>
            <a:r>
              <a:rPr lang="en">
                <a:solidFill>
                  <a:schemeClr val="dk1"/>
                </a:solidFill>
              </a:rPr>
              <a:t>(Tactical vs Unintentional)</a:t>
            </a:r>
            <a:endParaRPr>
              <a:solidFill>
                <a:schemeClr val="dk1"/>
              </a:solidFill>
            </a:endParaRPr>
          </a:p>
        </p:txBody>
      </p:sp>
      <p:sp>
        <p:nvSpPr>
          <p:cNvPr id="774" name="Google Shape;774;p66"/>
          <p:cNvSpPr txBox="1"/>
          <p:nvPr/>
        </p:nvSpPr>
        <p:spPr>
          <a:xfrm>
            <a:off x="3954400" y="1272050"/>
            <a:ext cx="2202900" cy="120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dk1"/>
                </a:solidFill>
              </a:rPr>
              <a:t>Lack of Context:</a:t>
            </a:r>
            <a:endParaRPr b="1">
              <a:solidFill>
                <a:schemeClr val="dk1"/>
              </a:solidFill>
            </a:endParaRPr>
          </a:p>
          <a:p>
            <a:pPr marL="0" lvl="0" indent="0" algn="l" rtl="0">
              <a:spcBef>
                <a:spcPts val="0"/>
              </a:spcBef>
              <a:spcAft>
                <a:spcPts val="0"/>
              </a:spcAft>
              <a:buNone/>
            </a:pPr>
            <a:endParaRPr b="1">
              <a:solidFill>
                <a:schemeClr val="dk1"/>
              </a:solidFill>
            </a:endParaRPr>
          </a:p>
          <a:p>
            <a:pPr marL="0" lvl="0" indent="0" algn="l" rtl="0">
              <a:spcBef>
                <a:spcPts val="0"/>
              </a:spcBef>
              <a:spcAft>
                <a:spcPts val="0"/>
              </a:spcAft>
              <a:buNone/>
            </a:pPr>
            <a:r>
              <a:rPr lang="en">
                <a:solidFill>
                  <a:schemeClr val="dk1"/>
                </a:solidFill>
              </a:rPr>
              <a:t>Our current model treats all fouls equally</a:t>
            </a:r>
            <a:endParaRPr>
              <a:solidFill>
                <a:schemeClr val="dk1"/>
              </a:solidFill>
            </a:endParaRPr>
          </a:p>
        </p:txBody>
      </p:sp>
      <p:sp>
        <p:nvSpPr>
          <p:cNvPr id="775" name="Google Shape;775;p66"/>
          <p:cNvSpPr txBox="1"/>
          <p:nvPr/>
        </p:nvSpPr>
        <p:spPr>
          <a:xfrm>
            <a:off x="3742375" y="3001650"/>
            <a:ext cx="2258400" cy="1336500"/>
          </a:xfrm>
          <a:prstGeom prst="rect">
            <a:avLst/>
          </a:prstGeom>
          <a:solidFill>
            <a:srgbClr val="FDF9B4"/>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300" b="1">
                <a:solidFill>
                  <a:srgbClr val="FF0000"/>
                </a:solidFill>
              </a:rPr>
              <a:t>How does the number of fouls committed by a player affect play-by-play player performance?</a:t>
            </a:r>
            <a:endParaRPr sz="1300" b="1">
              <a:solidFill>
                <a:srgbClr val="FF0000"/>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A1C3FF"/>
        </a:solidFill>
        <a:effectLst/>
      </p:bgPr>
    </p:bg>
    <p:spTree>
      <p:nvGrpSpPr>
        <p:cNvPr id="1" name="Shape 779"/>
        <p:cNvGrpSpPr/>
        <p:nvPr/>
      </p:nvGrpSpPr>
      <p:grpSpPr>
        <a:xfrm>
          <a:off x="0" y="0"/>
          <a:ext cx="0" cy="0"/>
          <a:chOff x="0" y="0"/>
          <a:chExt cx="0" cy="0"/>
        </a:xfrm>
      </p:grpSpPr>
      <p:grpSp>
        <p:nvGrpSpPr>
          <p:cNvPr id="780" name="Google Shape;780;p67"/>
          <p:cNvGrpSpPr/>
          <p:nvPr/>
        </p:nvGrpSpPr>
        <p:grpSpPr>
          <a:xfrm rot="5400000">
            <a:off x="5932358" y="1280716"/>
            <a:ext cx="4653945" cy="2552744"/>
            <a:chOff x="0" y="-47625"/>
            <a:chExt cx="666611" cy="365644"/>
          </a:xfrm>
        </p:grpSpPr>
        <p:sp>
          <p:nvSpPr>
            <p:cNvPr id="781" name="Google Shape;781;p67"/>
            <p:cNvSpPr/>
            <p:nvPr/>
          </p:nvSpPr>
          <p:spPr>
            <a:xfrm>
              <a:off x="0" y="0"/>
              <a:ext cx="666611" cy="318019"/>
            </a:xfrm>
            <a:custGeom>
              <a:avLst/>
              <a:gdLst/>
              <a:ahLst/>
              <a:cxnLst/>
              <a:rect l="l" t="t" r="r" b="b"/>
              <a:pathLst>
                <a:path w="666611" h="318019" extrusionOk="0">
                  <a:moveTo>
                    <a:pt x="222324" y="298950"/>
                  </a:moveTo>
                  <a:cubicBezTo>
                    <a:pt x="256499" y="310464"/>
                    <a:pt x="295352" y="318019"/>
                    <a:pt x="333485" y="318019"/>
                  </a:cubicBezTo>
                  <a:cubicBezTo>
                    <a:pt x="371619" y="318019"/>
                    <a:pt x="408313" y="311542"/>
                    <a:pt x="442128" y="300028"/>
                  </a:cubicBezTo>
                  <a:cubicBezTo>
                    <a:pt x="442849" y="299669"/>
                    <a:pt x="443568" y="299669"/>
                    <a:pt x="444287" y="299309"/>
                  </a:cubicBezTo>
                  <a:cubicBezTo>
                    <a:pt x="571278" y="253254"/>
                    <a:pt x="664812" y="131640"/>
                    <a:pt x="666611" y="507"/>
                  </a:cubicBezTo>
                  <a:lnTo>
                    <a:pt x="666611" y="0"/>
                  </a:lnTo>
                  <a:lnTo>
                    <a:pt x="0" y="0"/>
                  </a:lnTo>
                  <a:lnTo>
                    <a:pt x="0" y="507"/>
                  </a:lnTo>
                  <a:cubicBezTo>
                    <a:pt x="1799" y="132359"/>
                    <a:pt x="93894" y="253974"/>
                    <a:pt x="222324" y="298950"/>
                  </a:cubicBezTo>
                  <a:close/>
                </a:path>
              </a:pathLst>
            </a:custGeom>
            <a:solidFill>
              <a:srgbClr val="F6B1FF"/>
            </a:solidFill>
            <a:ln w="95250" cap="sq" cmpd="sng">
              <a:solidFill>
                <a:srgbClr val="FFFFFF"/>
              </a:solidFill>
              <a:prstDash val="solid"/>
              <a:miter lim="8000"/>
              <a:headEnd type="none" w="sm" len="sm"/>
              <a:tailEnd type="none" w="sm" len="sm"/>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782" name="Google Shape;782;p67"/>
            <p:cNvSpPr txBox="1"/>
            <p:nvPr/>
          </p:nvSpPr>
          <p:spPr>
            <a:xfrm>
              <a:off x="0" y="-47625"/>
              <a:ext cx="666600" cy="238500"/>
            </a:xfrm>
            <a:prstGeom prst="rect">
              <a:avLst/>
            </a:prstGeom>
            <a:noFill/>
            <a:ln>
              <a:noFill/>
            </a:ln>
          </p:spPr>
          <p:txBody>
            <a:bodyPr spcFirstLastPara="1" wrap="square" lIns="25400" tIns="25400" rIns="25400" bIns="25400" anchor="ctr" anchorCtr="0">
              <a:noAutofit/>
            </a:bodyPr>
            <a:lstStyle/>
            <a:p>
              <a:pPr marL="0" marR="0" lvl="0" indent="0" algn="ctr" rtl="0">
                <a:lnSpc>
                  <a:spcPct val="186611"/>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783" name="Google Shape;783;p67"/>
          <p:cNvGrpSpPr/>
          <p:nvPr/>
        </p:nvGrpSpPr>
        <p:grpSpPr>
          <a:xfrm>
            <a:off x="7705564" y="1979295"/>
            <a:ext cx="1184900" cy="1184900"/>
            <a:chOff x="0" y="0"/>
            <a:chExt cx="812800" cy="812800"/>
          </a:xfrm>
        </p:grpSpPr>
        <p:sp>
          <p:nvSpPr>
            <p:cNvPr id="784" name="Google Shape;784;p67"/>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 cap="sq" cmpd="sng">
              <a:solidFill>
                <a:srgbClr val="FFFFFF"/>
              </a:solidFill>
              <a:prstDash val="solid"/>
              <a:miter lim="8000"/>
              <a:headEnd type="none" w="sm" len="sm"/>
              <a:tailEnd type="none" w="sm" len="sm"/>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785" name="Google Shape;785;p67"/>
            <p:cNvSpPr txBox="1"/>
            <p:nvPr/>
          </p:nvSpPr>
          <p:spPr>
            <a:xfrm>
              <a:off x="76200" y="28575"/>
              <a:ext cx="660300" cy="708000"/>
            </a:xfrm>
            <a:prstGeom prst="rect">
              <a:avLst/>
            </a:prstGeom>
            <a:noFill/>
            <a:ln>
              <a:noFill/>
            </a:ln>
          </p:spPr>
          <p:txBody>
            <a:bodyPr spcFirstLastPara="1" wrap="square" lIns="25400" tIns="25400" rIns="25400" bIns="25400" anchor="ctr" anchorCtr="0">
              <a:noAutofit/>
            </a:bodyPr>
            <a:lstStyle/>
            <a:p>
              <a:pPr marL="0" marR="0" lvl="0" indent="0" algn="ctr" rtl="0">
                <a:lnSpc>
                  <a:spcPct val="186611"/>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786" name="Google Shape;786;p67"/>
          <p:cNvGrpSpPr/>
          <p:nvPr/>
        </p:nvGrpSpPr>
        <p:grpSpPr>
          <a:xfrm>
            <a:off x="8298019" y="1888884"/>
            <a:ext cx="905172" cy="1275298"/>
            <a:chOff x="0" y="-47625"/>
            <a:chExt cx="476808" cy="671775"/>
          </a:xfrm>
        </p:grpSpPr>
        <p:sp>
          <p:nvSpPr>
            <p:cNvPr id="787" name="Google Shape;787;p67"/>
            <p:cNvSpPr/>
            <p:nvPr/>
          </p:nvSpPr>
          <p:spPr>
            <a:xfrm>
              <a:off x="0" y="0"/>
              <a:ext cx="476808" cy="624150"/>
            </a:xfrm>
            <a:custGeom>
              <a:avLst/>
              <a:gdLst/>
              <a:ahLst/>
              <a:cxnLst/>
              <a:rect l="l" t="t" r="r" b="b"/>
              <a:pathLst>
                <a:path w="476808" h="624150" extrusionOk="0">
                  <a:moveTo>
                    <a:pt x="0" y="0"/>
                  </a:moveTo>
                  <a:lnTo>
                    <a:pt x="476808" y="0"/>
                  </a:lnTo>
                  <a:lnTo>
                    <a:pt x="476808" y="624150"/>
                  </a:lnTo>
                  <a:lnTo>
                    <a:pt x="0" y="624150"/>
                  </a:lnTo>
                  <a:close/>
                </a:path>
              </a:pathLst>
            </a:custGeom>
            <a:solidFill>
              <a:srgbClr val="000000">
                <a:alpha val="0"/>
              </a:srgbClr>
            </a:solidFill>
            <a:ln w="95250" cap="sq" cmpd="sng">
              <a:solidFill>
                <a:srgbClr val="FFFFFF"/>
              </a:solidFill>
              <a:prstDash val="solid"/>
              <a:miter lim="8000"/>
              <a:headEnd type="none" w="sm" len="sm"/>
              <a:tailEnd type="none" w="sm" len="sm"/>
            </a:ln>
          </p:spPr>
          <p:txBody>
            <a:bodyPr/>
            <a:lstStyle/>
            <a:p>
              <a:endParaRPr lang="en-US"/>
            </a:p>
          </p:txBody>
        </p:sp>
        <p:sp>
          <p:nvSpPr>
            <p:cNvPr id="788" name="Google Shape;788;p67"/>
            <p:cNvSpPr txBox="1"/>
            <p:nvPr/>
          </p:nvSpPr>
          <p:spPr>
            <a:xfrm>
              <a:off x="0" y="-47625"/>
              <a:ext cx="476700" cy="671700"/>
            </a:xfrm>
            <a:prstGeom prst="rect">
              <a:avLst/>
            </a:prstGeom>
            <a:noFill/>
            <a:ln>
              <a:noFill/>
            </a:ln>
          </p:spPr>
          <p:txBody>
            <a:bodyPr spcFirstLastPara="1" wrap="square" lIns="25400" tIns="25400" rIns="25400" bIns="25400" anchor="ctr" anchorCtr="0">
              <a:noAutofit/>
            </a:bodyPr>
            <a:lstStyle/>
            <a:p>
              <a:pPr marL="0" marR="0" lvl="0" indent="0" algn="ctr" rtl="0">
                <a:lnSpc>
                  <a:spcPct val="186611"/>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789" name="Google Shape;789;p67"/>
          <p:cNvGrpSpPr/>
          <p:nvPr/>
        </p:nvGrpSpPr>
        <p:grpSpPr>
          <a:xfrm rot="-5400000">
            <a:off x="-1442303" y="1280725"/>
            <a:ext cx="4653945" cy="2552744"/>
            <a:chOff x="0" y="-47625"/>
            <a:chExt cx="666611" cy="365644"/>
          </a:xfrm>
        </p:grpSpPr>
        <p:sp>
          <p:nvSpPr>
            <p:cNvPr id="790" name="Google Shape;790;p67"/>
            <p:cNvSpPr/>
            <p:nvPr/>
          </p:nvSpPr>
          <p:spPr>
            <a:xfrm>
              <a:off x="0" y="0"/>
              <a:ext cx="666611" cy="318019"/>
            </a:xfrm>
            <a:custGeom>
              <a:avLst/>
              <a:gdLst/>
              <a:ahLst/>
              <a:cxnLst/>
              <a:rect l="l" t="t" r="r" b="b"/>
              <a:pathLst>
                <a:path w="666611" h="318019" extrusionOk="0">
                  <a:moveTo>
                    <a:pt x="222324" y="298950"/>
                  </a:moveTo>
                  <a:cubicBezTo>
                    <a:pt x="256499" y="310464"/>
                    <a:pt x="295352" y="318019"/>
                    <a:pt x="333485" y="318019"/>
                  </a:cubicBezTo>
                  <a:cubicBezTo>
                    <a:pt x="371619" y="318019"/>
                    <a:pt x="408313" y="311542"/>
                    <a:pt x="442128" y="300028"/>
                  </a:cubicBezTo>
                  <a:cubicBezTo>
                    <a:pt x="442849" y="299669"/>
                    <a:pt x="443568" y="299669"/>
                    <a:pt x="444287" y="299309"/>
                  </a:cubicBezTo>
                  <a:cubicBezTo>
                    <a:pt x="571278" y="253254"/>
                    <a:pt x="664812" y="131640"/>
                    <a:pt x="666611" y="507"/>
                  </a:cubicBezTo>
                  <a:lnTo>
                    <a:pt x="666611" y="0"/>
                  </a:lnTo>
                  <a:lnTo>
                    <a:pt x="0" y="0"/>
                  </a:lnTo>
                  <a:lnTo>
                    <a:pt x="0" y="507"/>
                  </a:lnTo>
                  <a:cubicBezTo>
                    <a:pt x="1799" y="132359"/>
                    <a:pt x="93894" y="253974"/>
                    <a:pt x="222324" y="298950"/>
                  </a:cubicBezTo>
                  <a:close/>
                </a:path>
              </a:pathLst>
            </a:custGeom>
            <a:solidFill>
              <a:srgbClr val="F6B1FF"/>
            </a:solidFill>
            <a:ln w="95250" cap="sq" cmpd="sng">
              <a:solidFill>
                <a:srgbClr val="FFFFFF"/>
              </a:solidFill>
              <a:prstDash val="solid"/>
              <a:miter lim="8000"/>
              <a:headEnd type="none" w="sm" len="sm"/>
              <a:tailEnd type="none" w="sm" len="sm"/>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791" name="Google Shape;791;p67"/>
            <p:cNvSpPr txBox="1"/>
            <p:nvPr/>
          </p:nvSpPr>
          <p:spPr>
            <a:xfrm>
              <a:off x="0" y="-47625"/>
              <a:ext cx="666600" cy="238500"/>
            </a:xfrm>
            <a:prstGeom prst="rect">
              <a:avLst/>
            </a:prstGeom>
            <a:noFill/>
            <a:ln>
              <a:noFill/>
            </a:ln>
          </p:spPr>
          <p:txBody>
            <a:bodyPr spcFirstLastPara="1" wrap="square" lIns="25400" tIns="25400" rIns="25400" bIns="25400" anchor="ctr" anchorCtr="0">
              <a:noAutofit/>
            </a:bodyPr>
            <a:lstStyle/>
            <a:p>
              <a:pPr marL="0" marR="0" lvl="0" indent="0" algn="ctr" rtl="0">
                <a:lnSpc>
                  <a:spcPct val="186611"/>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792" name="Google Shape;792;p67"/>
          <p:cNvGrpSpPr/>
          <p:nvPr/>
        </p:nvGrpSpPr>
        <p:grpSpPr>
          <a:xfrm rot="10800000">
            <a:off x="251438" y="1949990"/>
            <a:ext cx="1184900" cy="1184900"/>
            <a:chOff x="0" y="0"/>
            <a:chExt cx="812800" cy="812800"/>
          </a:xfrm>
        </p:grpSpPr>
        <p:sp>
          <p:nvSpPr>
            <p:cNvPr id="793" name="Google Shape;793;p67"/>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 cap="sq" cmpd="sng">
              <a:solidFill>
                <a:srgbClr val="FFFFFF"/>
              </a:solidFill>
              <a:prstDash val="solid"/>
              <a:miter lim="8000"/>
              <a:headEnd type="none" w="sm" len="sm"/>
              <a:tailEnd type="none" w="sm" len="sm"/>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794" name="Google Shape;794;p67"/>
            <p:cNvSpPr txBox="1"/>
            <p:nvPr/>
          </p:nvSpPr>
          <p:spPr>
            <a:xfrm>
              <a:off x="76200" y="28575"/>
              <a:ext cx="660300" cy="708000"/>
            </a:xfrm>
            <a:prstGeom prst="rect">
              <a:avLst/>
            </a:prstGeom>
            <a:noFill/>
            <a:ln>
              <a:noFill/>
            </a:ln>
          </p:spPr>
          <p:txBody>
            <a:bodyPr spcFirstLastPara="1" wrap="square" lIns="25400" tIns="25400" rIns="25400" bIns="25400" anchor="ctr" anchorCtr="0">
              <a:noAutofit/>
            </a:bodyPr>
            <a:lstStyle/>
            <a:p>
              <a:pPr marL="0" marR="0" lvl="0" indent="0" algn="ctr" rtl="0">
                <a:lnSpc>
                  <a:spcPct val="186611"/>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795" name="Google Shape;795;p67"/>
          <p:cNvGrpSpPr/>
          <p:nvPr/>
        </p:nvGrpSpPr>
        <p:grpSpPr>
          <a:xfrm rot="10800000">
            <a:off x="-59191" y="1950003"/>
            <a:ext cx="904979" cy="1275298"/>
            <a:chOff x="0" y="-47625"/>
            <a:chExt cx="476706" cy="671775"/>
          </a:xfrm>
        </p:grpSpPr>
        <p:sp>
          <p:nvSpPr>
            <p:cNvPr id="796" name="Google Shape;796;p67"/>
            <p:cNvSpPr/>
            <p:nvPr/>
          </p:nvSpPr>
          <p:spPr>
            <a:xfrm>
              <a:off x="0" y="0"/>
              <a:ext cx="476706" cy="624150"/>
            </a:xfrm>
            <a:custGeom>
              <a:avLst/>
              <a:gdLst/>
              <a:ahLst/>
              <a:cxnLst/>
              <a:rect l="l" t="t" r="r" b="b"/>
              <a:pathLst>
                <a:path w="476706" h="624150" extrusionOk="0">
                  <a:moveTo>
                    <a:pt x="0" y="0"/>
                  </a:moveTo>
                  <a:lnTo>
                    <a:pt x="476706" y="0"/>
                  </a:lnTo>
                  <a:lnTo>
                    <a:pt x="476706" y="624150"/>
                  </a:lnTo>
                  <a:lnTo>
                    <a:pt x="0" y="624150"/>
                  </a:lnTo>
                  <a:close/>
                </a:path>
              </a:pathLst>
            </a:custGeom>
            <a:solidFill>
              <a:srgbClr val="000000">
                <a:alpha val="0"/>
              </a:srgbClr>
            </a:solidFill>
            <a:ln w="95250" cap="sq" cmpd="sng">
              <a:solidFill>
                <a:srgbClr val="FFFFFF"/>
              </a:solidFill>
              <a:prstDash val="solid"/>
              <a:miter lim="8000"/>
              <a:headEnd type="none" w="sm" len="sm"/>
              <a:tailEnd type="none" w="sm" len="sm"/>
            </a:ln>
          </p:spPr>
          <p:txBody>
            <a:bodyPr/>
            <a:lstStyle/>
            <a:p>
              <a:endParaRPr lang="en-US"/>
            </a:p>
          </p:txBody>
        </p:sp>
        <p:sp>
          <p:nvSpPr>
            <p:cNvPr id="797" name="Google Shape;797;p67"/>
            <p:cNvSpPr txBox="1"/>
            <p:nvPr/>
          </p:nvSpPr>
          <p:spPr>
            <a:xfrm>
              <a:off x="0" y="-47625"/>
              <a:ext cx="476700" cy="671700"/>
            </a:xfrm>
            <a:prstGeom prst="rect">
              <a:avLst/>
            </a:prstGeom>
            <a:noFill/>
            <a:ln>
              <a:noFill/>
            </a:ln>
          </p:spPr>
          <p:txBody>
            <a:bodyPr spcFirstLastPara="1" wrap="square" lIns="25400" tIns="25400" rIns="25400" bIns="25400" anchor="ctr" anchorCtr="0">
              <a:noAutofit/>
            </a:bodyPr>
            <a:lstStyle/>
            <a:p>
              <a:pPr marL="0" marR="0" lvl="0" indent="0" algn="ctr" rtl="0">
                <a:lnSpc>
                  <a:spcPct val="186611"/>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cxnSp>
        <p:nvCxnSpPr>
          <p:cNvPr id="798" name="Google Shape;798;p67"/>
          <p:cNvCxnSpPr/>
          <p:nvPr/>
        </p:nvCxnSpPr>
        <p:spPr>
          <a:xfrm>
            <a:off x="0" y="253928"/>
            <a:ext cx="9144000" cy="0"/>
          </a:xfrm>
          <a:prstGeom prst="straightConnector1">
            <a:avLst/>
          </a:prstGeom>
          <a:noFill/>
          <a:ln w="95250" cap="flat" cmpd="sng">
            <a:solidFill>
              <a:srgbClr val="FFFFFF"/>
            </a:solidFill>
            <a:prstDash val="solid"/>
            <a:round/>
            <a:headEnd type="none" w="sm" len="sm"/>
            <a:tailEnd type="none" w="sm" len="sm"/>
          </a:ln>
        </p:spPr>
      </p:cxnSp>
      <p:cxnSp>
        <p:nvCxnSpPr>
          <p:cNvPr id="799" name="Google Shape;799;p67"/>
          <p:cNvCxnSpPr/>
          <p:nvPr/>
        </p:nvCxnSpPr>
        <p:spPr>
          <a:xfrm>
            <a:off x="0" y="4860257"/>
            <a:ext cx="9144000" cy="0"/>
          </a:xfrm>
          <a:prstGeom prst="straightConnector1">
            <a:avLst/>
          </a:prstGeom>
          <a:noFill/>
          <a:ln w="95250" cap="flat" cmpd="sng">
            <a:solidFill>
              <a:srgbClr val="FFFFFF"/>
            </a:solidFill>
            <a:prstDash val="solid"/>
            <a:round/>
            <a:headEnd type="none" w="sm" len="sm"/>
            <a:tailEnd type="none" w="sm" len="sm"/>
          </a:ln>
        </p:spPr>
      </p:cxnSp>
      <p:pic>
        <p:nvPicPr>
          <p:cNvPr id="800" name="Google Shape;800;p67"/>
          <p:cNvPicPr preferRelativeResize="0"/>
          <p:nvPr/>
        </p:nvPicPr>
        <p:blipFill rotWithShape="1">
          <a:blip r:embed="rId3">
            <a:alphaModFix/>
          </a:blip>
          <a:srcRect/>
          <a:stretch/>
        </p:blipFill>
        <p:spPr>
          <a:xfrm rot="5400000">
            <a:off x="5912724" y="3591042"/>
            <a:ext cx="3389164" cy="830345"/>
          </a:xfrm>
          <a:prstGeom prst="rect">
            <a:avLst/>
          </a:prstGeom>
          <a:noFill/>
          <a:ln>
            <a:noFill/>
          </a:ln>
        </p:spPr>
      </p:pic>
      <p:pic>
        <p:nvPicPr>
          <p:cNvPr id="801" name="Google Shape;801;p67"/>
          <p:cNvPicPr preferRelativeResize="0"/>
          <p:nvPr/>
        </p:nvPicPr>
        <p:blipFill rotWithShape="1">
          <a:blip r:embed="rId3">
            <a:alphaModFix/>
          </a:blip>
          <a:srcRect/>
          <a:stretch/>
        </p:blipFill>
        <p:spPr>
          <a:xfrm rot="-5400000">
            <a:off x="-358123" y="3966009"/>
            <a:ext cx="3389164" cy="830345"/>
          </a:xfrm>
          <a:prstGeom prst="rect">
            <a:avLst/>
          </a:prstGeom>
          <a:noFill/>
          <a:ln>
            <a:noFill/>
          </a:ln>
        </p:spPr>
      </p:pic>
      <p:sp>
        <p:nvSpPr>
          <p:cNvPr id="802" name="Google Shape;802;p67"/>
          <p:cNvSpPr/>
          <p:nvPr/>
        </p:nvSpPr>
        <p:spPr>
          <a:xfrm>
            <a:off x="6781477" y="818179"/>
            <a:ext cx="1848173" cy="3792892"/>
          </a:xfrm>
          <a:custGeom>
            <a:avLst/>
            <a:gdLst/>
            <a:ahLst/>
            <a:cxnLst/>
            <a:rect l="l" t="t" r="r" b="b"/>
            <a:pathLst>
              <a:path w="3696346" h="7585784" extrusionOk="0">
                <a:moveTo>
                  <a:pt x="0" y="0"/>
                </a:moveTo>
                <a:lnTo>
                  <a:pt x="3696346" y="0"/>
                </a:lnTo>
                <a:lnTo>
                  <a:pt x="3696346" y="7585784"/>
                </a:lnTo>
                <a:lnTo>
                  <a:pt x="0" y="7585784"/>
                </a:lnTo>
                <a:lnTo>
                  <a:pt x="0" y="0"/>
                </a:lnTo>
                <a:close/>
              </a:path>
            </a:pathLst>
          </a:custGeom>
          <a:blipFill rotWithShape="1">
            <a:blip r:embed="rId4">
              <a:alphaModFix/>
            </a:blip>
            <a:stretch>
              <a:fillRect/>
            </a:stretch>
          </a:blipFill>
          <a:ln>
            <a:noFill/>
          </a:ln>
        </p:spPr>
        <p:txBody>
          <a:bodyPr/>
          <a:lstStyle/>
          <a:p>
            <a:endParaRPr lang="en-US"/>
          </a:p>
        </p:txBody>
      </p:sp>
      <p:pic>
        <p:nvPicPr>
          <p:cNvPr id="803" name="Google Shape;803;p67"/>
          <p:cNvPicPr preferRelativeResize="0"/>
          <p:nvPr/>
        </p:nvPicPr>
        <p:blipFill rotWithShape="1">
          <a:blip r:embed="rId5">
            <a:alphaModFix/>
          </a:blip>
          <a:srcRect/>
          <a:stretch/>
        </p:blipFill>
        <p:spPr>
          <a:xfrm rot="-6791876">
            <a:off x="7755252" y="373196"/>
            <a:ext cx="495590" cy="750894"/>
          </a:xfrm>
          <a:prstGeom prst="rect">
            <a:avLst/>
          </a:prstGeom>
          <a:noFill/>
          <a:ln>
            <a:noFill/>
          </a:ln>
        </p:spPr>
      </p:pic>
      <p:pic>
        <p:nvPicPr>
          <p:cNvPr id="804" name="Google Shape;804;p67"/>
          <p:cNvPicPr preferRelativeResize="0"/>
          <p:nvPr/>
        </p:nvPicPr>
        <p:blipFill rotWithShape="1">
          <a:blip r:embed="rId5">
            <a:alphaModFix/>
          </a:blip>
          <a:srcRect/>
          <a:stretch/>
        </p:blipFill>
        <p:spPr>
          <a:xfrm rot="-1929566">
            <a:off x="1913250" y="586975"/>
            <a:ext cx="495589" cy="750894"/>
          </a:xfrm>
          <a:prstGeom prst="rect">
            <a:avLst/>
          </a:prstGeom>
          <a:noFill/>
          <a:ln>
            <a:noFill/>
          </a:ln>
        </p:spPr>
      </p:pic>
      <p:sp>
        <p:nvSpPr>
          <p:cNvPr id="805" name="Google Shape;805;p67"/>
          <p:cNvSpPr/>
          <p:nvPr/>
        </p:nvSpPr>
        <p:spPr>
          <a:xfrm flipH="1">
            <a:off x="1050919" y="421856"/>
            <a:ext cx="1110127" cy="4299787"/>
          </a:xfrm>
          <a:custGeom>
            <a:avLst/>
            <a:gdLst/>
            <a:ahLst/>
            <a:cxnLst/>
            <a:rect l="l" t="t" r="r" b="b"/>
            <a:pathLst>
              <a:path w="2220254" h="8599574" extrusionOk="0">
                <a:moveTo>
                  <a:pt x="2220253" y="0"/>
                </a:moveTo>
                <a:lnTo>
                  <a:pt x="0" y="0"/>
                </a:lnTo>
                <a:lnTo>
                  <a:pt x="0" y="8599574"/>
                </a:lnTo>
                <a:lnTo>
                  <a:pt x="2220253" y="8599574"/>
                </a:lnTo>
                <a:lnTo>
                  <a:pt x="2220253" y="0"/>
                </a:lnTo>
                <a:close/>
              </a:path>
            </a:pathLst>
          </a:custGeom>
          <a:blipFill rotWithShape="1">
            <a:blip r:embed="rId6">
              <a:alphaModFix/>
            </a:blip>
            <a:stretch>
              <a:fillRect/>
            </a:stretch>
          </a:blipFill>
          <a:ln>
            <a:noFill/>
          </a:ln>
        </p:spPr>
        <p:txBody>
          <a:bodyPr/>
          <a:lstStyle/>
          <a:p>
            <a:endParaRPr lang="en-US"/>
          </a:p>
        </p:txBody>
      </p:sp>
      <p:sp>
        <p:nvSpPr>
          <p:cNvPr id="806" name="Google Shape;806;p67"/>
          <p:cNvSpPr txBox="1"/>
          <p:nvPr/>
        </p:nvSpPr>
        <p:spPr>
          <a:xfrm>
            <a:off x="3085207" y="3225290"/>
            <a:ext cx="2973600" cy="886500"/>
          </a:xfrm>
          <a:prstGeom prst="rect">
            <a:avLst/>
          </a:prstGeom>
          <a:noFill/>
          <a:ln>
            <a:noFill/>
          </a:ln>
        </p:spPr>
        <p:txBody>
          <a:bodyPr spcFirstLastPara="1" wrap="square" lIns="0" tIns="0" rIns="0" bIns="0" anchor="t" anchorCtr="0">
            <a:spAutoFit/>
          </a:bodyPr>
          <a:lstStyle/>
          <a:p>
            <a:pPr marL="0" marR="0" lvl="0" indent="0" algn="ctr" rtl="0">
              <a:lnSpc>
                <a:spcPct val="130000"/>
              </a:lnSpc>
              <a:spcBef>
                <a:spcPts val="0"/>
              </a:spcBef>
              <a:spcAft>
                <a:spcPts val="0"/>
              </a:spcAft>
              <a:buNone/>
            </a:pPr>
            <a:r>
              <a:rPr lang="en" sz="1600"/>
              <a:t>Questions/Feedback?</a:t>
            </a:r>
            <a:endParaRPr sz="1600"/>
          </a:p>
          <a:p>
            <a:pPr marL="0" marR="0" lvl="0" indent="0" algn="ctr" rtl="0">
              <a:lnSpc>
                <a:spcPct val="130000"/>
              </a:lnSpc>
              <a:spcBef>
                <a:spcPts val="0"/>
              </a:spcBef>
              <a:spcAft>
                <a:spcPts val="0"/>
              </a:spcAft>
              <a:buNone/>
            </a:pPr>
            <a:endParaRPr sz="1600"/>
          </a:p>
          <a:p>
            <a:pPr marL="0" marR="0" lvl="0" indent="0" algn="ctr" rtl="0">
              <a:lnSpc>
                <a:spcPct val="130000"/>
              </a:lnSpc>
              <a:spcBef>
                <a:spcPts val="0"/>
              </a:spcBef>
              <a:spcAft>
                <a:spcPts val="0"/>
              </a:spcAft>
              <a:buNone/>
            </a:pPr>
            <a:r>
              <a:rPr lang="en" sz="1600"/>
              <a:t>Data Science for Sports</a:t>
            </a:r>
            <a:endParaRPr sz="1600"/>
          </a:p>
        </p:txBody>
      </p:sp>
      <p:sp>
        <p:nvSpPr>
          <p:cNvPr id="807" name="Google Shape;807;p67"/>
          <p:cNvSpPr txBox="1"/>
          <p:nvPr/>
        </p:nvSpPr>
        <p:spPr>
          <a:xfrm>
            <a:off x="2362498" y="602343"/>
            <a:ext cx="4419000" cy="646500"/>
          </a:xfrm>
          <a:prstGeom prst="rect">
            <a:avLst/>
          </a:prstGeom>
          <a:noFill/>
          <a:ln>
            <a:noFill/>
          </a:ln>
        </p:spPr>
        <p:txBody>
          <a:bodyPr spcFirstLastPara="1" wrap="square" lIns="0" tIns="0" rIns="0" bIns="0" anchor="t" anchorCtr="0">
            <a:spAutoFit/>
          </a:bodyPr>
          <a:lstStyle/>
          <a:p>
            <a:pPr marL="0" marR="0" lvl="0" indent="0" algn="ctr" rtl="0">
              <a:lnSpc>
                <a:spcPct val="126000"/>
              </a:lnSpc>
              <a:spcBef>
                <a:spcPts val="0"/>
              </a:spcBef>
              <a:spcAft>
                <a:spcPts val="0"/>
              </a:spcAft>
              <a:buNone/>
            </a:pPr>
            <a:r>
              <a:rPr lang="en" sz="4200" b="1"/>
              <a:t>Thank You</a:t>
            </a:r>
            <a:endParaRPr sz="100"/>
          </a:p>
        </p:txBody>
      </p:sp>
      <p:sp>
        <p:nvSpPr>
          <p:cNvPr id="808" name="Google Shape;808;p67"/>
          <p:cNvSpPr/>
          <p:nvPr/>
        </p:nvSpPr>
        <p:spPr>
          <a:xfrm>
            <a:off x="481038" y="818179"/>
            <a:ext cx="459220" cy="459220"/>
          </a:xfrm>
          <a:custGeom>
            <a:avLst/>
            <a:gdLst/>
            <a:ahLst/>
            <a:cxnLst/>
            <a:rect l="l" t="t" r="r" b="b"/>
            <a:pathLst>
              <a:path w="918441" h="918441" extrusionOk="0">
                <a:moveTo>
                  <a:pt x="0" y="0"/>
                </a:moveTo>
                <a:lnTo>
                  <a:pt x="918440" y="0"/>
                </a:lnTo>
                <a:lnTo>
                  <a:pt x="918440" y="918441"/>
                </a:lnTo>
                <a:lnTo>
                  <a:pt x="0" y="918441"/>
                </a:lnTo>
                <a:lnTo>
                  <a:pt x="0" y="0"/>
                </a:lnTo>
                <a:close/>
              </a:path>
            </a:pathLst>
          </a:custGeom>
          <a:blipFill rotWithShape="1">
            <a:blip r:embed="rId7">
              <a:alphaModFix/>
            </a:blip>
            <a:stretch>
              <a:fillRect/>
            </a:stretch>
          </a:blipFill>
          <a:ln>
            <a:noFill/>
          </a:ln>
        </p:spPr>
        <p:txBody>
          <a:bodyPr/>
          <a:lstStyle/>
          <a:p>
            <a:endParaRPr lang="en-US"/>
          </a:p>
        </p:txBody>
      </p:sp>
      <p:sp>
        <p:nvSpPr>
          <p:cNvPr id="809" name="Google Shape;809;p67"/>
          <p:cNvSpPr/>
          <p:nvPr/>
        </p:nvSpPr>
        <p:spPr>
          <a:xfrm>
            <a:off x="251427" y="1277400"/>
            <a:ext cx="229610" cy="229610"/>
          </a:xfrm>
          <a:custGeom>
            <a:avLst/>
            <a:gdLst/>
            <a:ahLst/>
            <a:cxnLst/>
            <a:rect l="l" t="t" r="r" b="b"/>
            <a:pathLst>
              <a:path w="459220" h="459220" extrusionOk="0">
                <a:moveTo>
                  <a:pt x="0" y="0"/>
                </a:moveTo>
                <a:lnTo>
                  <a:pt x="459221" y="0"/>
                </a:lnTo>
                <a:lnTo>
                  <a:pt x="459221" y="459220"/>
                </a:lnTo>
                <a:lnTo>
                  <a:pt x="0" y="459220"/>
                </a:lnTo>
                <a:lnTo>
                  <a:pt x="0" y="0"/>
                </a:lnTo>
                <a:close/>
              </a:path>
            </a:pathLst>
          </a:custGeom>
          <a:blipFill rotWithShape="1">
            <a:blip r:embed="rId7">
              <a:alphaModFix/>
            </a:blip>
            <a:stretch>
              <a:fillRect/>
            </a:stretch>
          </a:blipFill>
          <a:ln>
            <a:noFill/>
          </a:ln>
        </p:spPr>
        <p:txBody>
          <a:bodyPr/>
          <a:lstStyle/>
          <a:p>
            <a:endParaRPr lang="en-US"/>
          </a:p>
        </p:txBody>
      </p:sp>
      <p:sp>
        <p:nvSpPr>
          <p:cNvPr id="810" name="Google Shape;810;p67"/>
          <p:cNvSpPr/>
          <p:nvPr/>
        </p:nvSpPr>
        <p:spPr>
          <a:xfrm rot="10800000">
            <a:off x="8362098" y="3529304"/>
            <a:ext cx="356737" cy="356736"/>
          </a:xfrm>
          <a:custGeom>
            <a:avLst/>
            <a:gdLst/>
            <a:ahLst/>
            <a:cxnLst/>
            <a:rect l="l" t="t" r="r" b="b"/>
            <a:pathLst>
              <a:path w="713473" h="713473" extrusionOk="0">
                <a:moveTo>
                  <a:pt x="0" y="0"/>
                </a:moveTo>
                <a:lnTo>
                  <a:pt x="713473" y="0"/>
                </a:lnTo>
                <a:lnTo>
                  <a:pt x="713473" y="713473"/>
                </a:lnTo>
                <a:lnTo>
                  <a:pt x="0" y="713473"/>
                </a:lnTo>
                <a:lnTo>
                  <a:pt x="0" y="0"/>
                </a:lnTo>
                <a:close/>
              </a:path>
            </a:pathLst>
          </a:custGeom>
          <a:blipFill rotWithShape="1">
            <a:blip r:embed="rId7">
              <a:alphaModFix/>
            </a:blip>
            <a:stretch>
              <a:fillRect/>
            </a:stretch>
          </a:blipFill>
          <a:ln>
            <a:noFill/>
          </a:ln>
        </p:spPr>
        <p:txBody>
          <a:bodyPr/>
          <a:lstStyle/>
          <a:p>
            <a:endParaRPr lang="en-US"/>
          </a:p>
        </p:txBody>
      </p:sp>
      <p:sp>
        <p:nvSpPr>
          <p:cNvPr id="811" name="Google Shape;811;p67"/>
          <p:cNvSpPr/>
          <p:nvPr/>
        </p:nvSpPr>
        <p:spPr>
          <a:xfrm rot="10800000">
            <a:off x="8718834" y="3350936"/>
            <a:ext cx="178368" cy="178368"/>
          </a:xfrm>
          <a:custGeom>
            <a:avLst/>
            <a:gdLst/>
            <a:ahLst/>
            <a:cxnLst/>
            <a:rect l="l" t="t" r="r" b="b"/>
            <a:pathLst>
              <a:path w="356737" h="356737" extrusionOk="0">
                <a:moveTo>
                  <a:pt x="0" y="0"/>
                </a:moveTo>
                <a:lnTo>
                  <a:pt x="356737" y="0"/>
                </a:lnTo>
                <a:lnTo>
                  <a:pt x="356737" y="356736"/>
                </a:lnTo>
                <a:lnTo>
                  <a:pt x="0" y="356736"/>
                </a:lnTo>
                <a:lnTo>
                  <a:pt x="0" y="0"/>
                </a:lnTo>
                <a:close/>
              </a:path>
            </a:pathLst>
          </a:custGeom>
          <a:blipFill rotWithShape="1">
            <a:blip r:embed="rId7">
              <a:alphaModFix/>
            </a:blip>
            <a:stretch>
              <a:fillRect/>
            </a:stretch>
          </a:blipFill>
          <a:ln>
            <a:noFill/>
          </a:ln>
        </p:spPr>
        <p:txBody>
          <a:bodyPr/>
          <a:lstStyle/>
          <a:p>
            <a:endParaRPr lang="en-US"/>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bg>
      <p:bgPr>
        <a:solidFill>
          <a:srgbClr val="FDF9B4"/>
        </a:solidFill>
        <a:effectLst/>
      </p:bgPr>
    </p:bg>
    <p:spTree>
      <p:nvGrpSpPr>
        <p:cNvPr id="1" name="Shape 815"/>
        <p:cNvGrpSpPr/>
        <p:nvPr/>
      </p:nvGrpSpPr>
      <p:grpSpPr>
        <a:xfrm>
          <a:off x="0" y="0"/>
          <a:ext cx="0" cy="0"/>
          <a:chOff x="0" y="0"/>
          <a:chExt cx="0" cy="0"/>
        </a:xfrm>
      </p:grpSpPr>
      <p:grpSp>
        <p:nvGrpSpPr>
          <p:cNvPr id="816" name="Google Shape;816;p68"/>
          <p:cNvGrpSpPr/>
          <p:nvPr/>
        </p:nvGrpSpPr>
        <p:grpSpPr>
          <a:xfrm rot="5400000">
            <a:off x="5531568" y="757424"/>
            <a:ext cx="4653945" cy="3599326"/>
            <a:chOff x="0" y="-47625"/>
            <a:chExt cx="666611" cy="515552"/>
          </a:xfrm>
        </p:grpSpPr>
        <p:sp>
          <p:nvSpPr>
            <p:cNvPr id="817" name="Google Shape;817;p68"/>
            <p:cNvSpPr/>
            <p:nvPr/>
          </p:nvSpPr>
          <p:spPr>
            <a:xfrm>
              <a:off x="0" y="0"/>
              <a:ext cx="666611" cy="467927"/>
            </a:xfrm>
            <a:custGeom>
              <a:avLst/>
              <a:gdLst/>
              <a:ahLst/>
              <a:cxnLst/>
              <a:rect l="l" t="t" r="r" b="b"/>
              <a:pathLst>
                <a:path w="666611" h="467927" extrusionOk="0">
                  <a:moveTo>
                    <a:pt x="222324" y="448858"/>
                  </a:moveTo>
                  <a:cubicBezTo>
                    <a:pt x="256499" y="460372"/>
                    <a:pt x="295352" y="467927"/>
                    <a:pt x="333485" y="467927"/>
                  </a:cubicBezTo>
                  <a:cubicBezTo>
                    <a:pt x="371619" y="467927"/>
                    <a:pt x="408313" y="461450"/>
                    <a:pt x="442128" y="449936"/>
                  </a:cubicBezTo>
                  <a:cubicBezTo>
                    <a:pt x="442849" y="449577"/>
                    <a:pt x="443568" y="449577"/>
                    <a:pt x="444287" y="449217"/>
                  </a:cubicBezTo>
                  <a:cubicBezTo>
                    <a:pt x="571278" y="403162"/>
                    <a:pt x="664812" y="281548"/>
                    <a:pt x="666611" y="147086"/>
                  </a:cubicBezTo>
                  <a:lnTo>
                    <a:pt x="666611" y="0"/>
                  </a:lnTo>
                  <a:lnTo>
                    <a:pt x="0" y="0"/>
                  </a:lnTo>
                  <a:lnTo>
                    <a:pt x="0" y="146977"/>
                  </a:lnTo>
                  <a:cubicBezTo>
                    <a:pt x="1799" y="282267"/>
                    <a:pt x="93894" y="403882"/>
                    <a:pt x="222324" y="448858"/>
                  </a:cubicBezTo>
                  <a:close/>
                </a:path>
              </a:pathLst>
            </a:custGeom>
            <a:solidFill>
              <a:srgbClr val="000000">
                <a:alpha val="0"/>
              </a:srgbClr>
            </a:solidFill>
            <a:ln w="95250" cap="sq" cmpd="sng">
              <a:solidFill>
                <a:srgbClr val="FFFFFF"/>
              </a:solidFill>
              <a:prstDash val="solid"/>
              <a:miter lim="8000"/>
              <a:headEnd type="none" w="sm" len="sm"/>
              <a:tailEnd type="none" w="sm" len="sm"/>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818" name="Google Shape;818;p68"/>
            <p:cNvSpPr txBox="1"/>
            <p:nvPr/>
          </p:nvSpPr>
          <p:spPr>
            <a:xfrm>
              <a:off x="0" y="-47625"/>
              <a:ext cx="666600" cy="388500"/>
            </a:xfrm>
            <a:prstGeom prst="rect">
              <a:avLst/>
            </a:prstGeom>
            <a:noFill/>
            <a:ln>
              <a:noFill/>
            </a:ln>
          </p:spPr>
          <p:txBody>
            <a:bodyPr spcFirstLastPara="1" wrap="square" lIns="25400" tIns="25400" rIns="25400" bIns="25400" anchor="ctr" anchorCtr="0">
              <a:noAutofit/>
            </a:bodyPr>
            <a:lstStyle/>
            <a:p>
              <a:pPr marL="0" marR="0" lvl="0" indent="0" algn="ctr" rtl="0">
                <a:lnSpc>
                  <a:spcPct val="186611"/>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cxnSp>
        <p:nvCxnSpPr>
          <p:cNvPr id="819" name="Google Shape;819;p68"/>
          <p:cNvCxnSpPr/>
          <p:nvPr/>
        </p:nvCxnSpPr>
        <p:spPr>
          <a:xfrm>
            <a:off x="0" y="253928"/>
            <a:ext cx="9144000" cy="0"/>
          </a:xfrm>
          <a:prstGeom prst="straightConnector1">
            <a:avLst/>
          </a:prstGeom>
          <a:noFill/>
          <a:ln w="95250" cap="flat" cmpd="sng">
            <a:solidFill>
              <a:srgbClr val="FFFFFF"/>
            </a:solidFill>
            <a:prstDash val="solid"/>
            <a:round/>
            <a:headEnd type="none" w="sm" len="sm"/>
            <a:tailEnd type="none" w="sm" len="sm"/>
          </a:ln>
        </p:spPr>
      </p:cxnSp>
      <p:cxnSp>
        <p:nvCxnSpPr>
          <p:cNvPr id="820" name="Google Shape;820;p68"/>
          <p:cNvCxnSpPr/>
          <p:nvPr/>
        </p:nvCxnSpPr>
        <p:spPr>
          <a:xfrm>
            <a:off x="0" y="4860257"/>
            <a:ext cx="9144000" cy="0"/>
          </a:xfrm>
          <a:prstGeom prst="straightConnector1">
            <a:avLst/>
          </a:prstGeom>
          <a:noFill/>
          <a:ln w="95250" cap="flat" cmpd="sng">
            <a:solidFill>
              <a:srgbClr val="FFFFFF"/>
            </a:solidFill>
            <a:prstDash val="solid"/>
            <a:round/>
            <a:headEnd type="none" w="sm" len="sm"/>
            <a:tailEnd type="none" w="sm" len="sm"/>
          </a:ln>
        </p:spPr>
      </p:cxnSp>
      <p:sp>
        <p:nvSpPr>
          <p:cNvPr id="821" name="Google Shape;821;p68"/>
          <p:cNvSpPr/>
          <p:nvPr/>
        </p:nvSpPr>
        <p:spPr>
          <a:xfrm>
            <a:off x="3481871" y="1709166"/>
            <a:ext cx="1337682" cy="1377762"/>
          </a:xfrm>
          <a:custGeom>
            <a:avLst/>
            <a:gdLst/>
            <a:ahLst/>
            <a:cxnLst/>
            <a:rect l="l" t="t" r="r" b="b"/>
            <a:pathLst>
              <a:path w="2675364" h="2755524" extrusionOk="0">
                <a:moveTo>
                  <a:pt x="0" y="0"/>
                </a:moveTo>
                <a:lnTo>
                  <a:pt x="2675364" y="0"/>
                </a:lnTo>
                <a:lnTo>
                  <a:pt x="2675364" y="2755524"/>
                </a:lnTo>
                <a:lnTo>
                  <a:pt x="0" y="2755524"/>
                </a:lnTo>
                <a:lnTo>
                  <a:pt x="0" y="0"/>
                </a:lnTo>
                <a:close/>
              </a:path>
            </a:pathLst>
          </a:custGeom>
          <a:blipFill rotWithShape="1">
            <a:blip r:embed="rId3">
              <a:alphaModFix/>
            </a:blip>
            <a:stretch>
              <a:fillRect/>
            </a:stretch>
          </a:blipFill>
          <a:ln>
            <a:noFill/>
          </a:ln>
        </p:spPr>
        <p:txBody>
          <a:bodyPr/>
          <a:lstStyle/>
          <a:p>
            <a:endParaRPr lang="en-US"/>
          </a:p>
        </p:txBody>
      </p:sp>
      <p:sp>
        <p:nvSpPr>
          <p:cNvPr id="822" name="Google Shape;822;p68"/>
          <p:cNvSpPr/>
          <p:nvPr/>
        </p:nvSpPr>
        <p:spPr>
          <a:xfrm>
            <a:off x="5289288" y="1709166"/>
            <a:ext cx="1337682" cy="1377762"/>
          </a:xfrm>
          <a:custGeom>
            <a:avLst/>
            <a:gdLst/>
            <a:ahLst/>
            <a:cxnLst/>
            <a:rect l="l" t="t" r="r" b="b"/>
            <a:pathLst>
              <a:path w="2675364" h="2755524" extrusionOk="0">
                <a:moveTo>
                  <a:pt x="0" y="0"/>
                </a:moveTo>
                <a:lnTo>
                  <a:pt x="2675364" y="0"/>
                </a:lnTo>
                <a:lnTo>
                  <a:pt x="2675364" y="2755524"/>
                </a:lnTo>
                <a:lnTo>
                  <a:pt x="0" y="2755524"/>
                </a:lnTo>
                <a:lnTo>
                  <a:pt x="0" y="0"/>
                </a:lnTo>
                <a:close/>
              </a:path>
            </a:pathLst>
          </a:custGeom>
          <a:blipFill rotWithShape="1">
            <a:blip r:embed="rId3">
              <a:alphaModFix/>
            </a:blip>
            <a:stretch>
              <a:fillRect/>
            </a:stretch>
          </a:blipFill>
          <a:ln>
            <a:noFill/>
          </a:ln>
        </p:spPr>
        <p:txBody>
          <a:bodyPr/>
          <a:lstStyle/>
          <a:p>
            <a:endParaRPr lang="en-US"/>
          </a:p>
        </p:txBody>
      </p:sp>
      <p:sp>
        <p:nvSpPr>
          <p:cNvPr id="823" name="Google Shape;823;p68"/>
          <p:cNvSpPr/>
          <p:nvPr/>
        </p:nvSpPr>
        <p:spPr>
          <a:xfrm>
            <a:off x="7137462" y="1709166"/>
            <a:ext cx="1337682" cy="1377762"/>
          </a:xfrm>
          <a:custGeom>
            <a:avLst/>
            <a:gdLst/>
            <a:ahLst/>
            <a:cxnLst/>
            <a:rect l="l" t="t" r="r" b="b"/>
            <a:pathLst>
              <a:path w="2675364" h="2755524" extrusionOk="0">
                <a:moveTo>
                  <a:pt x="0" y="0"/>
                </a:moveTo>
                <a:lnTo>
                  <a:pt x="2675364" y="0"/>
                </a:lnTo>
                <a:lnTo>
                  <a:pt x="2675364" y="2755524"/>
                </a:lnTo>
                <a:lnTo>
                  <a:pt x="0" y="2755524"/>
                </a:lnTo>
                <a:lnTo>
                  <a:pt x="0" y="0"/>
                </a:lnTo>
                <a:close/>
              </a:path>
            </a:pathLst>
          </a:custGeom>
          <a:blipFill rotWithShape="1">
            <a:blip r:embed="rId3">
              <a:alphaModFix/>
            </a:blip>
            <a:stretch>
              <a:fillRect/>
            </a:stretch>
          </a:blipFill>
          <a:ln>
            <a:noFill/>
          </a:ln>
        </p:spPr>
        <p:txBody>
          <a:bodyPr/>
          <a:lstStyle/>
          <a:p>
            <a:endParaRPr lang="en-US"/>
          </a:p>
        </p:txBody>
      </p:sp>
      <p:sp>
        <p:nvSpPr>
          <p:cNvPr id="824" name="Google Shape;824;p68"/>
          <p:cNvSpPr/>
          <p:nvPr/>
        </p:nvSpPr>
        <p:spPr>
          <a:xfrm>
            <a:off x="3286609" y="1851328"/>
            <a:ext cx="1318307" cy="1284750"/>
          </a:xfrm>
          <a:custGeom>
            <a:avLst/>
            <a:gdLst/>
            <a:ahLst/>
            <a:cxnLst/>
            <a:rect l="l" t="t" r="r" b="b"/>
            <a:pathLst>
              <a:path w="2636613" h="2569499" extrusionOk="0">
                <a:moveTo>
                  <a:pt x="0" y="0"/>
                </a:moveTo>
                <a:lnTo>
                  <a:pt x="2636614" y="0"/>
                </a:lnTo>
                <a:lnTo>
                  <a:pt x="2636614" y="2569500"/>
                </a:lnTo>
                <a:lnTo>
                  <a:pt x="0" y="2569500"/>
                </a:lnTo>
                <a:lnTo>
                  <a:pt x="0" y="0"/>
                </a:lnTo>
                <a:close/>
              </a:path>
            </a:pathLst>
          </a:custGeom>
          <a:blipFill rotWithShape="1">
            <a:blip r:embed="rId4">
              <a:alphaModFix/>
            </a:blip>
            <a:stretch>
              <a:fillRect/>
            </a:stretch>
          </a:blipFill>
          <a:ln>
            <a:noFill/>
          </a:ln>
        </p:spPr>
        <p:txBody>
          <a:bodyPr/>
          <a:lstStyle/>
          <a:p>
            <a:endParaRPr lang="en-US"/>
          </a:p>
        </p:txBody>
      </p:sp>
      <p:sp>
        <p:nvSpPr>
          <p:cNvPr id="825" name="Google Shape;825;p68"/>
          <p:cNvSpPr/>
          <p:nvPr/>
        </p:nvSpPr>
        <p:spPr>
          <a:xfrm>
            <a:off x="5443495" y="1815641"/>
            <a:ext cx="1029271" cy="1164813"/>
          </a:xfrm>
          <a:custGeom>
            <a:avLst/>
            <a:gdLst/>
            <a:ahLst/>
            <a:cxnLst/>
            <a:rect l="l" t="t" r="r" b="b"/>
            <a:pathLst>
              <a:path w="2058541" h="2329625" extrusionOk="0">
                <a:moveTo>
                  <a:pt x="0" y="0"/>
                </a:moveTo>
                <a:lnTo>
                  <a:pt x="2058541" y="0"/>
                </a:lnTo>
                <a:lnTo>
                  <a:pt x="2058541" y="2329624"/>
                </a:lnTo>
                <a:lnTo>
                  <a:pt x="0" y="2329624"/>
                </a:lnTo>
                <a:lnTo>
                  <a:pt x="0" y="0"/>
                </a:lnTo>
                <a:close/>
              </a:path>
            </a:pathLst>
          </a:custGeom>
          <a:blipFill rotWithShape="1">
            <a:blip r:embed="rId5">
              <a:alphaModFix/>
            </a:blip>
            <a:stretch>
              <a:fillRect/>
            </a:stretch>
          </a:blipFill>
          <a:ln>
            <a:noFill/>
          </a:ln>
        </p:spPr>
        <p:txBody>
          <a:bodyPr/>
          <a:lstStyle/>
          <a:p>
            <a:endParaRPr lang="en-US"/>
          </a:p>
        </p:txBody>
      </p:sp>
      <p:sp>
        <p:nvSpPr>
          <p:cNvPr id="826" name="Google Shape;826;p68"/>
          <p:cNvSpPr/>
          <p:nvPr/>
        </p:nvSpPr>
        <p:spPr>
          <a:xfrm>
            <a:off x="7438854" y="1813760"/>
            <a:ext cx="863353" cy="1166693"/>
          </a:xfrm>
          <a:custGeom>
            <a:avLst/>
            <a:gdLst/>
            <a:ahLst/>
            <a:cxnLst/>
            <a:rect l="l" t="t" r="r" b="b"/>
            <a:pathLst>
              <a:path w="1726706" h="2333386" extrusionOk="0">
                <a:moveTo>
                  <a:pt x="0" y="0"/>
                </a:moveTo>
                <a:lnTo>
                  <a:pt x="1726705" y="0"/>
                </a:lnTo>
                <a:lnTo>
                  <a:pt x="1726705" y="2333386"/>
                </a:lnTo>
                <a:lnTo>
                  <a:pt x="0" y="2333386"/>
                </a:lnTo>
                <a:lnTo>
                  <a:pt x="0" y="0"/>
                </a:lnTo>
                <a:close/>
              </a:path>
            </a:pathLst>
          </a:custGeom>
          <a:blipFill rotWithShape="1">
            <a:blip r:embed="rId6">
              <a:alphaModFix/>
            </a:blip>
            <a:stretch>
              <a:fillRect/>
            </a:stretch>
          </a:blipFill>
          <a:ln>
            <a:noFill/>
          </a:ln>
        </p:spPr>
        <p:txBody>
          <a:bodyPr/>
          <a:lstStyle/>
          <a:p>
            <a:endParaRPr lang="en-US"/>
          </a:p>
        </p:txBody>
      </p:sp>
      <p:sp>
        <p:nvSpPr>
          <p:cNvPr id="827" name="Google Shape;827;p68"/>
          <p:cNvSpPr txBox="1"/>
          <p:nvPr/>
        </p:nvSpPr>
        <p:spPr>
          <a:xfrm>
            <a:off x="3286609" y="3745245"/>
            <a:ext cx="1646700" cy="760500"/>
          </a:xfrm>
          <a:prstGeom prst="rect">
            <a:avLst/>
          </a:prstGeom>
          <a:noFill/>
          <a:ln>
            <a:noFill/>
          </a:ln>
        </p:spPr>
        <p:txBody>
          <a:bodyPr spcFirstLastPara="1" wrap="square" lIns="0" tIns="0" rIns="0" bIns="0" anchor="t" anchorCtr="0">
            <a:spAutoFit/>
          </a:bodyPr>
          <a:lstStyle/>
          <a:p>
            <a:pPr marL="0" marR="0" lvl="0" indent="0" algn="l" rtl="0">
              <a:lnSpc>
                <a:spcPct val="140015"/>
              </a:lnSpc>
              <a:spcBef>
                <a:spcPts val="0"/>
              </a:spcBef>
              <a:spcAft>
                <a:spcPts val="0"/>
              </a:spcAft>
              <a:buNone/>
            </a:pPr>
            <a:r>
              <a:rPr lang="en" sz="1300" b="0" i="0" u="none" strike="noStrike" cap="none">
                <a:solidFill>
                  <a:srgbClr val="000000"/>
                </a:solidFill>
                <a:latin typeface="Arial"/>
                <a:ea typeface="Arial"/>
                <a:cs typeface="Arial"/>
                <a:sym typeface="Arial"/>
              </a:rPr>
              <a:t>Ensure the lesson and rules are remembered.</a:t>
            </a:r>
            <a:endParaRPr sz="700"/>
          </a:p>
        </p:txBody>
      </p:sp>
      <p:sp>
        <p:nvSpPr>
          <p:cNvPr id="828" name="Google Shape;828;p68"/>
          <p:cNvSpPr txBox="1"/>
          <p:nvPr/>
        </p:nvSpPr>
        <p:spPr>
          <a:xfrm>
            <a:off x="5134782" y="3745245"/>
            <a:ext cx="1646700" cy="760500"/>
          </a:xfrm>
          <a:prstGeom prst="rect">
            <a:avLst/>
          </a:prstGeom>
          <a:noFill/>
          <a:ln>
            <a:noFill/>
          </a:ln>
        </p:spPr>
        <p:txBody>
          <a:bodyPr spcFirstLastPara="1" wrap="square" lIns="0" tIns="0" rIns="0" bIns="0" anchor="t" anchorCtr="0">
            <a:spAutoFit/>
          </a:bodyPr>
          <a:lstStyle/>
          <a:p>
            <a:pPr marL="0" marR="0" lvl="0" indent="0" algn="l" rtl="0">
              <a:lnSpc>
                <a:spcPct val="140015"/>
              </a:lnSpc>
              <a:spcBef>
                <a:spcPts val="0"/>
              </a:spcBef>
              <a:spcAft>
                <a:spcPts val="0"/>
              </a:spcAft>
              <a:buNone/>
            </a:pPr>
            <a:r>
              <a:rPr lang="en" sz="1300" b="0" i="0" u="none" strike="noStrike" cap="none">
                <a:solidFill>
                  <a:srgbClr val="000000"/>
                </a:solidFill>
                <a:latin typeface="Arial"/>
                <a:ea typeface="Arial"/>
                <a:cs typeface="Arial"/>
                <a:sym typeface="Arial"/>
              </a:rPr>
              <a:t>Ensure the lesson and rules are remembered.</a:t>
            </a:r>
            <a:endParaRPr sz="700"/>
          </a:p>
        </p:txBody>
      </p:sp>
      <p:sp>
        <p:nvSpPr>
          <p:cNvPr id="829" name="Google Shape;829;p68"/>
          <p:cNvSpPr txBox="1"/>
          <p:nvPr/>
        </p:nvSpPr>
        <p:spPr>
          <a:xfrm>
            <a:off x="6982955" y="3745245"/>
            <a:ext cx="1646700" cy="760500"/>
          </a:xfrm>
          <a:prstGeom prst="rect">
            <a:avLst/>
          </a:prstGeom>
          <a:noFill/>
          <a:ln>
            <a:noFill/>
          </a:ln>
        </p:spPr>
        <p:txBody>
          <a:bodyPr spcFirstLastPara="1" wrap="square" lIns="0" tIns="0" rIns="0" bIns="0" anchor="t" anchorCtr="0">
            <a:spAutoFit/>
          </a:bodyPr>
          <a:lstStyle/>
          <a:p>
            <a:pPr marL="0" marR="0" lvl="0" indent="0" algn="l" rtl="0">
              <a:lnSpc>
                <a:spcPct val="140015"/>
              </a:lnSpc>
              <a:spcBef>
                <a:spcPts val="0"/>
              </a:spcBef>
              <a:spcAft>
                <a:spcPts val="0"/>
              </a:spcAft>
              <a:buNone/>
            </a:pPr>
            <a:r>
              <a:rPr lang="en" sz="1300" b="0" i="0" u="none" strike="noStrike" cap="none">
                <a:solidFill>
                  <a:srgbClr val="000000"/>
                </a:solidFill>
                <a:latin typeface="Arial"/>
                <a:ea typeface="Arial"/>
                <a:cs typeface="Arial"/>
                <a:sym typeface="Arial"/>
              </a:rPr>
              <a:t>Ensure the lesson and rules are remembered.</a:t>
            </a:r>
            <a:endParaRPr sz="700"/>
          </a:p>
        </p:txBody>
      </p:sp>
      <p:sp>
        <p:nvSpPr>
          <p:cNvPr id="830" name="Google Shape;830;p68"/>
          <p:cNvSpPr txBox="1"/>
          <p:nvPr/>
        </p:nvSpPr>
        <p:spPr>
          <a:xfrm>
            <a:off x="514350" y="304800"/>
            <a:ext cx="6170700" cy="600300"/>
          </a:xfrm>
          <a:prstGeom prst="rect">
            <a:avLst/>
          </a:prstGeom>
          <a:noFill/>
          <a:ln>
            <a:noFill/>
          </a:ln>
        </p:spPr>
        <p:txBody>
          <a:bodyPr spcFirstLastPara="1" wrap="square" lIns="0" tIns="0" rIns="0" bIns="0" anchor="t" anchorCtr="0">
            <a:spAutoFit/>
          </a:bodyPr>
          <a:lstStyle/>
          <a:p>
            <a:pPr marL="0" marR="0" lvl="0" indent="0" algn="l" rtl="0">
              <a:lnSpc>
                <a:spcPct val="126000"/>
              </a:lnSpc>
              <a:spcBef>
                <a:spcPts val="0"/>
              </a:spcBef>
              <a:spcAft>
                <a:spcPts val="0"/>
              </a:spcAft>
              <a:buNone/>
            </a:pPr>
            <a:r>
              <a:rPr lang="en" sz="3900" b="1"/>
              <a:t>GB Modified</a:t>
            </a:r>
            <a:endParaRPr sz="700"/>
          </a:p>
        </p:txBody>
      </p:sp>
      <p:sp>
        <p:nvSpPr>
          <p:cNvPr id="831" name="Google Shape;831;p68"/>
          <p:cNvSpPr txBox="1"/>
          <p:nvPr/>
        </p:nvSpPr>
        <p:spPr>
          <a:xfrm>
            <a:off x="514350" y="4723097"/>
            <a:ext cx="1859400" cy="1848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 sz="1200" b="1" i="0" u="sng" strike="noStrike" cap="none">
                <a:solidFill>
                  <a:schemeClr val="hlink"/>
                </a:solidFill>
                <a:latin typeface="Arial"/>
                <a:ea typeface="Arial"/>
                <a:cs typeface="Arial"/>
                <a:sym typeface="Arial"/>
                <a:hlinkClick r:id="rId7" action="ppaction://hlinksldjump"/>
              </a:rPr>
              <a:t>Back to Agenda Page</a:t>
            </a:r>
            <a:endParaRPr sz="700"/>
          </a:p>
        </p:txBody>
      </p:sp>
      <p:sp>
        <p:nvSpPr>
          <p:cNvPr id="832" name="Google Shape;832;p68"/>
          <p:cNvSpPr txBox="1"/>
          <p:nvPr/>
        </p:nvSpPr>
        <p:spPr>
          <a:xfrm>
            <a:off x="3415065" y="3288478"/>
            <a:ext cx="1518300" cy="2463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 sz="1600" b="0" i="0" u="none" strike="noStrike" cap="none">
                <a:solidFill>
                  <a:srgbClr val="000000"/>
                </a:solidFill>
                <a:latin typeface="Arial"/>
                <a:ea typeface="Arial"/>
                <a:cs typeface="Arial"/>
                <a:sym typeface="Arial"/>
              </a:rPr>
              <a:t>01. Recap 1     </a:t>
            </a:r>
            <a:endParaRPr sz="700"/>
          </a:p>
        </p:txBody>
      </p:sp>
      <p:sp>
        <p:nvSpPr>
          <p:cNvPr id="833" name="Google Shape;833;p68"/>
          <p:cNvSpPr txBox="1"/>
          <p:nvPr/>
        </p:nvSpPr>
        <p:spPr>
          <a:xfrm>
            <a:off x="5263238" y="3288478"/>
            <a:ext cx="1518300" cy="2463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 sz="1600" b="0" i="0" u="none" strike="noStrike" cap="none">
                <a:solidFill>
                  <a:srgbClr val="000000"/>
                </a:solidFill>
                <a:latin typeface="Arial"/>
                <a:ea typeface="Arial"/>
                <a:cs typeface="Arial"/>
                <a:sym typeface="Arial"/>
              </a:rPr>
              <a:t>02. Recap 2     </a:t>
            </a:r>
            <a:endParaRPr sz="700"/>
          </a:p>
        </p:txBody>
      </p:sp>
      <p:sp>
        <p:nvSpPr>
          <p:cNvPr id="834" name="Google Shape;834;p68"/>
          <p:cNvSpPr txBox="1"/>
          <p:nvPr/>
        </p:nvSpPr>
        <p:spPr>
          <a:xfrm>
            <a:off x="7111411" y="3288478"/>
            <a:ext cx="1518300" cy="2463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 sz="1600" b="0" i="0" u="none" strike="noStrike" cap="none">
                <a:solidFill>
                  <a:srgbClr val="000000"/>
                </a:solidFill>
                <a:latin typeface="Arial"/>
                <a:ea typeface="Arial"/>
                <a:cs typeface="Arial"/>
                <a:sym typeface="Arial"/>
              </a:rPr>
              <a:t>03. Recap 3     </a:t>
            </a:r>
            <a:endParaRPr sz="700"/>
          </a:p>
        </p:txBody>
      </p:sp>
      <p:pic>
        <p:nvPicPr>
          <p:cNvPr id="835" name="Google Shape;835;p68"/>
          <p:cNvPicPr preferRelativeResize="0"/>
          <p:nvPr/>
        </p:nvPicPr>
        <p:blipFill>
          <a:blip r:embed="rId8">
            <a:alphaModFix/>
          </a:blip>
          <a:stretch>
            <a:fillRect/>
          </a:stretch>
        </p:blipFill>
        <p:spPr>
          <a:xfrm>
            <a:off x="3036750" y="1128550"/>
            <a:ext cx="2981808" cy="2416575"/>
          </a:xfrm>
          <a:prstGeom prst="rect">
            <a:avLst/>
          </a:prstGeom>
          <a:noFill/>
          <a:ln>
            <a:noFill/>
          </a:ln>
        </p:spPr>
      </p:pic>
      <p:pic>
        <p:nvPicPr>
          <p:cNvPr id="836" name="Google Shape;836;p68"/>
          <p:cNvPicPr preferRelativeResize="0"/>
          <p:nvPr/>
        </p:nvPicPr>
        <p:blipFill>
          <a:blip r:embed="rId9">
            <a:alphaModFix/>
          </a:blip>
          <a:stretch>
            <a:fillRect/>
          </a:stretch>
        </p:blipFill>
        <p:spPr>
          <a:xfrm>
            <a:off x="3722990" y="71050"/>
            <a:ext cx="7466718" cy="5143499"/>
          </a:xfrm>
          <a:prstGeom prst="rect">
            <a:avLst/>
          </a:prstGeom>
          <a:noFill/>
          <a:ln>
            <a:noFill/>
          </a:ln>
        </p:spPr>
      </p:pic>
      <p:pic>
        <p:nvPicPr>
          <p:cNvPr id="837" name="Google Shape;837;p68"/>
          <p:cNvPicPr preferRelativeResize="0"/>
          <p:nvPr/>
        </p:nvPicPr>
        <p:blipFill>
          <a:blip r:embed="rId10">
            <a:alphaModFix/>
          </a:blip>
          <a:stretch>
            <a:fillRect/>
          </a:stretch>
        </p:blipFill>
        <p:spPr>
          <a:xfrm>
            <a:off x="514340" y="3040650"/>
            <a:ext cx="5595168" cy="5143499"/>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bg>
      <p:bgPr>
        <a:solidFill>
          <a:srgbClr val="FDF9B4"/>
        </a:solidFill>
        <a:effectLst/>
      </p:bgPr>
    </p:bg>
    <p:spTree>
      <p:nvGrpSpPr>
        <p:cNvPr id="1" name="Shape 841"/>
        <p:cNvGrpSpPr/>
        <p:nvPr/>
      </p:nvGrpSpPr>
      <p:grpSpPr>
        <a:xfrm>
          <a:off x="0" y="0"/>
          <a:ext cx="0" cy="0"/>
          <a:chOff x="0" y="0"/>
          <a:chExt cx="0" cy="0"/>
        </a:xfrm>
      </p:grpSpPr>
      <p:grpSp>
        <p:nvGrpSpPr>
          <p:cNvPr id="842" name="Google Shape;842;p69"/>
          <p:cNvGrpSpPr/>
          <p:nvPr/>
        </p:nvGrpSpPr>
        <p:grpSpPr>
          <a:xfrm rot="5400000">
            <a:off x="5531568" y="757424"/>
            <a:ext cx="4653945" cy="3599326"/>
            <a:chOff x="0" y="-47625"/>
            <a:chExt cx="666611" cy="515552"/>
          </a:xfrm>
        </p:grpSpPr>
        <p:sp>
          <p:nvSpPr>
            <p:cNvPr id="843" name="Google Shape;843;p69"/>
            <p:cNvSpPr/>
            <p:nvPr/>
          </p:nvSpPr>
          <p:spPr>
            <a:xfrm>
              <a:off x="0" y="0"/>
              <a:ext cx="666611" cy="467927"/>
            </a:xfrm>
            <a:custGeom>
              <a:avLst/>
              <a:gdLst/>
              <a:ahLst/>
              <a:cxnLst/>
              <a:rect l="l" t="t" r="r" b="b"/>
              <a:pathLst>
                <a:path w="666611" h="467927" extrusionOk="0">
                  <a:moveTo>
                    <a:pt x="222324" y="448858"/>
                  </a:moveTo>
                  <a:cubicBezTo>
                    <a:pt x="256499" y="460372"/>
                    <a:pt x="295352" y="467927"/>
                    <a:pt x="333485" y="467927"/>
                  </a:cubicBezTo>
                  <a:cubicBezTo>
                    <a:pt x="371619" y="467927"/>
                    <a:pt x="408313" y="461450"/>
                    <a:pt x="442128" y="449936"/>
                  </a:cubicBezTo>
                  <a:cubicBezTo>
                    <a:pt x="442849" y="449577"/>
                    <a:pt x="443568" y="449577"/>
                    <a:pt x="444287" y="449217"/>
                  </a:cubicBezTo>
                  <a:cubicBezTo>
                    <a:pt x="571278" y="403162"/>
                    <a:pt x="664812" y="281548"/>
                    <a:pt x="666611" y="147086"/>
                  </a:cubicBezTo>
                  <a:lnTo>
                    <a:pt x="666611" y="0"/>
                  </a:lnTo>
                  <a:lnTo>
                    <a:pt x="0" y="0"/>
                  </a:lnTo>
                  <a:lnTo>
                    <a:pt x="0" y="146977"/>
                  </a:lnTo>
                  <a:cubicBezTo>
                    <a:pt x="1799" y="282267"/>
                    <a:pt x="93894" y="403882"/>
                    <a:pt x="222324" y="448858"/>
                  </a:cubicBezTo>
                  <a:close/>
                </a:path>
              </a:pathLst>
            </a:custGeom>
            <a:solidFill>
              <a:srgbClr val="000000">
                <a:alpha val="0"/>
              </a:srgbClr>
            </a:solidFill>
            <a:ln w="95250" cap="sq" cmpd="sng">
              <a:solidFill>
                <a:srgbClr val="FFFFFF"/>
              </a:solidFill>
              <a:prstDash val="solid"/>
              <a:miter lim="8000"/>
              <a:headEnd type="none" w="sm" len="sm"/>
              <a:tailEnd type="none" w="sm" len="sm"/>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844" name="Google Shape;844;p69"/>
            <p:cNvSpPr txBox="1"/>
            <p:nvPr/>
          </p:nvSpPr>
          <p:spPr>
            <a:xfrm>
              <a:off x="0" y="-47625"/>
              <a:ext cx="666600" cy="388500"/>
            </a:xfrm>
            <a:prstGeom prst="rect">
              <a:avLst/>
            </a:prstGeom>
            <a:noFill/>
            <a:ln>
              <a:noFill/>
            </a:ln>
          </p:spPr>
          <p:txBody>
            <a:bodyPr spcFirstLastPara="1" wrap="square" lIns="25400" tIns="25400" rIns="25400" bIns="25400" anchor="ctr" anchorCtr="0">
              <a:noAutofit/>
            </a:bodyPr>
            <a:lstStyle/>
            <a:p>
              <a:pPr marL="0" marR="0" lvl="0" indent="0" algn="ctr" rtl="0">
                <a:lnSpc>
                  <a:spcPct val="186611"/>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cxnSp>
        <p:nvCxnSpPr>
          <p:cNvPr id="845" name="Google Shape;845;p69"/>
          <p:cNvCxnSpPr/>
          <p:nvPr/>
        </p:nvCxnSpPr>
        <p:spPr>
          <a:xfrm>
            <a:off x="0" y="253928"/>
            <a:ext cx="9144000" cy="0"/>
          </a:xfrm>
          <a:prstGeom prst="straightConnector1">
            <a:avLst/>
          </a:prstGeom>
          <a:noFill/>
          <a:ln w="95250" cap="flat" cmpd="sng">
            <a:solidFill>
              <a:srgbClr val="FFFFFF"/>
            </a:solidFill>
            <a:prstDash val="solid"/>
            <a:round/>
            <a:headEnd type="none" w="sm" len="sm"/>
            <a:tailEnd type="none" w="sm" len="sm"/>
          </a:ln>
        </p:spPr>
      </p:cxnSp>
      <p:cxnSp>
        <p:nvCxnSpPr>
          <p:cNvPr id="846" name="Google Shape;846;p69"/>
          <p:cNvCxnSpPr/>
          <p:nvPr/>
        </p:nvCxnSpPr>
        <p:spPr>
          <a:xfrm>
            <a:off x="0" y="4860257"/>
            <a:ext cx="9144000" cy="0"/>
          </a:xfrm>
          <a:prstGeom prst="straightConnector1">
            <a:avLst/>
          </a:prstGeom>
          <a:noFill/>
          <a:ln w="95250" cap="flat" cmpd="sng">
            <a:solidFill>
              <a:srgbClr val="FFFFFF"/>
            </a:solidFill>
            <a:prstDash val="solid"/>
            <a:round/>
            <a:headEnd type="none" w="sm" len="sm"/>
            <a:tailEnd type="none" w="sm" len="sm"/>
          </a:ln>
        </p:spPr>
      </p:cxnSp>
      <p:sp>
        <p:nvSpPr>
          <p:cNvPr id="847" name="Google Shape;847;p69"/>
          <p:cNvSpPr/>
          <p:nvPr/>
        </p:nvSpPr>
        <p:spPr>
          <a:xfrm>
            <a:off x="3481871" y="1709166"/>
            <a:ext cx="1337682" cy="1377762"/>
          </a:xfrm>
          <a:custGeom>
            <a:avLst/>
            <a:gdLst/>
            <a:ahLst/>
            <a:cxnLst/>
            <a:rect l="l" t="t" r="r" b="b"/>
            <a:pathLst>
              <a:path w="2675364" h="2755524" extrusionOk="0">
                <a:moveTo>
                  <a:pt x="0" y="0"/>
                </a:moveTo>
                <a:lnTo>
                  <a:pt x="2675364" y="0"/>
                </a:lnTo>
                <a:lnTo>
                  <a:pt x="2675364" y="2755524"/>
                </a:lnTo>
                <a:lnTo>
                  <a:pt x="0" y="2755524"/>
                </a:lnTo>
                <a:lnTo>
                  <a:pt x="0" y="0"/>
                </a:lnTo>
                <a:close/>
              </a:path>
            </a:pathLst>
          </a:custGeom>
          <a:blipFill rotWithShape="1">
            <a:blip r:embed="rId3">
              <a:alphaModFix/>
            </a:blip>
            <a:stretch>
              <a:fillRect/>
            </a:stretch>
          </a:blipFill>
          <a:ln>
            <a:noFill/>
          </a:ln>
        </p:spPr>
        <p:txBody>
          <a:bodyPr/>
          <a:lstStyle/>
          <a:p>
            <a:endParaRPr lang="en-US"/>
          </a:p>
        </p:txBody>
      </p:sp>
      <p:sp>
        <p:nvSpPr>
          <p:cNvPr id="848" name="Google Shape;848;p69"/>
          <p:cNvSpPr/>
          <p:nvPr/>
        </p:nvSpPr>
        <p:spPr>
          <a:xfrm>
            <a:off x="5289288" y="1709166"/>
            <a:ext cx="1337682" cy="1377762"/>
          </a:xfrm>
          <a:custGeom>
            <a:avLst/>
            <a:gdLst/>
            <a:ahLst/>
            <a:cxnLst/>
            <a:rect l="l" t="t" r="r" b="b"/>
            <a:pathLst>
              <a:path w="2675364" h="2755524" extrusionOk="0">
                <a:moveTo>
                  <a:pt x="0" y="0"/>
                </a:moveTo>
                <a:lnTo>
                  <a:pt x="2675364" y="0"/>
                </a:lnTo>
                <a:lnTo>
                  <a:pt x="2675364" y="2755524"/>
                </a:lnTo>
                <a:lnTo>
                  <a:pt x="0" y="2755524"/>
                </a:lnTo>
                <a:lnTo>
                  <a:pt x="0" y="0"/>
                </a:lnTo>
                <a:close/>
              </a:path>
            </a:pathLst>
          </a:custGeom>
          <a:blipFill rotWithShape="1">
            <a:blip r:embed="rId3">
              <a:alphaModFix/>
            </a:blip>
            <a:stretch>
              <a:fillRect/>
            </a:stretch>
          </a:blipFill>
          <a:ln>
            <a:noFill/>
          </a:ln>
        </p:spPr>
        <p:txBody>
          <a:bodyPr/>
          <a:lstStyle/>
          <a:p>
            <a:endParaRPr lang="en-US"/>
          </a:p>
        </p:txBody>
      </p:sp>
      <p:sp>
        <p:nvSpPr>
          <p:cNvPr id="849" name="Google Shape;849;p69"/>
          <p:cNvSpPr/>
          <p:nvPr/>
        </p:nvSpPr>
        <p:spPr>
          <a:xfrm>
            <a:off x="7137462" y="1709166"/>
            <a:ext cx="1337682" cy="1377762"/>
          </a:xfrm>
          <a:custGeom>
            <a:avLst/>
            <a:gdLst/>
            <a:ahLst/>
            <a:cxnLst/>
            <a:rect l="l" t="t" r="r" b="b"/>
            <a:pathLst>
              <a:path w="2675364" h="2755524" extrusionOk="0">
                <a:moveTo>
                  <a:pt x="0" y="0"/>
                </a:moveTo>
                <a:lnTo>
                  <a:pt x="2675364" y="0"/>
                </a:lnTo>
                <a:lnTo>
                  <a:pt x="2675364" y="2755524"/>
                </a:lnTo>
                <a:lnTo>
                  <a:pt x="0" y="2755524"/>
                </a:lnTo>
                <a:lnTo>
                  <a:pt x="0" y="0"/>
                </a:lnTo>
                <a:close/>
              </a:path>
            </a:pathLst>
          </a:custGeom>
          <a:blipFill rotWithShape="1">
            <a:blip r:embed="rId3">
              <a:alphaModFix/>
            </a:blip>
            <a:stretch>
              <a:fillRect/>
            </a:stretch>
          </a:blipFill>
          <a:ln>
            <a:noFill/>
          </a:ln>
        </p:spPr>
        <p:txBody>
          <a:bodyPr/>
          <a:lstStyle/>
          <a:p>
            <a:endParaRPr lang="en-US"/>
          </a:p>
        </p:txBody>
      </p:sp>
      <p:sp>
        <p:nvSpPr>
          <p:cNvPr id="850" name="Google Shape;850;p69"/>
          <p:cNvSpPr/>
          <p:nvPr/>
        </p:nvSpPr>
        <p:spPr>
          <a:xfrm>
            <a:off x="3286609" y="1851328"/>
            <a:ext cx="1318307" cy="1284750"/>
          </a:xfrm>
          <a:custGeom>
            <a:avLst/>
            <a:gdLst/>
            <a:ahLst/>
            <a:cxnLst/>
            <a:rect l="l" t="t" r="r" b="b"/>
            <a:pathLst>
              <a:path w="2636613" h="2569499" extrusionOk="0">
                <a:moveTo>
                  <a:pt x="0" y="0"/>
                </a:moveTo>
                <a:lnTo>
                  <a:pt x="2636614" y="0"/>
                </a:lnTo>
                <a:lnTo>
                  <a:pt x="2636614" y="2569500"/>
                </a:lnTo>
                <a:lnTo>
                  <a:pt x="0" y="2569500"/>
                </a:lnTo>
                <a:lnTo>
                  <a:pt x="0" y="0"/>
                </a:lnTo>
                <a:close/>
              </a:path>
            </a:pathLst>
          </a:custGeom>
          <a:blipFill rotWithShape="1">
            <a:blip r:embed="rId4">
              <a:alphaModFix/>
            </a:blip>
            <a:stretch>
              <a:fillRect/>
            </a:stretch>
          </a:blipFill>
          <a:ln>
            <a:noFill/>
          </a:ln>
        </p:spPr>
        <p:txBody>
          <a:bodyPr/>
          <a:lstStyle/>
          <a:p>
            <a:endParaRPr lang="en-US"/>
          </a:p>
        </p:txBody>
      </p:sp>
      <p:sp>
        <p:nvSpPr>
          <p:cNvPr id="851" name="Google Shape;851;p69"/>
          <p:cNvSpPr/>
          <p:nvPr/>
        </p:nvSpPr>
        <p:spPr>
          <a:xfrm>
            <a:off x="5443495" y="1815641"/>
            <a:ext cx="1029271" cy="1164813"/>
          </a:xfrm>
          <a:custGeom>
            <a:avLst/>
            <a:gdLst/>
            <a:ahLst/>
            <a:cxnLst/>
            <a:rect l="l" t="t" r="r" b="b"/>
            <a:pathLst>
              <a:path w="2058541" h="2329625" extrusionOk="0">
                <a:moveTo>
                  <a:pt x="0" y="0"/>
                </a:moveTo>
                <a:lnTo>
                  <a:pt x="2058541" y="0"/>
                </a:lnTo>
                <a:lnTo>
                  <a:pt x="2058541" y="2329624"/>
                </a:lnTo>
                <a:lnTo>
                  <a:pt x="0" y="2329624"/>
                </a:lnTo>
                <a:lnTo>
                  <a:pt x="0" y="0"/>
                </a:lnTo>
                <a:close/>
              </a:path>
            </a:pathLst>
          </a:custGeom>
          <a:blipFill rotWithShape="1">
            <a:blip r:embed="rId5">
              <a:alphaModFix/>
            </a:blip>
            <a:stretch>
              <a:fillRect/>
            </a:stretch>
          </a:blipFill>
          <a:ln>
            <a:noFill/>
          </a:ln>
        </p:spPr>
        <p:txBody>
          <a:bodyPr/>
          <a:lstStyle/>
          <a:p>
            <a:endParaRPr lang="en-US"/>
          </a:p>
        </p:txBody>
      </p:sp>
      <p:sp>
        <p:nvSpPr>
          <p:cNvPr id="852" name="Google Shape;852;p69"/>
          <p:cNvSpPr/>
          <p:nvPr/>
        </p:nvSpPr>
        <p:spPr>
          <a:xfrm>
            <a:off x="7438854" y="1813760"/>
            <a:ext cx="863353" cy="1166693"/>
          </a:xfrm>
          <a:custGeom>
            <a:avLst/>
            <a:gdLst/>
            <a:ahLst/>
            <a:cxnLst/>
            <a:rect l="l" t="t" r="r" b="b"/>
            <a:pathLst>
              <a:path w="1726706" h="2333386" extrusionOk="0">
                <a:moveTo>
                  <a:pt x="0" y="0"/>
                </a:moveTo>
                <a:lnTo>
                  <a:pt x="1726705" y="0"/>
                </a:lnTo>
                <a:lnTo>
                  <a:pt x="1726705" y="2333386"/>
                </a:lnTo>
                <a:lnTo>
                  <a:pt x="0" y="2333386"/>
                </a:lnTo>
                <a:lnTo>
                  <a:pt x="0" y="0"/>
                </a:lnTo>
                <a:close/>
              </a:path>
            </a:pathLst>
          </a:custGeom>
          <a:blipFill rotWithShape="1">
            <a:blip r:embed="rId6">
              <a:alphaModFix/>
            </a:blip>
            <a:stretch>
              <a:fillRect/>
            </a:stretch>
          </a:blipFill>
          <a:ln>
            <a:noFill/>
          </a:ln>
        </p:spPr>
        <p:txBody>
          <a:bodyPr/>
          <a:lstStyle/>
          <a:p>
            <a:endParaRPr lang="en-US"/>
          </a:p>
        </p:txBody>
      </p:sp>
      <p:sp>
        <p:nvSpPr>
          <p:cNvPr id="853" name="Google Shape;853;p69"/>
          <p:cNvSpPr txBox="1"/>
          <p:nvPr/>
        </p:nvSpPr>
        <p:spPr>
          <a:xfrm>
            <a:off x="3286609" y="3745245"/>
            <a:ext cx="1646700" cy="760500"/>
          </a:xfrm>
          <a:prstGeom prst="rect">
            <a:avLst/>
          </a:prstGeom>
          <a:noFill/>
          <a:ln>
            <a:noFill/>
          </a:ln>
        </p:spPr>
        <p:txBody>
          <a:bodyPr spcFirstLastPara="1" wrap="square" lIns="0" tIns="0" rIns="0" bIns="0" anchor="t" anchorCtr="0">
            <a:spAutoFit/>
          </a:bodyPr>
          <a:lstStyle/>
          <a:p>
            <a:pPr marL="0" marR="0" lvl="0" indent="0" algn="l" rtl="0">
              <a:lnSpc>
                <a:spcPct val="140015"/>
              </a:lnSpc>
              <a:spcBef>
                <a:spcPts val="0"/>
              </a:spcBef>
              <a:spcAft>
                <a:spcPts val="0"/>
              </a:spcAft>
              <a:buNone/>
            </a:pPr>
            <a:r>
              <a:rPr lang="en" sz="1300" b="0" i="0" u="none" strike="noStrike" cap="none">
                <a:solidFill>
                  <a:srgbClr val="000000"/>
                </a:solidFill>
                <a:latin typeface="Arial"/>
                <a:ea typeface="Arial"/>
                <a:cs typeface="Arial"/>
                <a:sym typeface="Arial"/>
              </a:rPr>
              <a:t>Ensure the lesson and rules are remembered.</a:t>
            </a:r>
            <a:endParaRPr sz="700"/>
          </a:p>
        </p:txBody>
      </p:sp>
      <p:sp>
        <p:nvSpPr>
          <p:cNvPr id="854" name="Google Shape;854;p69"/>
          <p:cNvSpPr txBox="1"/>
          <p:nvPr/>
        </p:nvSpPr>
        <p:spPr>
          <a:xfrm>
            <a:off x="5134782" y="3745245"/>
            <a:ext cx="1646700" cy="760500"/>
          </a:xfrm>
          <a:prstGeom prst="rect">
            <a:avLst/>
          </a:prstGeom>
          <a:noFill/>
          <a:ln>
            <a:noFill/>
          </a:ln>
        </p:spPr>
        <p:txBody>
          <a:bodyPr spcFirstLastPara="1" wrap="square" lIns="0" tIns="0" rIns="0" bIns="0" anchor="t" anchorCtr="0">
            <a:spAutoFit/>
          </a:bodyPr>
          <a:lstStyle/>
          <a:p>
            <a:pPr marL="0" marR="0" lvl="0" indent="0" algn="l" rtl="0">
              <a:lnSpc>
                <a:spcPct val="140015"/>
              </a:lnSpc>
              <a:spcBef>
                <a:spcPts val="0"/>
              </a:spcBef>
              <a:spcAft>
                <a:spcPts val="0"/>
              </a:spcAft>
              <a:buNone/>
            </a:pPr>
            <a:r>
              <a:rPr lang="en" sz="1300" b="0" i="0" u="none" strike="noStrike" cap="none">
                <a:solidFill>
                  <a:srgbClr val="000000"/>
                </a:solidFill>
                <a:latin typeface="Arial"/>
                <a:ea typeface="Arial"/>
                <a:cs typeface="Arial"/>
                <a:sym typeface="Arial"/>
              </a:rPr>
              <a:t>Ensure the lesson and rules are remembered.</a:t>
            </a:r>
            <a:endParaRPr sz="700"/>
          </a:p>
        </p:txBody>
      </p:sp>
      <p:sp>
        <p:nvSpPr>
          <p:cNvPr id="855" name="Google Shape;855;p69"/>
          <p:cNvSpPr txBox="1"/>
          <p:nvPr/>
        </p:nvSpPr>
        <p:spPr>
          <a:xfrm>
            <a:off x="6982955" y="3745245"/>
            <a:ext cx="1646700" cy="760500"/>
          </a:xfrm>
          <a:prstGeom prst="rect">
            <a:avLst/>
          </a:prstGeom>
          <a:noFill/>
          <a:ln>
            <a:noFill/>
          </a:ln>
        </p:spPr>
        <p:txBody>
          <a:bodyPr spcFirstLastPara="1" wrap="square" lIns="0" tIns="0" rIns="0" bIns="0" anchor="t" anchorCtr="0">
            <a:spAutoFit/>
          </a:bodyPr>
          <a:lstStyle/>
          <a:p>
            <a:pPr marL="0" marR="0" lvl="0" indent="0" algn="l" rtl="0">
              <a:lnSpc>
                <a:spcPct val="140015"/>
              </a:lnSpc>
              <a:spcBef>
                <a:spcPts val="0"/>
              </a:spcBef>
              <a:spcAft>
                <a:spcPts val="0"/>
              </a:spcAft>
              <a:buNone/>
            </a:pPr>
            <a:r>
              <a:rPr lang="en" sz="1300" b="0" i="0" u="none" strike="noStrike" cap="none">
                <a:solidFill>
                  <a:srgbClr val="000000"/>
                </a:solidFill>
                <a:latin typeface="Arial"/>
                <a:ea typeface="Arial"/>
                <a:cs typeface="Arial"/>
                <a:sym typeface="Arial"/>
              </a:rPr>
              <a:t>Ensure the lesson and rules are remembered.</a:t>
            </a:r>
            <a:endParaRPr sz="700"/>
          </a:p>
        </p:txBody>
      </p:sp>
      <p:sp>
        <p:nvSpPr>
          <p:cNvPr id="856" name="Google Shape;856;p69"/>
          <p:cNvSpPr txBox="1"/>
          <p:nvPr/>
        </p:nvSpPr>
        <p:spPr>
          <a:xfrm>
            <a:off x="514350" y="304800"/>
            <a:ext cx="8238000" cy="600300"/>
          </a:xfrm>
          <a:prstGeom prst="rect">
            <a:avLst/>
          </a:prstGeom>
          <a:noFill/>
          <a:ln>
            <a:noFill/>
          </a:ln>
        </p:spPr>
        <p:txBody>
          <a:bodyPr spcFirstLastPara="1" wrap="square" lIns="0" tIns="0" rIns="0" bIns="0" anchor="t" anchorCtr="0">
            <a:spAutoFit/>
          </a:bodyPr>
          <a:lstStyle/>
          <a:p>
            <a:pPr marL="0" marR="0" lvl="0" indent="0" algn="l" rtl="0">
              <a:lnSpc>
                <a:spcPct val="126000"/>
              </a:lnSpc>
              <a:spcBef>
                <a:spcPts val="0"/>
              </a:spcBef>
              <a:spcAft>
                <a:spcPts val="0"/>
              </a:spcAft>
              <a:buNone/>
            </a:pPr>
            <a:r>
              <a:rPr lang="en" sz="3900" b="1"/>
              <a:t>Random Forest Classification</a:t>
            </a:r>
            <a:endParaRPr sz="700"/>
          </a:p>
        </p:txBody>
      </p:sp>
      <p:sp>
        <p:nvSpPr>
          <p:cNvPr id="857" name="Google Shape;857;p69"/>
          <p:cNvSpPr txBox="1"/>
          <p:nvPr/>
        </p:nvSpPr>
        <p:spPr>
          <a:xfrm>
            <a:off x="514350" y="4723097"/>
            <a:ext cx="1859400" cy="1848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 sz="1200" b="1" i="0" u="sng" strike="noStrike" cap="none">
                <a:solidFill>
                  <a:schemeClr val="hlink"/>
                </a:solidFill>
                <a:latin typeface="Arial"/>
                <a:ea typeface="Arial"/>
                <a:cs typeface="Arial"/>
                <a:sym typeface="Arial"/>
                <a:hlinkClick r:id="rId7" action="ppaction://hlinksldjump"/>
              </a:rPr>
              <a:t>Back to Agenda Page</a:t>
            </a:r>
            <a:endParaRPr sz="700"/>
          </a:p>
        </p:txBody>
      </p:sp>
      <p:sp>
        <p:nvSpPr>
          <p:cNvPr id="858" name="Google Shape;858;p69"/>
          <p:cNvSpPr txBox="1"/>
          <p:nvPr/>
        </p:nvSpPr>
        <p:spPr>
          <a:xfrm>
            <a:off x="3415065" y="3288478"/>
            <a:ext cx="1518300" cy="2463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 sz="1600" b="0" i="0" u="none" strike="noStrike" cap="none">
                <a:solidFill>
                  <a:srgbClr val="000000"/>
                </a:solidFill>
                <a:latin typeface="Arial"/>
                <a:ea typeface="Arial"/>
                <a:cs typeface="Arial"/>
                <a:sym typeface="Arial"/>
              </a:rPr>
              <a:t>01. Recap 1     </a:t>
            </a:r>
            <a:endParaRPr sz="700"/>
          </a:p>
        </p:txBody>
      </p:sp>
      <p:sp>
        <p:nvSpPr>
          <p:cNvPr id="859" name="Google Shape;859;p69"/>
          <p:cNvSpPr txBox="1"/>
          <p:nvPr/>
        </p:nvSpPr>
        <p:spPr>
          <a:xfrm>
            <a:off x="5263238" y="3288478"/>
            <a:ext cx="1518300" cy="2463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 sz="1600" b="0" i="0" u="none" strike="noStrike" cap="none">
                <a:solidFill>
                  <a:srgbClr val="000000"/>
                </a:solidFill>
                <a:latin typeface="Arial"/>
                <a:ea typeface="Arial"/>
                <a:cs typeface="Arial"/>
                <a:sym typeface="Arial"/>
              </a:rPr>
              <a:t>02. Recap 2     </a:t>
            </a:r>
            <a:endParaRPr sz="700"/>
          </a:p>
        </p:txBody>
      </p:sp>
      <p:sp>
        <p:nvSpPr>
          <p:cNvPr id="860" name="Google Shape;860;p69"/>
          <p:cNvSpPr txBox="1"/>
          <p:nvPr/>
        </p:nvSpPr>
        <p:spPr>
          <a:xfrm>
            <a:off x="7111411" y="3288478"/>
            <a:ext cx="1518300" cy="2463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 sz="1600" b="0" i="0" u="none" strike="noStrike" cap="none">
                <a:solidFill>
                  <a:srgbClr val="000000"/>
                </a:solidFill>
                <a:latin typeface="Arial"/>
                <a:ea typeface="Arial"/>
                <a:cs typeface="Arial"/>
                <a:sym typeface="Arial"/>
              </a:rPr>
              <a:t>03. Recap 3     </a:t>
            </a:r>
            <a:endParaRPr sz="700"/>
          </a:p>
        </p:txBody>
      </p:sp>
      <p:pic>
        <p:nvPicPr>
          <p:cNvPr id="861" name="Google Shape;861;p69"/>
          <p:cNvPicPr preferRelativeResize="0"/>
          <p:nvPr/>
        </p:nvPicPr>
        <p:blipFill>
          <a:blip r:embed="rId8">
            <a:alphaModFix/>
          </a:blip>
          <a:stretch>
            <a:fillRect/>
          </a:stretch>
        </p:blipFill>
        <p:spPr>
          <a:xfrm>
            <a:off x="152400" y="1057500"/>
            <a:ext cx="2981811" cy="1763992"/>
          </a:xfrm>
          <a:prstGeom prst="rect">
            <a:avLst/>
          </a:prstGeom>
          <a:noFill/>
          <a:ln>
            <a:noFill/>
          </a:ln>
        </p:spPr>
      </p:pic>
      <p:pic>
        <p:nvPicPr>
          <p:cNvPr id="862" name="Google Shape;862;p69"/>
          <p:cNvPicPr preferRelativeResize="0"/>
          <p:nvPr/>
        </p:nvPicPr>
        <p:blipFill>
          <a:blip r:embed="rId9">
            <a:alphaModFix/>
          </a:blip>
          <a:stretch>
            <a:fillRect/>
          </a:stretch>
        </p:blipFill>
        <p:spPr>
          <a:xfrm>
            <a:off x="1779024" y="0"/>
            <a:ext cx="5585950" cy="5143499"/>
          </a:xfrm>
          <a:prstGeom prst="rect">
            <a:avLst/>
          </a:prstGeom>
          <a:noFill/>
          <a:ln>
            <a:noFill/>
          </a:ln>
        </p:spPr>
      </p:pic>
      <p:pic>
        <p:nvPicPr>
          <p:cNvPr id="863" name="Google Shape;863;p69"/>
          <p:cNvPicPr preferRelativeResize="0"/>
          <p:nvPr/>
        </p:nvPicPr>
        <p:blipFill>
          <a:blip r:embed="rId10">
            <a:alphaModFix/>
          </a:blip>
          <a:stretch>
            <a:fillRect/>
          </a:stretch>
        </p:blipFill>
        <p:spPr>
          <a:xfrm>
            <a:off x="5526017" y="1057500"/>
            <a:ext cx="8521065" cy="514350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bg>
      <p:bgPr>
        <a:solidFill>
          <a:srgbClr val="FDF9B4"/>
        </a:solidFill>
        <a:effectLst/>
      </p:bgPr>
    </p:bg>
    <p:spTree>
      <p:nvGrpSpPr>
        <p:cNvPr id="1" name="Shape 867"/>
        <p:cNvGrpSpPr/>
        <p:nvPr/>
      </p:nvGrpSpPr>
      <p:grpSpPr>
        <a:xfrm>
          <a:off x="0" y="0"/>
          <a:ext cx="0" cy="0"/>
          <a:chOff x="0" y="0"/>
          <a:chExt cx="0" cy="0"/>
        </a:xfrm>
      </p:grpSpPr>
      <p:grpSp>
        <p:nvGrpSpPr>
          <p:cNvPr id="868" name="Google Shape;868;p70"/>
          <p:cNvGrpSpPr/>
          <p:nvPr/>
        </p:nvGrpSpPr>
        <p:grpSpPr>
          <a:xfrm rot="5400000">
            <a:off x="5531568" y="757424"/>
            <a:ext cx="4653945" cy="3599326"/>
            <a:chOff x="0" y="-47625"/>
            <a:chExt cx="666611" cy="515552"/>
          </a:xfrm>
        </p:grpSpPr>
        <p:sp>
          <p:nvSpPr>
            <p:cNvPr id="869" name="Google Shape;869;p70"/>
            <p:cNvSpPr/>
            <p:nvPr/>
          </p:nvSpPr>
          <p:spPr>
            <a:xfrm>
              <a:off x="0" y="0"/>
              <a:ext cx="666611" cy="467927"/>
            </a:xfrm>
            <a:custGeom>
              <a:avLst/>
              <a:gdLst/>
              <a:ahLst/>
              <a:cxnLst/>
              <a:rect l="l" t="t" r="r" b="b"/>
              <a:pathLst>
                <a:path w="666611" h="467927" extrusionOk="0">
                  <a:moveTo>
                    <a:pt x="222324" y="448858"/>
                  </a:moveTo>
                  <a:cubicBezTo>
                    <a:pt x="256499" y="460372"/>
                    <a:pt x="295352" y="467927"/>
                    <a:pt x="333485" y="467927"/>
                  </a:cubicBezTo>
                  <a:cubicBezTo>
                    <a:pt x="371619" y="467927"/>
                    <a:pt x="408313" y="461450"/>
                    <a:pt x="442128" y="449936"/>
                  </a:cubicBezTo>
                  <a:cubicBezTo>
                    <a:pt x="442849" y="449577"/>
                    <a:pt x="443568" y="449577"/>
                    <a:pt x="444287" y="449217"/>
                  </a:cubicBezTo>
                  <a:cubicBezTo>
                    <a:pt x="571278" y="403162"/>
                    <a:pt x="664812" y="281548"/>
                    <a:pt x="666611" y="147086"/>
                  </a:cubicBezTo>
                  <a:lnTo>
                    <a:pt x="666611" y="0"/>
                  </a:lnTo>
                  <a:lnTo>
                    <a:pt x="0" y="0"/>
                  </a:lnTo>
                  <a:lnTo>
                    <a:pt x="0" y="146977"/>
                  </a:lnTo>
                  <a:cubicBezTo>
                    <a:pt x="1799" y="282267"/>
                    <a:pt x="93894" y="403882"/>
                    <a:pt x="222324" y="448858"/>
                  </a:cubicBezTo>
                  <a:close/>
                </a:path>
              </a:pathLst>
            </a:custGeom>
            <a:solidFill>
              <a:srgbClr val="000000">
                <a:alpha val="0"/>
              </a:srgbClr>
            </a:solidFill>
            <a:ln w="95250" cap="sq" cmpd="sng">
              <a:solidFill>
                <a:srgbClr val="FFFFFF"/>
              </a:solidFill>
              <a:prstDash val="solid"/>
              <a:miter lim="8000"/>
              <a:headEnd type="none" w="sm" len="sm"/>
              <a:tailEnd type="none" w="sm" len="sm"/>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870" name="Google Shape;870;p70"/>
            <p:cNvSpPr txBox="1"/>
            <p:nvPr/>
          </p:nvSpPr>
          <p:spPr>
            <a:xfrm>
              <a:off x="0" y="-47625"/>
              <a:ext cx="666600" cy="388500"/>
            </a:xfrm>
            <a:prstGeom prst="rect">
              <a:avLst/>
            </a:prstGeom>
            <a:noFill/>
            <a:ln>
              <a:noFill/>
            </a:ln>
          </p:spPr>
          <p:txBody>
            <a:bodyPr spcFirstLastPara="1" wrap="square" lIns="25400" tIns="25400" rIns="25400" bIns="25400" anchor="ctr" anchorCtr="0">
              <a:noAutofit/>
            </a:bodyPr>
            <a:lstStyle/>
            <a:p>
              <a:pPr marL="0" marR="0" lvl="0" indent="0" algn="ctr" rtl="0">
                <a:lnSpc>
                  <a:spcPct val="186611"/>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cxnSp>
        <p:nvCxnSpPr>
          <p:cNvPr id="871" name="Google Shape;871;p70"/>
          <p:cNvCxnSpPr/>
          <p:nvPr/>
        </p:nvCxnSpPr>
        <p:spPr>
          <a:xfrm>
            <a:off x="0" y="253928"/>
            <a:ext cx="9144000" cy="0"/>
          </a:xfrm>
          <a:prstGeom prst="straightConnector1">
            <a:avLst/>
          </a:prstGeom>
          <a:noFill/>
          <a:ln w="95250" cap="flat" cmpd="sng">
            <a:solidFill>
              <a:srgbClr val="FFFFFF"/>
            </a:solidFill>
            <a:prstDash val="solid"/>
            <a:round/>
            <a:headEnd type="none" w="sm" len="sm"/>
            <a:tailEnd type="none" w="sm" len="sm"/>
          </a:ln>
        </p:spPr>
      </p:cxnSp>
      <p:cxnSp>
        <p:nvCxnSpPr>
          <p:cNvPr id="872" name="Google Shape;872;p70"/>
          <p:cNvCxnSpPr/>
          <p:nvPr/>
        </p:nvCxnSpPr>
        <p:spPr>
          <a:xfrm>
            <a:off x="0" y="4860257"/>
            <a:ext cx="9144000" cy="0"/>
          </a:xfrm>
          <a:prstGeom prst="straightConnector1">
            <a:avLst/>
          </a:prstGeom>
          <a:noFill/>
          <a:ln w="95250" cap="flat" cmpd="sng">
            <a:solidFill>
              <a:srgbClr val="FFFFFF"/>
            </a:solidFill>
            <a:prstDash val="solid"/>
            <a:round/>
            <a:headEnd type="none" w="sm" len="sm"/>
            <a:tailEnd type="none" w="sm" len="sm"/>
          </a:ln>
        </p:spPr>
      </p:cxnSp>
      <p:sp>
        <p:nvSpPr>
          <p:cNvPr id="873" name="Google Shape;873;p70"/>
          <p:cNvSpPr/>
          <p:nvPr/>
        </p:nvSpPr>
        <p:spPr>
          <a:xfrm>
            <a:off x="3481871" y="1709166"/>
            <a:ext cx="1337682" cy="1377762"/>
          </a:xfrm>
          <a:custGeom>
            <a:avLst/>
            <a:gdLst/>
            <a:ahLst/>
            <a:cxnLst/>
            <a:rect l="l" t="t" r="r" b="b"/>
            <a:pathLst>
              <a:path w="2675364" h="2755524" extrusionOk="0">
                <a:moveTo>
                  <a:pt x="0" y="0"/>
                </a:moveTo>
                <a:lnTo>
                  <a:pt x="2675364" y="0"/>
                </a:lnTo>
                <a:lnTo>
                  <a:pt x="2675364" y="2755524"/>
                </a:lnTo>
                <a:lnTo>
                  <a:pt x="0" y="2755524"/>
                </a:lnTo>
                <a:lnTo>
                  <a:pt x="0" y="0"/>
                </a:lnTo>
                <a:close/>
              </a:path>
            </a:pathLst>
          </a:custGeom>
          <a:blipFill rotWithShape="1">
            <a:blip r:embed="rId3">
              <a:alphaModFix/>
            </a:blip>
            <a:stretch>
              <a:fillRect/>
            </a:stretch>
          </a:blipFill>
          <a:ln>
            <a:noFill/>
          </a:ln>
        </p:spPr>
        <p:txBody>
          <a:bodyPr/>
          <a:lstStyle/>
          <a:p>
            <a:endParaRPr lang="en-US"/>
          </a:p>
        </p:txBody>
      </p:sp>
      <p:sp>
        <p:nvSpPr>
          <p:cNvPr id="874" name="Google Shape;874;p70"/>
          <p:cNvSpPr/>
          <p:nvPr/>
        </p:nvSpPr>
        <p:spPr>
          <a:xfrm>
            <a:off x="5289288" y="1709166"/>
            <a:ext cx="1337682" cy="1377762"/>
          </a:xfrm>
          <a:custGeom>
            <a:avLst/>
            <a:gdLst/>
            <a:ahLst/>
            <a:cxnLst/>
            <a:rect l="l" t="t" r="r" b="b"/>
            <a:pathLst>
              <a:path w="2675364" h="2755524" extrusionOk="0">
                <a:moveTo>
                  <a:pt x="0" y="0"/>
                </a:moveTo>
                <a:lnTo>
                  <a:pt x="2675364" y="0"/>
                </a:lnTo>
                <a:lnTo>
                  <a:pt x="2675364" y="2755524"/>
                </a:lnTo>
                <a:lnTo>
                  <a:pt x="0" y="2755524"/>
                </a:lnTo>
                <a:lnTo>
                  <a:pt x="0" y="0"/>
                </a:lnTo>
                <a:close/>
              </a:path>
            </a:pathLst>
          </a:custGeom>
          <a:blipFill rotWithShape="1">
            <a:blip r:embed="rId3">
              <a:alphaModFix/>
            </a:blip>
            <a:stretch>
              <a:fillRect/>
            </a:stretch>
          </a:blipFill>
          <a:ln>
            <a:noFill/>
          </a:ln>
        </p:spPr>
        <p:txBody>
          <a:bodyPr/>
          <a:lstStyle/>
          <a:p>
            <a:endParaRPr lang="en-US"/>
          </a:p>
        </p:txBody>
      </p:sp>
      <p:sp>
        <p:nvSpPr>
          <p:cNvPr id="875" name="Google Shape;875;p70"/>
          <p:cNvSpPr/>
          <p:nvPr/>
        </p:nvSpPr>
        <p:spPr>
          <a:xfrm>
            <a:off x="7137462" y="1709166"/>
            <a:ext cx="1337682" cy="1377762"/>
          </a:xfrm>
          <a:custGeom>
            <a:avLst/>
            <a:gdLst/>
            <a:ahLst/>
            <a:cxnLst/>
            <a:rect l="l" t="t" r="r" b="b"/>
            <a:pathLst>
              <a:path w="2675364" h="2755524" extrusionOk="0">
                <a:moveTo>
                  <a:pt x="0" y="0"/>
                </a:moveTo>
                <a:lnTo>
                  <a:pt x="2675364" y="0"/>
                </a:lnTo>
                <a:lnTo>
                  <a:pt x="2675364" y="2755524"/>
                </a:lnTo>
                <a:lnTo>
                  <a:pt x="0" y="2755524"/>
                </a:lnTo>
                <a:lnTo>
                  <a:pt x="0" y="0"/>
                </a:lnTo>
                <a:close/>
              </a:path>
            </a:pathLst>
          </a:custGeom>
          <a:blipFill rotWithShape="1">
            <a:blip r:embed="rId3">
              <a:alphaModFix/>
            </a:blip>
            <a:stretch>
              <a:fillRect/>
            </a:stretch>
          </a:blipFill>
          <a:ln>
            <a:noFill/>
          </a:ln>
        </p:spPr>
        <p:txBody>
          <a:bodyPr/>
          <a:lstStyle/>
          <a:p>
            <a:endParaRPr lang="en-US"/>
          </a:p>
        </p:txBody>
      </p:sp>
      <p:sp>
        <p:nvSpPr>
          <p:cNvPr id="876" name="Google Shape;876;p70"/>
          <p:cNvSpPr/>
          <p:nvPr/>
        </p:nvSpPr>
        <p:spPr>
          <a:xfrm>
            <a:off x="3286609" y="1851328"/>
            <a:ext cx="1318307" cy="1284750"/>
          </a:xfrm>
          <a:custGeom>
            <a:avLst/>
            <a:gdLst/>
            <a:ahLst/>
            <a:cxnLst/>
            <a:rect l="l" t="t" r="r" b="b"/>
            <a:pathLst>
              <a:path w="2636613" h="2569499" extrusionOk="0">
                <a:moveTo>
                  <a:pt x="0" y="0"/>
                </a:moveTo>
                <a:lnTo>
                  <a:pt x="2636614" y="0"/>
                </a:lnTo>
                <a:lnTo>
                  <a:pt x="2636614" y="2569500"/>
                </a:lnTo>
                <a:lnTo>
                  <a:pt x="0" y="2569500"/>
                </a:lnTo>
                <a:lnTo>
                  <a:pt x="0" y="0"/>
                </a:lnTo>
                <a:close/>
              </a:path>
            </a:pathLst>
          </a:custGeom>
          <a:blipFill rotWithShape="1">
            <a:blip r:embed="rId4">
              <a:alphaModFix/>
            </a:blip>
            <a:stretch>
              <a:fillRect/>
            </a:stretch>
          </a:blipFill>
          <a:ln>
            <a:noFill/>
          </a:ln>
        </p:spPr>
        <p:txBody>
          <a:bodyPr/>
          <a:lstStyle/>
          <a:p>
            <a:endParaRPr lang="en-US"/>
          </a:p>
        </p:txBody>
      </p:sp>
      <p:sp>
        <p:nvSpPr>
          <p:cNvPr id="877" name="Google Shape;877;p70"/>
          <p:cNvSpPr/>
          <p:nvPr/>
        </p:nvSpPr>
        <p:spPr>
          <a:xfrm>
            <a:off x="5443495" y="1815641"/>
            <a:ext cx="1029271" cy="1164813"/>
          </a:xfrm>
          <a:custGeom>
            <a:avLst/>
            <a:gdLst/>
            <a:ahLst/>
            <a:cxnLst/>
            <a:rect l="l" t="t" r="r" b="b"/>
            <a:pathLst>
              <a:path w="2058541" h="2329625" extrusionOk="0">
                <a:moveTo>
                  <a:pt x="0" y="0"/>
                </a:moveTo>
                <a:lnTo>
                  <a:pt x="2058541" y="0"/>
                </a:lnTo>
                <a:lnTo>
                  <a:pt x="2058541" y="2329624"/>
                </a:lnTo>
                <a:lnTo>
                  <a:pt x="0" y="2329624"/>
                </a:lnTo>
                <a:lnTo>
                  <a:pt x="0" y="0"/>
                </a:lnTo>
                <a:close/>
              </a:path>
            </a:pathLst>
          </a:custGeom>
          <a:blipFill rotWithShape="1">
            <a:blip r:embed="rId5">
              <a:alphaModFix/>
            </a:blip>
            <a:stretch>
              <a:fillRect/>
            </a:stretch>
          </a:blipFill>
          <a:ln>
            <a:noFill/>
          </a:ln>
        </p:spPr>
        <p:txBody>
          <a:bodyPr/>
          <a:lstStyle/>
          <a:p>
            <a:endParaRPr lang="en-US"/>
          </a:p>
        </p:txBody>
      </p:sp>
      <p:sp>
        <p:nvSpPr>
          <p:cNvPr id="878" name="Google Shape;878;p70"/>
          <p:cNvSpPr/>
          <p:nvPr/>
        </p:nvSpPr>
        <p:spPr>
          <a:xfrm>
            <a:off x="7438854" y="1813760"/>
            <a:ext cx="863353" cy="1166693"/>
          </a:xfrm>
          <a:custGeom>
            <a:avLst/>
            <a:gdLst/>
            <a:ahLst/>
            <a:cxnLst/>
            <a:rect l="l" t="t" r="r" b="b"/>
            <a:pathLst>
              <a:path w="1726706" h="2333386" extrusionOk="0">
                <a:moveTo>
                  <a:pt x="0" y="0"/>
                </a:moveTo>
                <a:lnTo>
                  <a:pt x="1726705" y="0"/>
                </a:lnTo>
                <a:lnTo>
                  <a:pt x="1726705" y="2333386"/>
                </a:lnTo>
                <a:lnTo>
                  <a:pt x="0" y="2333386"/>
                </a:lnTo>
                <a:lnTo>
                  <a:pt x="0" y="0"/>
                </a:lnTo>
                <a:close/>
              </a:path>
            </a:pathLst>
          </a:custGeom>
          <a:blipFill rotWithShape="1">
            <a:blip r:embed="rId6">
              <a:alphaModFix/>
            </a:blip>
            <a:stretch>
              <a:fillRect/>
            </a:stretch>
          </a:blipFill>
          <a:ln>
            <a:noFill/>
          </a:ln>
        </p:spPr>
        <p:txBody>
          <a:bodyPr/>
          <a:lstStyle/>
          <a:p>
            <a:endParaRPr lang="en-US"/>
          </a:p>
        </p:txBody>
      </p:sp>
      <p:sp>
        <p:nvSpPr>
          <p:cNvPr id="879" name="Google Shape;879;p70"/>
          <p:cNvSpPr txBox="1"/>
          <p:nvPr/>
        </p:nvSpPr>
        <p:spPr>
          <a:xfrm>
            <a:off x="3286609" y="3745245"/>
            <a:ext cx="1646700" cy="760500"/>
          </a:xfrm>
          <a:prstGeom prst="rect">
            <a:avLst/>
          </a:prstGeom>
          <a:noFill/>
          <a:ln>
            <a:noFill/>
          </a:ln>
        </p:spPr>
        <p:txBody>
          <a:bodyPr spcFirstLastPara="1" wrap="square" lIns="0" tIns="0" rIns="0" bIns="0" anchor="t" anchorCtr="0">
            <a:spAutoFit/>
          </a:bodyPr>
          <a:lstStyle/>
          <a:p>
            <a:pPr marL="0" marR="0" lvl="0" indent="0" algn="l" rtl="0">
              <a:lnSpc>
                <a:spcPct val="140015"/>
              </a:lnSpc>
              <a:spcBef>
                <a:spcPts val="0"/>
              </a:spcBef>
              <a:spcAft>
                <a:spcPts val="0"/>
              </a:spcAft>
              <a:buNone/>
            </a:pPr>
            <a:r>
              <a:rPr lang="en" sz="1300" b="0" i="0" u="none" strike="noStrike" cap="none">
                <a:solidFill>
                  <a:srgbClr val="000000"/>
                </a:solidFill>
                <a:latin typeface="Arial"/>
                <a:ea typeface="Arial"/>
                <a:cs typeface="Arial"/>
                <a:sym typeface="Arial"/>
              </a:rPr>
              <a:t>Ensure the lesson and rules are remembered.</a:t>
            </a:r>
            <a:endParaRPr sz="700"/>
          </a:p>
        </p:txBody>
      </p:sp>
      <p:sp>
        <p:nvSpPr>
          <p:cNvPr id="880" name="Google Shape;880;p70"/>
          <p:cNvSpPr txBox="1"/>
          <p:nvPr/>
        </p:nvSpPr>
        <p:spPr>
          <a:xfrm>
            <a:off x="5134782" y="3745245"/>
            <a:ext cx="1646700" cy="760500"/>
          </a:xfrm>
          <a:prstGeom prst="rect">
            <a:avLst/>
          </a:prstGeom>
          <a:noFill/>
          <a:ln>
            <a:noFill/>
          </a:ln>
        </p:spPr>
        <p:txBody>
          <a:bodyPr spcFirstLastPara="1" wrap="square" lIns="0" tIns="0" rIns="0" bIns="0" anchor="t" anchorCtr="0">
            <a:spAutoFit/>
          </a:bodyPr>
          <a:lstStyle/>
          <a:p>
            <a:pPr marL="0" marR="0" lvl="0" indent="0" algn="l" rtl="0">
              <a:lnSpc>
                <a:spcPct val="140015"/>
              </a:lnSpc>
              <a:spcBef>
                <a:spcPts val="0"/>
              </a:spcBef>
              <a:spcAft>
                <a:spcPts val="0"/>
              </a:spcAft>
              <a:buNone/>
            </a:pPr>
            <a:r>
              <a:rPr lang="en" sz="1300" b="0" i="0" u="none" strike="noStrike" cap="none">
                <a:solidFill>
                  <a:srgbClr val="000000"/>
                </a:solidFill>
                <a:latin typeface="Arial"/>
                <a:ea typeface="Arial"/>
                <a:cs typeface="Arial"/>
                <a:sym typeface="Arial"/>
              </a:rPr>
              <a:t>Ensure the lesson and rules are remembered.</a:t>
            </a:r>
            <a:endParaRPr sz="700"/>
          </a:p>
        </p:txBody>
      </p:sp>
      <p:sp>
        <p:nvSpPr>
          <p:cNvPr id="881" name="Google Shape;881;p70"/>
          <p:cNvSpPr txBox="1"/>
          <p:nvPr/>
        </p:nvSpPr>
        <p:spPr>
          <a:xfrm>
            <a:off x="6982955" y="3745245"/>
            <a:ext cx="1646700" cy="760500"/>
          </a:xfrm>
          <a:prstGeom prst="rect">
            <a:avLst/>
          </a:prstGeom>
          <a:noFill/>
          <a:ln>
            <a:noFill/>
          </a:ln>
        </p:spPr>
        <p:txBody>
          <a:bodyPr spcFirstLastPara="1" wrap="square" lIns="0" tIns="0" rIns="0" bIns="0" anchor="t" anchorCtr="0">
            <a:spAutoFit/>
          </a:bodyPr>
          <a:lstStyle/>
          <a:p>
            <a:pPr marL="0" marR="0" lvl="0" indent="0" algn="l" rtl="0">
              <a:lnSpc>
                <a:spcPct val="140015"/>
              </a:lnSpc>
              <a:spcBef>
                <a:spcPts val="0"/>
              </a:spcBef>
              <a:spcAft>
                <a:spcPts val="0"/>
              </a:spcAft>
              <a:buNone/>
            </a:pPr>
            <a:r>
              <a:rPr lang="en" sz="1300" b="0" i="0" u="none" strike="noStrike" cap="none">
                <a:solidFill>
                  <a:srgbClr val="000000"/>
                </a:solidFill>
                <a:latin typeface="Arial"/>
                <a:ea typeface="Arial"/>
                <a:cs typeface="Arial"/>
                <a:sym typeface="Arial"/>
              </a:rPr>
              <a:t>Ensure the lesson and rules are remembered.</a:t>
            </a:r>
            <a:endParaRPr sz="700"/>
          </a:p>
        </p:txBody>
      </p:sp>
      <p:sp>
        <p:nvSpPr>
          <p:cNvPr id="882" name="Google Shape;882;p70"/>
          <p:cNvSpPr txBox="1"/>
          <p:nvPr/>
        </p:nvSpPr>
        <p:spPr>
          <a:xfrm>
            <a:off x="514350" y="304800"/>
            <a:ext cx="6170700" cy="600300"/>
          </a:xfrm>
          <a:prstGeom prst="rect">
            <a:avLst/>
          </a:prstGeom>
          <a:noFill/>
          <a:ln>
            <a:noFill/>
          </a:ln>
        </p:spPr>
        <p:txBody>
          <a:bodyPr spcFirstLastPara="1" wrap="square" lIns="0" tIns="0" rIns="0" bIns="0" anchor="t" anchorCtr="0">
            <a:spAutoFit/>
          </a:bodyPr>
          <a:lstStyle/>
          <a:p>
            <a:pPr marL="0" marR="0" lvl="0" indent="0" algn="l" rtl="0">
              <a:lnSpc>
                <a:spcPct val="126000"/>
              </a:lnSpc>
              <a:spcBef>
                <a:spcPts val="0"/>
              </a:spcBef>
              <a:spcAft>
                <a:spcPts val="0"/>
              </a:spcAft>
              <a:buNone/>
            </a:pPr>
            <a:r>
              <a:rPr lang="en" sz="3900" b="1"/>
              <a:t>RF Modified</a:t>
            </a:r>
            <a:endParaRPr sz="700"/>
          </a:p>
        </p:txBody>
      </p:sp>
      <p:sp>
        <p:nvSpPr>
          <p:cNvPr id="883" name="Google Shape;883;p70"/>
          <p:cNvSpPr txBox="1"/>
          <p:nvPr/>
        </p:nvSpPr>
        <p:spPr>
          <a:xfrm>
            <a:off x="514350" y="4723097"/>
            <a:ext cx="1859400" cy="1848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 sz="1200" b="1" i="0" u="sng" strike="noStrike" cap="none">
                <a:solidFill>
                  <a:schemeClr val="hlink"/>
                </a:solidFill>
                <a:latin typeface="Arial"/>
                <a:ea typeface="Arial"/>
                <a:cs typeface="Arial"/>
                <a:sym typeface="Arial"/>
                <a:hlinkClick r:id="rId7" action="ppaction://hlinksldjump"/>
              </a:rPr>
              <a:t>Back to Agenda Page</a:t>
            </a:r>
            <a:endParaRPr sz="700"/>
          </a:p>
        </p:txBody>
      </p:sp>
      <p:sp>
        <p:nvSpPr>
          <p:cNvPr id="884" name="Google Shape;884;p70"/>
          <p:cNvSpPr txBox="1"/>
          <p:nvPr/>
        </p:nvSpPr>
        <p:spPr>
          <a:xfrm>
            <a:off x="3415065" y="3288478"/>
            <a:ext cx="1518300" cy="2463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 sz="1600" b="0" i="0" u="none" strike="noStrike" cap="none">
                <a:solidFill>
                  <a:srgbClr val="000000"/>
                </a:solidFill>
                <a:latin typeface="Arial"/>
                <a:ea typeface="Arial"/>
                <a:cs typeface="Arial"/>
                <a:sym typeface="Arial"/>
              </a:rPr>
              <a:t>01. Recap 1     </a:t>
            </a:r>
            <a:endParaRPr sz="700"/>
          </a:p>
        </p:txBody>
      </p:sp>
      <p:sp>
        <p:nvSpPr>
          <p:cNvPr id="885" name="Google Shape;885;p70"/>
          <p:cNvSpPr txBox="1"/>
          <p:nvPr/>
        </p:nvSpPr>
        <p:spPr>
          <a:xfrm>
            <a:off x="5263238" y="3288478"/>
            <a:ext cx="1518300" cy="2463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 sz="1600" b="0" i="0" u="none" strike="noStrike" cap="none">
                <a:solidFill>
                  <a:srgbClr val="000000"/>
                </a:solidFill>
                <a:latin typeface="Arial"/>
                <a:ea typeface="Arial"/>
                <a:cs typeface="Arial"/>
                <a:sym typeface="Arial"/>
              </a:rPr>
              <a:t>02. Recap 2     </a:t>
            </a:r>
            <a:endParaRPr sz="700"/>
          </a:p>
        </p:txBody>
      </p:sp>
      <p:sp>
        <p:nvSpPr>
          <p:cNvPr id="886" name="Google Shape;886;p70"/>
          <p:cNvSpPr txBox="1"/>
          <p:nvPr/>
        </p:nvSpPr>
        <p:spPr>
          <a:xfrm>
            <a:off x="7111411" y="3288478"/>
            <a:ext cx="1518300" cy="2463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 sz="1600" b="0" i="0" u="none" strike="noStrike" cap="none">
                <a:solidFill>
                  <a:srgbClr val="000000"/>
                </a:solidFill>
                <a:latin typeface="Arial"/>
                <a:ea typeface="Arial"/>
                <a:cs typeface="Arial"/>
                <a:sym typeface="Arial"/>
              </a:rPr>
              <a:t>03. Recap 3     </a:t>
            </a:r>
            <a:endParaRPr sz="700"/>
          </a:p>
        </p:txBody>
      </p:sp>
      <p:pic>
        <p:nvPicPr>
          <p:cNvPr id="887" name="Google Shape;887;p70"/>
          <p:cNvPicPr preferRelativeResize="0"/>
          <p:nvPr/>
        </p:nvPicPr>
        <p:blipFill>
          <a:blip r:embed="rId8">
            <a:alphaModFix/>
          </a:blip>
          <a:stretch>
            <a:fillRect/>
          </a:stretch>
        </p:blipFill>
        <p:spPr>
          <a:xfrm>
            <a:off x="152400" y="1057500"/>
            <a:ext cx="2981807" cy="1764447"/>
          </a:xfrm>
          <a:prstGeom prst="rect">
            <a:avLst/>
          </a:prstGeom>
          <a:noFill/>
          <a:ln>
            <a:noFill/>
          </a:ln>
        </p:spPr>
      </p:pic>
      <p:pic>
        <p:nvPicPr>
          <p:cNvPr id="888" name="Google Shape;888;p70"/>
          <p:cNvPicPr preferRelativeResize="0"/>
          <p:nvPr/>
        </p:nvPicPr>
        <p:blipFill>
          <a:blip r:embed="rId9">
            <a:alphaModFix/>
          </a:blip>
          <a:stretch>
            <a:fillRect/>
          </a:stretch>
        </p:blipFill>
        <p:spPr>
          <a:xfrm>
            <a:off x="6114898" y="56825"/>
            <a:ext cx="8948854" cy="514350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bg>
      <p:bgPr>
        <a:solidFill>
          <a:srgbClr val="A1C3FF"/>
        </a:solidFill>
        <a:effectLst/>
      </p:bgPr>
    </p:bg>
    <p:spTree>
      <p:nvGrpSpPr>
        <p:cNvPr id="1" name="Shape 892"/>
        <p:cNvGrpSpPr/>
        <p:nvPr/>
      </p:nvGrpSpPr>
      <p:grpSpPr>
        <a:xfrm>
          <a:off x="0" y="0"/>
          <a:ext cx="0" cy="0"/>
          <a:chOff x="0" y="0"/>
          <a:chExt cx="0" cy="0"/>
        </a:xfrm>
      </p:grpSpPr>
      <p:grpSp>
        <p:nvGrpSpPr>
          <p:cNvPr id="893" name="Google Shape;893;p71"/>
          <p:cNvGrpSpPr/>
          <p:nvPr/>
        </p:nvGrpSpPr>
        <p:grpSpPr>
          <a:xfrm>
            <a:off x="93050" y="-1155125"/>
            <a:ext cx="2565852" cy="2256237"/>
            <a:chOff x="0" y="-47625"/>
            <a:chExt cx="666611" cy="805080"/>
          </a:xfrm>
        </p:grpSpPr>
        <p:sp>
          <p:nvSpPr>
            <p:cNvPr id="894" name="Google Shape;894;p71"/>
            <p:cNvSpPr/>
            <p:nvPr/>
          </p:nvSpPr>
          <p:spPr>
            <a:xfrm>
              <a:off x="0" y="0"/>
              <a:ext cx="666611" cy="757455"/>
            </a:xfrm>
            <a:custGeom>
              <a:avLst/>
              <a:gdLst/>
              <a:ahLst/>
              <a:cxnLst/>
              <a:rect l="l" t="t" r="r" b="b"/>
              <a:pathLst>
                <a:path w="666611" h="757455" extrusionOk="0">
                  <a:moveTo>
                    <a:pt x="222324" y="738386"/>
                  </a:moveTo>
                  <a:cubicBezTo>
                    <a:pt x="256499" y="749900"/>
                    <a:pt x="295352" y="757455"/>
                    <a:pt x="333485" y="757455"/>
                  </a:cubicBezTo>
                  <a:cubicBezTo>
                    <a:pt x="371619" y="757455"/>
                    <a:pt x="408313" y="750978"/>
                    <a:pt x="442128" y="739464"/>
                  </a:cubicBezTo>
                  <a:cubicBezTo>
                    <a:pt x="442849" y="739105"/>
                    <a:pt x="443568" y="739105"/>
                    <a:pt x="444287" y="738746"/>
                  </a:cubicBezTo>
                  <a:cubicBezTo>
                    <a:pt x="571278" y="692690"/>
                    <a:pt x="664812" y="571076"/>
                    <a:pt x="666611" y="430183"/>
                  </a:cubicBezTo>
                  <a:lnTo>
                    <a:pt x="666611" y="0"/>
                  </a:lnTo>
                  <a:lnTo>
                    <a:pt x="0" y="0"/>
                  </a:lnTo>
                  <a:lnTo>
                    <a:pt x="0" y="429863"/>
                  </a:lnTo>
                  <a:cubicBezTo>
                    <a:pt x="1799" y="571795"/>
                    <a:pt x="93894" y="693410"/>
                    <a:pt x="222324" y="738386"/>
                  </a:cubicBezTo>
                  <a:close/>
                </a:path>
              </a:pathLst>
            </a:custGeom>
            <a:solidFill>
              <a:srgbClr val="FF7032"/>
            </a:solidFill>
            <a:ln w="95250" cap="sq" cmpd="sng">
              <a:solidFill>
                <a:srgbClr val="FFFFFF"/>
              </a:solidFill>
              <a:prstDash val="solid"/>
              <a:miter lim="8000"/>
              <a:headEnd type="none" w="sm" len="sm"/>
              <a:tailEnd type="none" w="sm" len="sm"/>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895" name="Google Shape;895;p71"/>
            <p:cNvSpPr txBox="1"/>
            <p:nvPr/>
          </p:nvSpPr>
          <p:spPr>
            <a:xfrm>
              <a:off x="0" y="-47625"/>
              <a:ext cx="666600" cy="678000"/>
            </a:xfrm>
            <a:prstGeom prst="rect">
              <a:avLst/>
            </a:prstGeom>
            <a:noFill/>
            <a:ln>
              <a:noFill/>
            </a:ln>
          </p:spPr>
          <p:txBody>
            <a:bodyPr spcFirstLastPara="1" wrap="square" lIns="25400" tIns="25400" rIns="25400" bIns="25400" anchor="ctr" anchorCtr="0">
              <a:noAutofit/>
            </a:bodyPr>
            <a:lstStyle/>
            <a:p>
              <a:pPr marL="0" marR="0" lvl="0" indent="0" algn="ctr" rtl="0">
                <a:lnSpc>
                  <a:spcPct val="186611"/>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896" name="Google Shape;896;p71"/>
          <p:cNvSpPr txBox="1"/>
          <p:nvPr/>
        </p:nvSpPr>
        <p:spPr>
          <a:xfrm>
            <a:off x="2821097" y="182275"/>
            <a:ext cx="1750800" cy="665100"/>
          </a:xfrm>
          <a:prstGeom prst="rect">
            <a:avLst/>
          </a:prstGeom>
          <a:noFill/>
          <a:ln>
            <a:noFill/>
          </a:ln>
        </p:spPr>
        <p:txBody>
          <a:bodyPr spcFirstLastPara="1" wrap="square" lIns="0" tIns="0" rIns="0" bIns="0" anchor="t" anchorCtr="0">
            <a:spAutoFit/>
          </a:bodyPr>
          <a:lstStyle/>
          <a:p>
            <a:pPr marL="0" marR="0" lvl="0" indent="0" algn="ctr" rtl="0">
              <a:lnSpc>
                <a:spcPct val="130000"/>
              </a:lnSpc>
              <a:spcBef>
                <a:spcPts val="0"/>
              </a:spcBef>
              <a:spcAft>
                <a:spcPts val="0"/>
              </a:spcAft>
              <a:buNone/>
            </a:pPr>
            <a:r>
              <a:rPr lang="en" sz="1200">
                <a:solidFill>
                  <a:schemeClr val="dk1"/>
                </a:solidFill>
              </a:rPr>
              <a:t>Visualizations: Rebound Map, Simple Line/Scatter charts (Regression)</a:t>
            </a:r>
            <a:endParaRPr sz="700">
              <a:solidFill>
                <a:schemeClr val="dk1"/>
              </a:solidFill>
            </a:endParaRPr>
          </a:p>
        </p:txBody>
      </p:sp>
      <p:sp>
        <p:nvSpPr>
          <p:cNvPr id="897" name="Google Shape;897;p71"/>
          <p:cNvSpPr txBox="1"/>
          <p:nvPr/>
        </p:nvSpPr>
        <p:spPr>
          <a:xfrm>
            <a:off x="264926" y="99163"/>
            <a:ext cx="2222100" cy="695700"/>
          </a:xfrm>
          <a:prstGeom prst="rect">
            <a:avLst/>
          </a:prstGeom>
          <a:noFill/>
          <a:ln>
            <a:noFill/>
          </a:ln>
        </p:spPr>
        <p:txBody>
          <a:bodyPr spcFirstLastPara="1" wrap="square" lIns="0" tIns="0" rIns="0" bIns="0" anchor="t" anchorCtr="0">
            <a:spAutoFit/>
          </a:bodyPr>
          <a:lstStyle/>
          <a:p>
            <a:pPr marL="0" marR="0" lvl="0" indent="0" algn="ctr" rtl="0">
              <a:lnSpc>
                <a:spcPct val="126000"/>
              </a:lnSpc>
              <a:spcBef>
                <a:spcPts val="0"/>
              </a:spcBef>
              <a:spcAft>
                <a:spcPts val="0"/>
              </a:spcAft>
              <a:buNone/>
            </a:pPr>
            <a:r>
              <a:rPr lang="en" sz="2000" b="1"/>
              <a:t>Methods/Metrics Used</a:t>
            </a:r>
            <a:endParaRPr sz="100"/>
          </a:p>
        </p:txBody>
      </p:sp>
      <p:graphicFrame>
        <p:nvGraphicFramePr>
          <p:cNvPr id="898" name="Google Shape;898;p71"/>
          <p:cNvGraphicFramePr/>
          <p:nvPr/>
        </p:nvGraphicFramePr>
        <p:xfrm>
          <a:off x="4906000" y="40775"/>
          <a:ext cx="3000000" cy="3000000"/>
        </p:xfrm>
        <a:graphic>
          <a:graphicData uri="http://schemas.openxmlformats.org/drawingml/2006/table">
            <a:tbl>
              <a:tblPr>
                <a:noFill/>
                <a:tableStyleId>{6208BD0C-597F-47C4-A5A2-D2E9C509E3A7}</a:tableStyleId>
              </a:tblPr>
              <a:tblGrid>
                <a:gridCol w="1479800">
                  <a:extLst>
                    <a:ext uri="{9D8B030D-6E8A-4147-A177-3AD203B41FA5}">
                      <a16:colId xmlns:a16="http://schemas.microsoft.com/office/drawing/2014/main" val="20000"/>
                    </a:ext>
                  </a:extLst>
                </a:gridCol>
                <a:gridCol w="2645825">
                  <a:extLst>
                    <a:ext uri="{9D8B030D-6E8A-4147-A177-3AD203B41FA5}">
                      <a16:colId xmlns:a16="http://schemas.microsoft.com/office/drawing/2014/main" val="20001"/>
                    </a:ext>
                  </a:extLst>
                </a:gridCol>
              </a:tblGrid>
              <a:tr h="1107000">
                <a:tc>
                  <a:txBody>
                    <a:bodyPr/>
                    <a:lstStyle/>
                    <a:p>
                      <a:pPr marL="0" lvl="0" indent="0" algn="l" rtl="0">
                        <a:lnSpc>
                          <a:spcPct val="115000"/>
                        </a:lnSpc>
                        <a:spcBef>
                          <a:spcPts val="0"/>
                        </a:spcBef>
                        <a:spcAft>
                          <a:spcPts val="0"/>
                        </a:spcAft>
                        <a:buNone/>
                      </a:pPr>
                      <a:r>
                        <a:rPr lang="en" sz="1200"/>
                        <a:t>Field Goal % (FG%),</a:t>
                      </a:r>
                      <a:endParaRPr sz="1200"/>
                    </a:p>
                    <a:p>
                      <a:pPr marL="0" lvl="0" indent="0" algn="l" rtl="0">
                        <a:lnSpc>
                          <a:spcPct val="115000"/>
                        </a:lnSpc>
                        <a:spcBef>
                          <a:spcPts val="0"/>
                        </a:spcBef>
                        <a:spcAft>
                          <a:spcPts val="0"/>
                        </a:spcAft>
                        <a:buNone/>
                      </a:pPr>
                      <a:r>
                        <a:rPr lang="en" sz="1200"/>
                        <a:t>expected Field Goal % (eFG%)</a:t>
                      </a:r>
                      <a:endParaRPr sz="1200"/>
                    </a:p>
                  </a:txBody>
                  <a:tcPr marL="68575" marR="6857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200"/>
                        <a:t> Field Goal% or expected Field Goal % shows the % of made baskets over field goal attempts, or the expected standard per team/player</a:t>
                      </a:r>
                      <a:endParaRPr sz="1200"/>
                    </a:p>
                  </a:txBody>
                  <a:tcPr marL="68575" marR="6857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1107000">
                <a:tc>
                  <a:txBody>
                    <a:bodyPr/>
                    <a:lstStyle/>
                    <a:p>
                      <a:pPr marL="0" lvl="0" indent="0" algn="l" rtl="0">
                        <a:lnSpc>
                          <a:spcPct val="115000"/>
                        </a:lnSpc>
                        <a:spcBef>
                          <a:spcPts val="0"/>
                        </a:spcBef>
                        <a:spcAft>
                          <a:spcPts val="0"/>
                        </a:spcAft>
                        <a:buNone/>
                      </a:pPr>
                      <a:r>
                        <a:rPr lang="en" sz="1200"/>
                        <a:t>Offensive Rebounding % (OR%/OREB%)</a:t>
                      </a:r>
                      <a:endParaRPr sz="1200"/>
                    </a:p>
                  </a:txBody>
                  <a:tcPr marL="68575" marR="6857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200"/>
                        <a:t> Offensive Rebounding % shows the amount of offensive rebounds (second chance opportunities) from the total number of missed field goal attempts</a:t>
                      </a:r>
                      <a:endParaRPr sz="1200"/>
                    </a:p>
                  </a:txBody>
                  <a:tcPr marL="68575" marR="6857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645725">
                <a:tc>
                  <a:txBody>
                    <a:bodyPr/>
                    <a:lstStyle/>
                    <a:p>
                      <a:pPr marL="0" lvl="0" indent="0" algn="l" rtl="0">
                        <a:lnSpc>
                          <a:spcPct val="115000"/>
                        </a:lnSpc>
                        <a:spcBef>
                          <a:spcPts val="0"/>
                        </a:spcBef>
                        <a:spcAft>
                          <a:spcPts val="0"/>
                        </a:spcAft>
                        <a:buNone/>
                      </a:pPr>
                      <a:r>
                        <a:rPr lang="en" sz="1200"/>
                        <a:t>Rebound Distance,</a:t>
                      </a:r>
                      <a:endParaRPr sz="1200"/>
                    </a:p>
                    <a:p>
                      <a:pPr marL="0" lvl="0" indent="0" algn="l" rtl="0">
                        <a:lnSpc>
                          <a:spcPct val="115000"/>
                        </a:lnSpc>
                        <a:spcBef>
                          <a:spcPts val="0"/>
                        </a:spcBef>
                        <a:spcAft>
                          <a:spcPts val="0"/>
                        </a:spcAft>
                        <a:buNone/>
                      </a:pPr>
                      <a:r>
                        <a:rPr lang="en" sz="1200"/>
                        <a:t>Shot Distance (ft)</a:t>
                      </a:r>
                      <a:endParaRPr sz="1200"/>
                    </a:p>
                  </a:txBody>
                  <a:tcPr marL="68575" marR="6857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200"/>
                        <a:t>Average distance from the hoop a rebound lands or a shot is taken</a:t>
                      </a:r>
                      <a:endParaRPr sz="1200"/>
                    </a:p>
                  </a:txBody>
                  <a:tcPr marL="68575" marR="6857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876375">
                <a:tc>
                  <a:txBody>
                    <a:bodyPr/>
                    <a:lstStyle/>
                    <a:p>
                      <a:pPr marL="0" lvl="0" indent="0" algn="l" rtl="0">
                        <a:lnSpc>
                          <a:spcPct val="115000"/>
                        </a:lnSpc>
                        <a:spcBef>
                          <a:spcPts val="0"/>
                        </a:spcBef>
                        <a:spcAft>
                          <a:spcPts val="0"/>
                        </a:spcAft>
                        <a:buNone/>
                      </a:pPr>
                      <a:r>
                        <a:rPr lang="en" sz="1200"/>
                        <a:t>Points Conceded</a:t>
                      </a:r>
                      <a:endParaRPr sz="1200"/>
                    </a:p>
                  </a:txBody>
                  <a:tcPr marL="68575" marR="6857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200"/>
                        <a:t>Average points conceded depending on the play (live ball, fast break/transition, etc.)</a:t>
                      </a:r>
                      <a:endParaRPr sz="1200"/>
                    </a:p>
                  </a:txBody>
                  <a:tcPr marL="68575" marR="6857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1107000">
                <a:tc>
                  <a:txBody>
                    <a:bodyPr/>
                    <a:lstStyle/>
                    <a:p>
                      <a:pPr marL="0" lvl="0" indent="0" algn="l" rtl="0">
                        <a:lnSpc>
                          <a:spcPct val="115000"/>
                        </a:lnSpc>
                        <a:spcBef>
                          <a:spcPts val="0"/>
                        </a:spcBef>
                        <a:spcAft>
                          <a:spcPts val="0"/>
                        </a:spcAft>
                        <a:buNone/>
                      </a:pPr>
                      <a:r>
                        <a:rPr lang="en" sz="1200"/>
                        <a:t>Expected Points Gain (EV)</a:t>
                      </a:r>
                      <a:endParaRPr sz="1200"/>
                    </a:p>
                  </a:txBody>
                  <a:tcPr marL="68575" marR="6857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200"/>
                        <a:t>Shows the expected gain (in points), by crashing based on the eFG, OR%, and average points conceded from fast break/transition plays</a:t>
                      </a:r>
                      <a:endParaRPr sz="1200"/>
                    </a:p>
                  </a:txBody>
                  <a:tcPr marL="68575" marR="6857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pic>
        <p:nvPicPr>
          <p:cNvPr id="899" name="Google Shape;899;p71"/>
          <p:cNvPicPr preferRelativeResize="0"/>
          <p:nvPr/>
        </p:nvPicPr>
        <p:blipFill>
          <a:blip r:embed="rId3">
            <a:alphaModFix/>
          </a:blip>
          <a:stretch>
            <a:fillRect/>
          </a:stretch>
        </p:blipFill>
        <p:spPr>
          <a:xfrm>
            <a:off x="38725" y="2600175"/>
            <a:ext cx="2674500" cy="2497474"/>
          </a:xfrm>
          <a:prstGeom prst="rect">
            <a:avLst/>
          </a:prstGeom>
          <a:noFill/>
          <a:ln>
            <a:noFill/>
          </a:ln>
        </p:spPr>
      </p:pic>
      <p:pic>
        <p:nvPicPr>
          <p:cNvPr id="900" name="Google Shape;900;p71"/>
          <p:cNvPicPr preferRelativeResize="0"/>
          <p:nvPr/>
        </p:nvPicPr>
        <p:blipFill>
          <a:blip r:embed="rId4">
            <a:alphaModFix/>
          </a:blip>
          <a:stretch>
            <a:fillRect/>
          </a:stretch>
        </p:blipFill>
        <p:spPr>
          <a:xfrm>
            <a:off x="2487025" y="3296875"/>
            <a:ext cx="2156074" cy="1725650"/>
          </a:xfrm>
          <a:prstGeom prst="rect">
            <a:avLst/>
          </a:prstGeom>
          <a:noFill/>
          <a:ln>
            <a:noFill/>
          </a:ln>
        </p:spPr>
      </p:pic>
      <p:pic>
        <p:nvPicPr>
          <p:cNvPr id="901" name="Google Shape;901;p71"/>
          <p:cNvPicPr preferRelativeResize="0"/>
          <p:nvPr/>
        </p:nvPicPr>
        <p:blipFill>
          <a:blip r:embed="rId5">
            <a:alphaModFix/>
          </a:blip>
          <a:stretch>
            <a:fillRect/>
          </a:stretch>
        </p:blipFill>
        <p:spPr>
          <a:xfrm>
            <a:off x="264925" y="1179250"/>
            <a:ext cx="4075494" cy="2039475"/>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bg>
      <p:bgPr>
        <a:solidFill>
          <a:srgbClr val="FDF9B4"/>
        </a:solidFill>
        <a:effectLst/>
      </p:bgPr>
    </p:bg>
    <p:spTree>
      <p:nvGrpSpPr>
        <p:cNvPr id="1" name="Shape 905"/>
        <p:cNvGrpSpPr/>
        <p:nvPr/>
      </p:nvGrpSpPr>
      <p:grpSpPr>
        <a:xfrm>
          <a:off x="0" y="0"/>
          <a:ext cx="0" cy="0"/>
          <a:chOff x="0" y="0"/>
          <a:chExt cx="0" cy="0"/>
        </a:xfrm>
      </p:grpSpPr>
      <p:grpSp>
        <p:nvGrpSpPr>
          <p:cNvPr id="906" name="Google Shape;906;p72"/>
          <p:cNvGrpSpPr/>
          <p:nvPr/>
        </p:nvGrpSpPr>
        <p:grpSpPr>
          <a:xfrm rot="5400000">
            <a:off x="5531568" y="757424"/>
            <a:ext cx="4653945" cy="3599326"/>
            <a:chOff x="0" y="-47625"/>
            <a:chExt cx="666611" cy="515552"/>
          </a:xfrm>
        </p:grpSpPr>
        <p:sp>
          <p:nvSpPr>
            <p:cNvPr id="907" name="Google Shape;907;p72"/>
            <p:cNvSpPr/>
            <p:nvPr/>
          </p:nvSpPr>
          <p:spPr>
            <a:xfrm>
              <a:off x="0" y="0"/>
              <a:ext cx="666611" cy="467927"/>
            </a:xfrm>
            <a:custGeom>
              <a:avLst/>
              <a:gdLst/>
              <a:ahLst/>
              <a:cxnLst/>
              <a:rect l="l" t="t" r="r" b="b"/>
              <a:pathLst>
                <a:path w="666611" h="467927" extrusionOk="0">
                  <a:moveTo>
                    <a:pt x="222324" y="448858"/>
                  </a:moveTo>
                  <a:cubicBezTo>
                    <a:pt x="256499" y="460372"/>
                    <a:pt x="295352" y="467927"/>
                    <a:pt x="333485" y="467927"/>
                  </a:cubicBezTo>
                  <a:cubicBezTo>
                    <a:pt x="371619" y="467927"/>
                    <a:pt x="408313" y="461450"/>
                    <a:pt x="442128" y="449936"/>
                  </a:cubicBezTo>
                  <a:cubicBezTo>
                    <a:pt x="442849" y="449577"/>
                    <a:pt x="443568" y="449577"/>
                    <a:pt x="444287" y="449217"/>
                  </a:cubicBezTo>
                  <a:cubicBezTo>
                    <a:pt x="571278" y="403162"/>
                    <a:pt x="664812" y="281548"/>
                    <a:pt x="666611" y="147086"/>
                  </a:cubicBezTo>
                  <a:lnTo>
                    <a:pt x="666611" y="0"/>
                  </a:lnTo>
                  <a:lnTo>
                    <a:pt x="0" y="0"/>
                  </a:lnTo>
                  <a:lnTo>
                    <a:pt x="0" y="146977"/>
                  </a:lnTo>
                  <a:cubicBezTo>
                    <a:pt x="1799" y="282267"/>
                    <a:pt x="93894" y="403882"/>
                    <a:pt x="222324" y="448858"/>
                  </a:cubicBezTo>
                  <a:close/>
                </a:path>
              </a:pathLst>
            </a:custGeom>
            <a:solidFill>
              <a:srgbClr val="000000">
                <a:alpha val="0"/>
              </a:srgbClr>
            </a:solidFill>
            <a:ln w="95250" cap="sq" cmpd="sng">
              <a:solidFill>
                <a:srgbClr val="FFFFFF"/>
              </a:solidFill>
              <a:prstDash val="solid"/>
              <a:miter lim="8000"/>
              <a:headEnd type="none" w="sm" len="sm"/>
              <a:tailEnd type="none" w="sm" len="sm"/>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908" name="Google Shape;908;p72"/>
            <p:cNvSpPr txBox="1"/>
            <p:nvPr/>
          </p:nvSpPr>
          <p:spPr>
            <a:xfrm>
              <a:off x="0" y="-47625"/>
              <a:ext cx="666600" cy="388500"/>
            </a:xfrm>
            <a:prstGeom prst="rect">
              <a:avLst/>
            </a:prstGeom>
            <a:noFill/>
            <a:ln>
              <a:noFill/>
            </a:ln>
          </p:spPr>
          <p:txBody>
            <a:bodyPr spcFirstLastPara="1" wrap="square" lIns="25400" tIns="25400" rIns="25400" bIns="25400" anchor="ctr" anchorCtr="0">
              <a:noAutofit/>
            </a:bodyPr>
            <a:lstStyle/>
            <a:p>
              <a:pPr marL="0" marR="0" lvl="0" indent="0" algn="ctr" rtl="0">
                <a:lnSpc>
                  <a:spcPct val="186611"/>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cxnSp>
        <p:nvCxnSpPr>
          <p:cNvPr id="909" name="Google Shape;909;p72"/>
          <p:cNvCxnSpPr/>
          <p:nvPr/>
        </p:nvCxnSpPr>
        <p:spPr>
          <a:xfrm>
            <a:off x="0" y="253928"/>
            <a:ext cx="9144000" cy="0"/>
          </a:xfrm>
          <a:prstGeom prst="straightConnector1">
            <a:avLst/>
          </a:prstGeom>
          <a:noFill/>
          <a:ln w="95250" cap="flat" cmpd="sng">
            <a:solidFill>
              <a:srgbClr val="FFFFFF"/>
            </a:solidFill>
            <a:prstDash val="solid"/>
            <a:round/>
            <a:headEnd type="none" w="sm" len="sm"/>
            <a:tailEnd type="none" w="sm" len="sm"/>
          </a:ln>
        </p:spPr>
      </p:cxnSp>
      <p:cxnSp>
        <p:nvCxnSpPr>
          <p:cNvPr id="910" name="Google Shape;910;p72"/>
          <p:cNvCxnSpPr/>
          <p:nvPr/>
        </p:nvCxnSpPr>
        <p:spPr>
          <a:xfrm>
            <a:off x="0" y="4860257"/>
            <a:ext cx="9144000" cy="0"/>
          </a:xfrm>
          <a:prstGeom prst="straightConnector1">
            <a:avLst/>
          </a:prstGeom>
          <a:noFill/>
          <a:ln w="95250" cap="flat" cmpd="sng">
            <a:solidFill>
              <a:srgbClr val="FFFFFF"/>
            </a:solidFill>
            <a:prstDash val="solid"/>
            <a:round/>
            <a:headEnd type="none" w="sm" len="sm"/>
            <a:tailEnd type="none" w="sm" len="sm"/>
          </a:ln>
        </p:spPr>
      </p:cxnSp>
      <p:sp>
        <p:nvSpPr>
          <p:cNvPr id="911" name="Google Shape;911;p72"/>
          <p:cNvSpPr txBox="1"/>
          <p:nvPr/>
        </p:nvSpPr>
        <p:spPr>
          <a:xfrm>
            <a:off x="514342" y="1219627"/>
            <a:ext cx="3089700" cy="3282000"/>
          </a:xfrm>
          <a:prstGeom prst="rect">
            <a:avLst/>
          </a:prstGeom>
          <a:noFill/>
          <a:ln>
            <a:noFill/>
          </a:ln>
        </p:spPr>
        <p:txBody>
          <a:bodyPr spcFirstLastPara="1" wrap="square" lIns="0" tIns="0" rIns="0" bIns="0" anchor="t" anchorCtr="0">
            <a:spAutoFit/>
          </a:bodyPr>
          <a:lstStyle/>
          <a:p>
            <a:pPr marL="0" marR="0" lvl="0" indent="0" algn="l" rtl="0">
              <a:lnSpc>
                <a:spcPct val="140015"/>
              </a:lnSpc>
              <a:spcBef>
                <a:spcPts val="0"/>
              </a:spcBef>
              <a:spcAft>
                <a:spcPts val="0"/>
              </a:spcAft>
              <a:buNone/>
            </a:pPr>
            <a:endParaRPr sz="1300"/>
          </a:p>
          <a:p>
            <a:pPr marL="457200" marR="0" lvl="0" indent="-311150" algn="l" rtl="0">
              <a:lnSpc>
                <a:spcPct val="140015"/>
              </a:lnSpc>
              <a:spcBef>
                <a:spcPts val="0"/>
              </a:spcBef>
              <a:spcAft>
                <a:spcPts val="0"/>
              </a:spcAft>
              <a:buSzPts val="1300"/>
              <a:buChar char="●"/>
            </a:pPr>
            <a:r>
              <a:rPr lang="en" sz="1300"/>
              <a:t>Preliminary scatterplot shows teams tend to play a more conservative style</a:t>
            </a:r>
            <a:endParaRPr sz="1300"/>
          </a:p>
          <a:p>
            <a:pPr marL="457200" marR="0" lvl="0" indent="-311150" algn="l" rtl="0">
              <a:lnSpc>
                <a:spcPct val="140015"/>
              </a:lnSpc>
              <a:spcBef>
                <a:spcPts val="0"/>
              </a:spcBef>
              <a:spcAft>
                <a:spcPts val="0"/>
              </a:spcAft>
              <a:buSzPts val="1300"/>
              <a:buChar char="●"/>
            </a:pPr>
            <a:r>
              <a:rPr lang="en" sz="1300"/>
              <a:t>Knicks (1st in OR%) lead the league in second chance points, but are one of the worst in terms of opponent fast break points</a:t>
            </a:r>
            <a:endParaRPr sz="1300"/>
          </a:p>
          <a:p>
            <a:pPr marL="457200" marR="0" lvl="0" indent="-311150" algn="l" rtl="0">
              <a:lnSpc>
                <a:spcPct val="140015"/>
              </a:lnSpc>
              <a:spcBef>
                <a:spcPts val="0"/>
              </a:spcBef>
              <a:spcAft>
                <a:spcPts val="0"/>
              </a:spcAft>
              <a:buSzPts val="1300"/>
              <a:buChar char="●"/>
            </a:pPr>
            <a:r>
              <a:rPr lang="en" sz="1300"/>
              <a:t>Raptors (30th in OR%) are one of the worst teams in second chance points, but one of the best in opponent fast break points</a:t>
            </a:r>
            <a:endParaRPr sz="1300"/>
          </a:p>
        </p:txBody>
      </p:sp>
      <p:sp>
        <p:nvSpPr>
          <p:cNvPr id="912" name="Google Shape;912;p72"/>
          <p:cNvSpPr txBox="1"/>
          <p:nvPr/>
        </p:nvSpPr>
        <p:spPr>
          <a:xfrm>
            <a:off x="6789236" y="2760037"/>
            <a:ext cx="2290200" cy="153900"/>
          </a:xfrm>
          <a:prstGeom prst="rect">
            <a:avLst/>
          </a:prstGeom>
          <a:noFill/>
          <a:ln>
            <a:noFill/>
          </a:ln>
        </p:spPr>
        <p:txBody>
          <a:bodyPr spcFirstLastPara="1" wrap="square" lIns="0" tIns="0" rIns="0" bIns="0" anchor="t" anchorCtr="0">
            <a:spAutoFit/>
          </a:bodyPr>
          <a:lstStyle/>
          <a:p>
            <a:pPr marL="457200" lvl="0" indent="-292100" algn="l" rtl="0">
              <a:lnSpc>
                <a:spcPct val="140015"/>
              </a:lnSpc>
              <a:spcBef>
                <a:spcPts val="0"/>
              </a:spcBef>
              <a:spcAft>
                <a:spcPts val="0"/>
              </a:spcAft>
              <a:buClr>
                <a:schemeClr val="dk1"/>
              </a:buClr>
              <a:buSzPts val="1000"/>
              <a:buChar char="-"/>
            </a:pPr>
            <a:endParaRPr sz="1000">
              <a:solidFill>
                <a:schemeClr val="dk1"/>
              </a:solidFill>
            </a:endParaRPr>
          </a:p>
        </p:txBody>
      </p:sp>
      <p:sp>
        <p:nvSpPr>
          <p:cNvPr id="913" name="Google Shape;913;p72"/>
          <p:cNvSpPr txBox="1"/>
          <p:nvPr/>
        </p:nvSpPr>
        <p:spPr>
          <a:xfrm>
            <a:off x="514350" y="304800"/>
            <a:ext cx="6170700" cy="600300"/>
          </a:xfrm>
          <a:prstGeom prst="rect">
            <a:avLst/>
          </a:prstGeom>
          <a:noFill/>
          <a:ln>
            <a:noFill/>
          </a:ln>
        </p:spPr>
        <p:txBody>
          <a:bodyPr spcFirstLastPara="1" wrap="square" lIns="0" tIns="0" rIns="0" bIns="0" anchor="t" anchorCtr="0">
            <a:spAutoFit/>
          </a:bodyPr>
          <a:lstStyle/>
          <a:p>
            <a:pPr marL="0" marR="0" lvl="0" indent="0" algn="l" rtl="0">
              <a:lnSpc>
                <a:spcPct val="126000"/>
              </a:lnSpc>
              <a:spcBef>
                <a:spcPts val="0"/>
              </a:spcBef>
              <a:spcAft>
                <a:spcPts val="0"/>
              </a:spcAft>
              <a:buNone/>
            </a:pPr>
            <a:r>
              <a:rPr lang="en" sz="3900" b="1"/>
              <a:t>Findings</a:t>
            </a:r>
            <a:endParaRPr sz="700"/>
          </a:p>
        </p:txBody>
      </p:sp>
      <p:pic>
        <p:nvPicPr>
          <p:cNvPr id="914" name="Google Shape;914;p72"/>
          <p:cNvPicPr preferRelativeResize="0"/>
          <p:nvPr/>
        </p:nvPicPr>
        <p:blipFill>
          <a:blip r:embed="rId3">
            <a:alphaModFix/>
          </a:blip>
          <a:stretch>
            <a:fillRect/>
          </a:stretch>
        </p:blipFill>
        <p:spPr>
          <a:xfrm>
            <a:off x="3776875" y="1003425"/>
            <a:ext cx="4034582" cy="2019026"/>
          </a:xfrm>
          <a:prstGeom prst="rect">
            <a:avLst/>
          </a:prstGeom>
          <a:noFill/>
          <a:ln>
            <a:noFill/>
          </a:ln>
        </p:spPr>
      </p:pic>
      <p:sp>
        <p:nvSpPr>
          <p:cNvPr id="915" name="Google Shape;915;p72"/>
          <p:cNvSpPr txBox="1"/>
          <p:nvPr/>
        </p:nvSpPr>
        <p:spPr>
          <a:xfrm>
            <a:off x="4350775" y="3410575"/>
            <a:ext cx="1871100" cy="829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b="1">
                <a:solidFill>
                  <a:schemeClr val="dk1"/>
                </a:solidFill>
              </a:rPr>
              <a:t>Question: How indicative is this of on-court performance…</a:t>
            </a:r>
            <a:endParaRPr sz="1600" b="1">
              <a:solidFill>
                <a:schemeClr val="dk1"/>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bg>
      <p:bgPr>
        <a:solidFill>
          <a:srgbClr val="FDF9B4"/>
        </a:solidFill>
        <a:effectLst/>
      </p:bgPr>
    </p:bg>
    <p:spTree>
      <p:nvGrpSpPr>
        <p:cNvPr id="1" name="Shape 919"/>
        <p:cNvGrpSpPr/>
        <p:nvPr/>
      </p:nvGrpSpPr>
      <p:grpSpPr>
        <a:xfrm>
          <a:off x="0" y="0"/>
          <a:ext cx="0" cy="0"/>
          <a:chOff x="0" y="0"/>
          <a:chExt cx="0" cy="0"/>
        </a:xfrm>
      </p:grpSpPr>
      <p:grpSp>
        <p:nvGrpSpPr>
          <p:cNvPr id="920" name="Google Shape;920;p73"/>
          <p:cNvGrpSpPr/>
          <p:nvPr/>
        </p:nvGrpSpPr>
        <p:grpSpPr>
          <a:xfrm rot="5400000">
            <a:off x="5531568" y="757424"/>
            <a:ext cx="4653945" cy="3599326"/>
            <a:chOff x="0" y="-47625"/>
            <a:chExt cx="666611" cy="515552"/>
          </a:xfrm>
        </p:grpSpPr>
        <p:sp>
          <p:nvSpPr>
            <p:cNvPr id="921" name="Google Shape;921;p73"/>
            <p:cNvSpPr/>
            <p:nvPr/>
          </p:nvSpPr>
          <p:spPr>
            <a:xfrm>
              <a:off x="0" y="0"/>
              <a:ext cx="666611" cy="467927"/>
            </a:xfrm>
            <a:custGeom>
              <a:avLst/>
              <a:gdLst/>
              <a:ahLst/>
              <a:cxnLst/>
              <a:rect l="l" t="t" r="r" b="b"/>
              <a:pathLst>
                <a:path w="666611" h="467927" extrusionOk="0">
                  <a:moveTo>
                    <a:pt x="222324" y="448858"/>
                  </a:moveTo>
                  <a:cubicBezTo>
                    <a:pt x="256499" y="460372"/>
                    <a:pt x="295352" y="467927"/>
                    <a:pt x="333485" y="467927"/>
                  </a:cubicBezTo>
                  <a:cubicBezTo>
                    <a:pt x="371619" y="467927"/>
                    <a:pt x="408313" y="461450"/>
                    <a:pt x="442128" y="449936"/>
                  </a:cubicBezTo>
                  <a:cubicBezTo>
                    <a:pt x="442849" y="449577"/>
                    <a:pt x="443568" y="449577"/>
                    <a:pt x="444287" y="449217"/>
                  </a:cubicBezTo>
                  <a:cubicBezTo>
                    <a:pt x="571278" y="403162"/>
                    <a:pt x="664812" y="281548"/>
                    <a:pt x="666611" y="147086"/>
                  </a:cubicBezTo>
                  <a:lnTo>
                    <a:pt x="666611" y="0"/>
                  </a:lnTo>
                  <a:lnTo>
                    <a:pt x="0" y="0"/>
                  </a:lnTo>
                  <a:lnTo>
                    <a:pt x="0" y="146977"/>
                  </a:lnTo>
                  <a:cubicBezTo>
                    <a:pt x="1799" y="282267"/>
                    <a:pt x="93894" y="403882"/>
                    <a:pt x="222324" y="448858"/>
                  </a:cubicBezTo>
                  <a:close/>
                </a:path>
              </a:pathLst>
            </a:custGeom>
            <a:solidFill>
              <a:srgbClr val="000000">
                <a:alpha val="0"/>
              </a:srgbClr>
            </a:solidFill>
            <a:ln w="95250" cap="sq" cmpd="sng">
              <a:solidFill>
                <a:srgbClr val="FFFFFF"/>
              </a:solidFill>
              <a:prstDash val="solid"/>
              <a:miter lim="8000"/>
              <a:headEnd type="none" w="sm" len="sm"/>
              <a:tailEnd type="none" w="sm" len="sm"/>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922" name="Google Shape;922;p73"/>
            <p:cNvSpPr txBox="1"/>
            <p:nvPr/>
          </p:nvSpPr>
          <p:spPr>
            <a:xfrm>
              <a:off x="0" y="-47625"/>
              <a:ext cx="666600" cy="388500"/>
            </a:xfrm>
            <a:prstGeom prst="rect">
              <a:avLst/>
            </a:prstGeom>
            <a:noFill/>
            <a:ln>
              <a:noFill/>
            </a:ln>
          </p:spPr>
          <p:txBody>
            <a:bodyPr spcFirstLastPara="1" wrap="square" lIns="25400" tIns="25400" rIns="25400" bIns="25400" anchor="ctr" anchorCtr="0">
              <a:noAutofit/>
            </a:bodyPr>
            <a:lstStyle/>
            <a:p>
              <a:pPr marL="0" marR="0" lvl="0" indent="0" algn="ctr" rtl="0">
                <a:lnSpc>
                  <a:spcPct val="186611"/>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cxnSp>
        <p:nvCxnSpPr>
          <p:cNvPr id="923" name="Google Shape;923;p73"/>
          <p:cNvCxnSpPr/>
          <p:nvPr/>
        </p:nvCxnSpPr>
        <p:spPr>
          <a:xfrm>
            <a:off x="0" y="253928"/>
            <a:ext cx="9144000" cy="0"/>
          </a:xfrm>
          <a:prstGeom prst="straightConnector1">
            <a:avLst/>
          </a:prstGeom>
          <a:noFill/>
          <a:ln w="95250" cap="flat" cmpd="sng">
            <a:solidFill>
              <a:srgbClr val="FFFFFF"/>
            </a:solidFill>
            <a:prstDash val="solid"/>
            <a:round/>
            <a:headEnd type="none" w="sm" len="sm"/>
            <a:tailEnd type="none" w="sm" len="sm"/>
          </a:ln>
        </p:spPr>
      </p:cxnSp>
      <p:cxnSp>
        <p:nvCxnSpPr>
          <p:cNvPr id="924" name="Google Shape;924;p73"/>
          <p:cNvCxnSpPr/>
          <p:nvPr/>
        </p:nvCxnSpPr>
        <p:spPr>
          <a:xfrm>
            <a:off x="0" y="4860257"/>
            <a:ext cx="9144000" cy="0"/>
          </a:xfrm>
          <a:prstGeom prst="straightConnector1">
            <a:avLst/>
          </a:prstGeom>
          <a:noFill/>
          <a:ln w="95250" cap="flat" cmpd="sng">
            <a:solidFill>
              <a:srgbClr val="FFFFFF"/>
            </a:solidFill>
            <a:prstDash val="solid"/>
            <a:round/>
            <a:headEnd type="none" w="sm" len="sm"/>
            <a:tailEnd type="none" w="sm" len="sm"/>
          </a:ln>
        </p:spPr>
      </p:cxnSp>
      <p:sp>
        <p:nvSpPr>
          <p:cNvPr id="925" name="Google Shape;925;p73"/>
          <p:cNvSpPr txBox="1"/>
          <p:nvPr/>
        </p:nvSpPr>
        <p:spPr>
          <a:xfrm>
            <a:off x="514342" y="1219627"/>
            <a:ext cx="3089700" cy="3282000"/>
          </a:xfrm>
          <a:prstGeom prst="rect">
            <a:avLst/>
          </a:prstGeom>
          <a:noFill/>
          <a:ln>
            <a:noFill/>
          </a:ln>
        </p:spPr>
        <p:txBody>
          <a:bodyPr spcFirstLastPara="1" wrap="square" lIns="0" tIns="0" rIns="0" bIns="0" anchor="t" anchorCtr="0">
            <a:spAutoFit/>
          </a:bodyPr>
          <a:lstStyle/>
          <a:p>
            <a:pPr marL="0" marR="0" lvl="0" indent="0" algn="l" rtl="0">
              <a:lnSpc>
                <a:spcPct val="140015"/>
              </a:lnSpc>
              <a:spcBef>
                <a:spcPts val="0"/>
              </a:spcBef>
              <a:spcAft>
                <a:spcPts val="0"/>
              </a:spcAft>
              <a:buNone/>
            </a:pPr>
            <a:endParaRPr sz="1300"/>
          </a:p>
          <a:p>
            <a:pPr marL="457200" marR="0" lvl="0" indent="-311150" algn="l" rtl="0">
              <a:lnSpc>
                <a:spcPct val="140015"/>
              </a:lnSpc>
              <a:spcBef>
                <a:spcPts val="0"/>
              </a:spcBef>
              <a:spcAft>
                <a:spcPts val="0"/>
              </a:spcAft>
              <a:buSzPts val="1300"/>
              <a:buChar char="●"/>
            </a:pPr>
            <a:r>
              <a:rPr lang="en" sz="1300"/>
              <a:t>Despite NYK and SAK being in the “Fantastic” region, they are not performing well in standings</a:t>
            </a:r>
            <a:endParaRPr sz="1300"/>
          </a:p>
          <a:p>
            <a:pPr marL="457200" marR="0" lvl="0" indent="-311150" algn="l" rtl="0">
              <a:lnSpc>
                <a:spcPct val="140015"/>
              </a:lnSpc>
              <a:spcBef>
                <a:spcPts val="0"/>
              </a:spcBef>
              <a:spcAft>
                <a:spcPts val="0"/>
              </a:spcAft>
              <a:buSzPts val="1300"/>
              <a:buChar char="●"/>
            </a:pPr>
            <a:r>
              <a:rPr lang="en" sz="1300"/>
              <a:t>Of the 12 teams in the “net-positive” region, 6 have winning records and 6 have losing records</a:t>
            </a:r>
            <a:endParaRPr sz="1300"/>
          </a:p>
          <a:p>
            <a:pPr marL="457200" marR="0" lvl="0" indent="-311150" algn="l" rtl="0">
              <a:lnSpc>
                <a:spcPct val="140015"/>
              </a:lnSpc>
              <a:spcBef>
                <a:spcPts val="0"/>
              </a:spcBef>
              <a:spcAft>
                <a:spcPts val="0"/>
              </a:spcAft>
              <a:buSzPts val="1300"/>
              <a:buChar char="●"/>
            </a:pPr>
            <a:r>
              <a:rPr lang="en" sz="1300"/>
              <a:t>However, we can see a trend that shows that as second chance points increase, opponent fast break points increase as well.</a:t>
            </a:r>
            <a:endParaRPr sz="1300"/>
          </a:p>
          <a:p>
            <a:pPr marL="457200" marR="0" lvl="0" indent="-311150" algn="l" rtl="0">
              <a:lnSpc>
                <a:spcPct val="140015"/>
              </a:lnSpc>
              <a:spcBef>
                <a:spcPts val="0"/>
              </a:spcBef>
              <a:spcAft>
                <a:spcPts val="0"/>
              </a:spcAft>
              <a:buSzPts val="1300"/>
              <a:buChar char="●"/>
            </a:pPr>
            <a:r>
              <a:rPr lang="en" sz="1300"/>
              <a:t>Is crashing worth the trade-off?</a:t>
            </a:r>
            <a:endParaRPr sz="1300"/>
          </a:p>
        </p:txBody>
      </p:sp>
      <p:sp>
        <p:nvSpPr>
          <p:cNvPr id="926" name="Google Shape;926;p73"/>
          <p:cNvSpPr txBox="1"/>
          <p:nvPr/>
        </p:nvSpPr>
        <p:spPr>
          <a:xfrm>
            <a:off x="6789236" y="2760037"/>
            <a:ext cx="2290200" cy="153900"/>
          </a:xfrm>
          <a:prstGeom prst="rect">
            <a:avLst/>
          </a:prstGeom>
          <a:noFill/>
          <a:ln>
            <a:noFill/>
          </a:ln>
        </p:spPr>
        <p:txBody>
          <a:bodyPr spcFirstLastPara="1" wrap="square" lIns="0" tIns="0" rIns="0" bIns="0" anchor="t" anchorCtr="0">
            <a:spAutoFit/>
          </a:bodyPr>
          <a:lstStyle/>
          <a:p>
            <a:pPr marL="457200" lvl="0" indent="-292100" algn="l" rtl="0">
              <a:lnSpc>
                <a:spcPct val="140015"/>
              </a:lnSpc>
              <a:spcBef>
                <a:spcPts val="0"/>
              </a:spcBef>
              <a:spcAft>
                <a:spcPts val="0"/>
              </a:spcAft>
              <a:buClr>
                <a:schemeClr val="dk1"/>
              </a:buClr>
              <a:buSzPts val="1000"/>
              <a:buChar char="-"/>
            </a:pPr>
            <a:endParaRPr sz="1000">
              <a:solidFill>
                <a:schemeClr val="dk1"/>
              </a:solidFill>
            </a:endParaRPr>
          </a:p>
        </p:txBody>
      </p:sp>
      <p:sp>
        <p:nvSpPr>
          <p:cNvPr id="927" name="Google Shape;927;p73"/>
          <p:cNvSpPr txBox="1"/>
          <p:nvPr/>
        </p:nvSpPr>
        <p:spPr>
          <a:xfrm>
            <a:off x="514350" y="304800"/>
            <a:ext cx="6170700" cy="600300"/>
          </a:xfrm>
          <a:prstGeom prst="rect">
            <a:avLst/>
          </a:prstGeom>
          <a:noFill/>
          <a:ln>
            <a:noFill/>
          </a:ln>
        </p:spPr>
        <p:txBody>
          <a:bodyPr spcFirstLastPara="1" wrap="square" lIns="0" tIns="0" rIns="0" bIns="0" anchor="t" anchorCtr="0">
            <a:spAutoFit/>
          </a:bodyPr>
          <a:lstStyle/>
          <a:p>
            <a:pPr marL="0" marR="0" lvl="0" indent="0" algn="l" rtl="0">
              <a:lnSpc>
                <a:spcPct val="126000"/>
              </a:lnSpc>
              <a:spcBef>
                <a:spcPts val="0"/>
              </a:spcBef>
              <a:spcAft>
                <a:spcPts val="0"/>
              </a:spcAft>
              <a:buNone/>
            </a:pPr>
            <a:r>
              <a:rPr lang="en" sz="3900" b="1"/>
              <a:t>Findings</a:t>
            </a:r>
            <a:endParaRPr sz="700"/>
          </a:p>
        </p:txBody>
      </p:sp>
      <p:pic>
        <p:nvPicPr>
          <p:cNvPr id="928" name="Google Shape;928;p73"/>
          <p:cNvPicPr preferRelativeResize="0"/>
          <p:nvPr/>
        </p:nvPicPr>
        <p:blipFill>
          <a:blip r:embed="rId3">
            <a:alphaModFix/>
          </a:blip>
          <a:stretch>
            <a:fillRect/>
          </a:stretch>
        </p:blipFill>
        <p:spPr>
          <a:xfrm>
            <a:off x="4572009" y="1050819"/>
            <a:ext cx="3243285" cy="1824050"/>
          </a:xfrm>
          <a:prstGeom prst="rect">
            <a:avLst/>
          </a:prstGeom>
          <a:noFill/>
          <a:ln>
            <a:noFill/>
          </a:ln>
        </p:spPr>
      </p:pic>
      <p:sp>
        <p:nvSpPr>
          <p:cNvPr id="929" name="Google Shape;929;p73"/>
          <p:cNvSpPr txBox="1"/>
          <p:nvPr/>
        </p:nvSpPr>
        <p:spPr>
          <a:xfrm>
            <a:off x="4433725" y="3419775"/>
            <a:ext cx="1843500" cy="995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300">
                <a:solidFill>
                  <a:schemeClr val="dk1"/>
                </a:solidFill>
              </a:rPr>
              <a:t>External factors:</a:t>
            </a:r>
            <a:endParaRPr sz="1300">
              <a:solidFill>
                <a:schemeClr val="dk1"/>
              </a:solidFill>
            </a:endParaRPr>
          </a:p>
          <a:p>
            <a:pPr marL="457200" lvl="0" indent="-311150" algn="l" rtl="0">
              <a:spcBef>
                <a:spcPts val="0"/>
              </a:spcBef>
              <a:spcAft>
                <a:spcPts val="0"/>
              </a:spcAft>
              <a:buClr>
                <a:schemeClr val="dk1"/>
              </a:buClr>
              <a:buSzPts val="1300"/>
              <a:buChar char="-"/>
            </a:pPr>
            <a:r>
              <a:rPr lang="en" sz="1300">
                <a:solidFill>
                  <a:schemeClr val="dk1"/>
                </a:solidFill>
              </a:rPr>
              <a:t>Turnovers</a:t>
            </a:r>
            <a:endParaRPr sz="1300">
              <a:solidFill>
                <a:schemeClr val="dk1"/>
              </a:solidFill>
            </a:endParaRPr>
          </a:p>
          <a:p>
            <a:pPr marL="457200" lvl="0" indent="-311150" algn="l" rtl="0">
              <a:spcBef>
                <a:spcPts val="0"/>
              </a:spcBef>
              <a:spcAft>
                <a:spcPts val="0"/>
              </a:spcAft>
              <a:buClr>
                <a:schemeClr val="dk1"/>
              </a:buClr>
              <a:buSzPts val="1300"/>
              <a:buChar char="-"/>
            </a:pPr>
            <a:r>
              <a:rPr lang="en" sz="1300">
                <a:solidFill>
                  <a:schemeClr val="dk1"/>
                </a:solidFill>
              </a:rPr>
              <a:t>Game pressure</a:t>
            </a:r>
            <a:endParaRPr sz="1300">
              <a:solidFill>
                <a:schemeClr val="dk1"/>
              </a:solidFill>
            </a:endParaRPr>
          </a:p>
          <a:p>
            <a:pPr marL="457200" lvl="0" indent="-311150" algn="l" rtl="0">
              <a:spcBef>
                <a:spcPts val="0"/>
              </a:spcBef>
              <a:spcAft>
                <a:spcPts val="0"/>
              </a:spcAft>
              <a:buClr>
                <a:schemeClr val="dk1"/>
              </a:buClr>
              <a:buSzPts val="1300"/>
              <a:buChar char="-"/>
            </a:pPr>
            <a:r>
              <a:rPr lang="en" sz="1300">
                <a:solidFill>
                  <a:schemeClr val="dk1"/>
                </a:solidFill>
              </a:rPr>
              <a:t>Score of the game</a:t>
            </a:r>
            <a:endParaRPr sz="1300">
              <a:solidFill>
                <a:schemeClr val="dk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A1C3FF"/>
        </a:solidFill>
        <a:effectLst/>
      </p:bgPr>
    </p:bg>
    <p:spTree>
      <p:nvGrpSpPr>
        <p:cNvPr id="1" name="Shape 238"/>
        <p:cNvGrpSpPr/>
        <p:nvPr/>
      </p:nvGrpSpPr>
      <p:grpSpPr>
        <a:xfrm>
          <a:off x="0" y="0"/>
          <a:ext cx="0" cy="0"/>
          <a:chOff x="0" y="0"/>
          <a:chExt cx="0" cy="0"/>
        </a:xfrm>
      </p:grpSpPr>
      <p:grpSp>
        <p:nvGrpSpPr>
          <p:cNvPr id="239" name="Google Shape;239;p29"/>
          <p:cNvGrpSpPr/>
          <p:nvPr/>
        </p:nvGrpSpPr>
        <p:grpSpPr>
          <a:xfrm rot="5400000">
            <a:off x="5932358" y="1280716"/>
            <a:ext cx="4653945" cy="2552744"/>
            <a:chOff x="0" y="-47625"/>
            <a:chExt cx="666611" cy="365644"/>
          </a:xfrm>
        </p:grpSpPr>
        <p:sp>
          <p:nvSpPr>
            <p:cNvPr id="240" name="Google Shape;240;p29"/>
            <p:cNvSpPr/>
            <p:nvPr/>
          </p:nvSpPr>
          <p:spPr>
            <a:xfrm>
              <a:off x="0" y="0"/>
              <a:ext cx="666611" cy="318019"/>
            </a:xfrm>
            <a:custGeom>
              <a:avLst/>
              <a:gdLst/>
              <a:ahLst/>
              <a:cxnLst/>
              <a:rect l="l" t="t" r="r" b="b"/>
              <a:pathLst>
                <a:path w="666611" h="318019" extrusionOk="0">
                  <a:moveTo>
                    <a:pt x="222324" y="298950"/>
                  </a:moveTo>
                  <a:cubicBezTo>
                    <a:pt x="256499" y="310464"/>
                    <a:pt x="295352" y="318019"/>
                    <a:pt x="333485" y="318019"/>
                  </a:cubicBezTo>
                  <a:cubicBezTo>
                    <a:pt x="371619" y="318019"/>
                    <a:pt x="408313" y="311542"/>
                    <a:pt x="442128" y="300028"/>
                  </a:cubicBezTo>
                  <a:cubicBezTo>
                    <a:pt x="442849" y="299669"/>
                    <a:pt x="443568" y="299669"/>
                    <a:pt x="444287" y="299309"/>
                  </a:cubicBezTo>
                  <a:cubicBezTo>
                    <a:pt x="571278" y="253254"/>
                    <a:pt x="664812" y="131640"/>
                    <a:pt x="666611" y="507"/>
                  </a:cubicBezTo>
                  <a:lnTo>
                    <a:pt x="666611" y="0"/>
                  </a:lnTo>
                  <a:lnTo>
                    <a:pt x="0" y="0"/>
                  </a:lnTo>
                  <a:lnTo>
                    <a:pt x="0" y="507"/>
                  </a:lnTo>
                  <a:cubicBezTo>
                    <a:pt x="1799" y="132359"/>
                    <a:pt x="93894" y="253974"/>
                    <a:pt x="222324" y="298950"/>
                  </a:cubicBezTo>
                  <a:close/>
                </a:path>
              </a:pathLst>
            </a:custGeom>
            <a:solidFill>
              <a:srgbClr val="F6B1FF"/>
            </a:solidFill>
            <a:ln w="95250" cap="sq" cmpd="sng">
              <a:solidFill>
                <a:srgbClr val="FFFFFF"/>
              </a:solidFill>
              <a:prstDash val="solid"/>
              <a:miter lim="8000"/>
              <a:headEnd type="none" w="sm" len="sm"/>
              <a:tailEnd type="none" w="sm" len="sm"/>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241" name="Google Shape;241;p29"/>
            <p:cNvSpPr txBox="1"/>
            <p:nvPr/>
          </p:nvSpPr>
          <p:spPr>
            <a:xfrm>
              <a:off x="0" y="-47625"/>
              <a:ext cx="666600" cy="238500"/>
            </a:xfrm>
            <a:prstGeom prst="rect">
              <a:avLst/>
            </a:prstGeom>
            <a:noFill/>
            <a:ln>
              <a:noFill/>
            </a:ln>
          </p:spPr>
          <p:txBody>
            <a:bodyPr spcFirstLastPara="1" wrap="square" lIns="25400" tIns="25400" rIns="25400" bIns="25400" anchor="ctr" anchorCtr="0">
              <a:noAutofit/>
            </a:bodyPr>
            <a:lstStyle/>
            <a:p>
              <a:pPr marL="0" marR="0" lvl="0" indent="0" algn="ctr" rtl="0">
                <a:lnSpc>
                  <a:spcPct val="186611"/>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242" name="Google Shape;242;p29"/>
          <p:cNvGrpSpPr/>
          <p:nvPr/>
        </p:nvGrpSpPr>
        <p:grpSpPr>
          <a:xfrm>
            <a:off x="7705564" y="1979295"/>
            <a:ext cx="1184900" cy="1184900"/>
            <a:chOff x="0" y="0"/>
            <a:chExt cx="812800" cy="812800"/>
          </a:xfrm>
        </p:grpSpPr>
        <p:sp>
          <p:nvSpPr>
            <p:cNvPr id="243" name="Google Shape;243;p29"/>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 cap="sq" cmpd="sng">
              <a:solidFill>
                <a:srgbClr val="FFFFFF"/>
              </a:solidFill>
              <a:prstDash val="solid"/>
              <a:miter lim="8000"/>
              <a:headEnd type="none" w="sm" len="sm"/>
              <a:tailEnd type="none" w="sm" len="sm"/>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244" name="Google Shape;244;p29"/>
            <p:cNvSpPr txBox="1"/>
            <p:nvPr/>
          </p:nvSpPr>
          <p:spPr>
            <a:xfrm>
              <a:off x="76200" y="28575"/>
              <a:ext cx="660300" cy="708000"/>
            </a:xfrm>
            <a:prstGeom prst="rect">
              <a:avLst/>
            </a:prstGeom>
            <a:noFill/>
            <a:ln>
              <a:noFill/>
            </a:ln>
          </p:spPr>
          <p:txBody>
            <a:bodyPr spcFirstLastPara="1" wrap="square" lIns="25400" tIns="25400" rIns="25400" bIns="25400" anchor="ctr" anchorCtr="0">
              <a:noAutofit/>
            </a:bodyPr>
            <a:lstStyle/>
            <a:p>
              <a:pPr marL="0" marR="0" lvl="0" indent="0" algn="ctr" rtl="0">
                <a:lnSpc>
                  <a:spcPct val="186611"/>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245" name="Google Shape;245;p29"/>
          <p:cNvGrpSpPr/>
          <p:nvPr/>
        </p:nvGrpSpPr>
        <p:grpSpPr>
          <a:xfrm>
            <a:off x="8298019" y="1888884"/>
            <a:ext cx="905172" cy="1275298"/>
            <a:chOff x="0" y="-47625"/>
            <a:chExt cx="476808" cy="671775"/>
          </a:xfrm>
        </p:grpSpPr>
        <p:sp>
          <p:nvSpPr>
            <p:cNvPr id="246" name="Google Shape;246;p29"/>
            <p:cNvSpPr/>
            <p:nvPr/>
          </p:nvSpPr>
          <p:spPr>
            <a:xfrm>
              <a:off x="0" y="0"/>
              <a:ext cx="476808" cy="624150"/>
            </a:xfrm>
            <a:custGeom>
              <a:avLst/>
              <a:gdLst/>
              <a:ahLst/>
              <a:cxnLst/>
              <a:rect l="l" t="t" r="r" b="b"/>
              <a:pathLst>
                <a:path w="476808" h="624150" extrusionOk="0">
                  <a:moveTo>
                    <a:pt x="0" y="0"/>
                  </a:moveTo>
                  <a:lnTo>
                    <a:pt x="476808" y="0"/>
                  </a:lnTo>
                  <a:lnTo>
                    <a:pt x="476808" y="624150"/>
                  </a:lnTo>
                  <a:lnTo>
                    <a:pt x="0" y="624150"/>
                  </a:lnTo>
                  <a:close/>
                </a:path>
              </a:pathLst>
            </a:custGeom>
            <a:solidFill>
              <a:srgbClr val="000000">
                <a:alpha val="0"/>
              </a:srgbClr>
            </a:solidFill>
            <a:ln w="95250" cap="sq" cmpd="sng">
              <a:solidFill>
                <a:srgbClr val="FFFFFF"/>
              </a:solidFill>
              <a:prstDash val="solid"/>
              <a:miter lim="8000"/>
              <a:headEnd type="none" w="sm" len="sm"/>
              <a:tailEnd type="none" w="sm" len="sm"/>
            </a:ln>
          </p:spPr>
          <p:txBody>
            <a:bodyPr/>
            <a:lstStyle/>
            <a:p>
              <a:endParaRPr lang="en-US"/>
            </a:p>
          </p:txBody>
        </p:sp>
        <p:sp>
          <p:nvSpPr>
            <p:cNvPr id="247" name="Google Shape;247;p29"/>
            <p:cNvSpPr txBox="1"/>
            <p:nvPr/>
          </p:nvSpPr>
          <p:spPr>
            <a:xfrm>
              <a:off x="0" y="-47625"/>
              <a:ext cx="476700" cy="671700"/>
            </a:xfrm>
            <a:prstGeom prst="rect">
              <a:avLst/>
            </a:prstGeom>
            <a:noFill/>
            <a:ln>
              <a:noFill/>
            </a:ln>
          </p:spPr>
          <p:txBody>
            <a:bodyPr spcFirstLastPara="1" wrap="square" lIns="25400" tIns="25400" rIns="25400" bIns="25400" anchor="ctr" anchorCtr="0">
              <a:noAutofit/>
            </a:bodyPr>
            <a:lstStyle/>
            <a:p>
              <a:pPr marL="0" marR="0" lvl="0" indent="0" algn="ctr" rtl="0">
                <a:lnSpc>
                  <a:spcPct val="186611"/>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cxnSp>
        <p:nvCxnSpPr>
          <p:cNvPr id="248" name="Google Shape;248;p29"/>
          <p:cNvCxnSpPr/>
          <p:nvPr/>
        </p:nvCxnSpPr>
        <p:spPr>
          <a:xfrm>
            <a:off x="0" y="253928"/>
            <a:ext cx="9144000" cy="0"/>
          </a:xfrm>
          <a:prstGeom prst="straightConnector1">
            <a:avLst/>
          </a:prstGeom>
          <a:noFill/>
          <a:ln w="95250" cap="flat" cmpd="sng">
            <a:solidFill>
              <a:srgbClr val="FFFFFF"/>
            </a:solidFill>
            <a:prstDash val="solid"/>
            <a:round/>
            <a:headEnd type="none" w="sm" len="sm"/>
            <a:tailEnd type="none" w="sm" len="sm"/>
          </a:ln>
        </p:spPr>
      </p:cxnSp>
      <p:cxnSp>
        <p:nvCxnSpPr>
          <p:cNvPr id="249" name="Google Shape;249;p29"/>
          <p:cNvCxnSpPr/>
          <p:nvPr/>
        </p:nvCxnSpPr>
        <p:spPr>
          <a:xfrm>
            <a:off x="0" y="4860257"/>
            <a:ext cx="9144000" cy="0"/>
          </a:xfrm>
          <a:prstGeom prst="straightConnector1">
            <a:avLst/>
          </a:prstGeom>
          <a:noFill/>
          <a:ln w="95250" cap="flat" cmpd="sng">
            <a:solidFill>
              <a:srgbClr val="FFFFFF"/>
            </a:solidFill>
            <a:prstDash val="solid"/>
            <a:round/>
            <a:headEnd type="none" w="sm" len="sm"/>
            <a:tailEnd type="none" w="sm" len="sm"/>
          </a:ln>
        </p:spPr>
      </p:cxnSp>
      <p:sp>
        <p:nvSpPr>
          <p:cNvPr id="250" name="Google Shape;250;p29"/>
          <p:cNvSpPr txBox="1"/>
          <p:nvPr/>
        </p:nvSpPr>
        <p:spPr>
          <a:xfrm>
            <a:off x="0" y="1320175"/>
            <a:ext cx="4359900" cy="903600"/>
          </a:xfrm>
          <a:prstGeom prst="rect">
            <a:avLst/>
          </a:prstGeom>
          <a:solidFill>
            <a:schemeClr val="lt1"/>
          </a:solidFill>
          <a:ln>
            <a:noFill/>
          </a:ln>
        </p:spPr>
        <p:txBody>
          <a:bodyPr spcFirstLastPara="1" wrap="square" lIns="0" tIns="0" rIns="0" bIns="0" anchor="t" anchorCtr="0">
            <a:spAutoFit/>
          </a:bodyPr>
          <a:lstStyle/>
          <a:p>
            <a:pPr marL="0" lvl="0" indent="0" algn="l" rtl="0">
              <a:lnSpc>
                <a:spcPct val="120007"/>
              </a:lnSpc>
              <a:spcBef>
                <a:spcPts val="0"/>
              </a:spcBef>
              <a:spcAft>
                <a:spcPts val="0"/>
              </a:spcAft>
              <a:buNone/>
            </a:pPr>
            <a:r>
              <a:rPr lang="en" sz="2400" b="1">
                <a:solidFill>
                  <a:schemeClr val="dk1"/>
                </a:solidFill>
              </a:rPr>
              <a:t>                 Threshold</a:t>
            </a:r>
            <a:endParaRPr sz="1600"/>
          </a:p>
          <a:p>
            <a:pPr marL="0" marR="0" lvl="0" indent="0" algn="ctr" rtl="0">
              <a:lnSpc>
                <a:spcPct val="130000"/>
              </a:lnSpc>
              <a:spcBef>
                <a:spcPts val="0"/>
              </a:spcBef>
              <a:spcAft>
                <a:spcPts val="0"/>
              </a:spcAft>
              <a:buNone/>
            </a:pPr>
            <a:r>
              <a:rPr lang="en" sz="1300">
                <a:solidFill>
                  <a:schemeClr val="dk1"/>
                </a:solidFill>
              </a:rPr>
              <a:t>In the NBA, a player is disqualified from the game after committing six personal fouls</a:t>
            </a:r>
            <a:endParaRPr sz="1800"/>
          </a:p>
        </p:txBody>
      </p:sp>
      <p:sp>
        <p:nvSpPr>
          <p:cNvPr id="254" name="Google Shape;254;p29"/>
          <p:cNvSpPr/>
          <p:nvPr/>
        </p:nvSpPr>
        <p:spPr>
          <a:xfrm>
            <a:off x="8897198" y="2104550"/>
            <a:ext cx="613800" cy="905100"/>
          </a:xfrm>
          <a:prstGeom prst="rect">
            <a:avLst/>
          </a:prstGeom>
          <a:solidFill>
            <a:schemeClr val="accent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257" name="Google Shape;257;p29"/>
          <p:cNvSpPr txBox="1"/>
          <p:nvPr/>
        </p:nvSpPr>
        <p:spPr>
          <a:xfrm>
            <a:off x="0" y="2837925"/>
            <a:ext cx="4359900" cy="1644000"/>
          </a:xfrm>
          <a:prstGeom prst="rect">
            <a:avLst/>
          </a:prstGeom>
          <a:solidFill>
            <a:schemeClr val="lt1"/>
          </a:solidFill>
          <a:ln>
            <a:noFill/>
          </a:ln>
        </p:spPr>
        <p:txBody>
          <a:bodyPr spcFirstLastPara="1" wrap="square" lIns="0" tIns="0" rIns="0" bIns="0" anchor="t" anchorCtr="0">
            <a:spAutoFit/>
          </a:bodyPr>
          <a:lstStyle/>
          <a:p>
            <a:pPr marL="0" lvl="0" indent="0" algn="l" rtl="0">
              <a:lnSpc>
                <a:spcPct val="120007"/>
              </a:lnSpc>
              <a:spcBef>
                <a:spcPts val="0"/>
              </a:spcBef>
              <a:spcAft>
                <a:spcPts val="0"/>
              </a:spcAft>
              <a:buNone/>
            </a:pPr>
            <a:r>
              <a:rPr lang="en" sz="2400" b="1">
                <a:solidFill>
                  <a:schemeClr val="dk1"/>
                </a:solidFill>
              </a:rPr>
              <a:t>       </a:t>
            </a:r>
            <a:r>
              <a:rPr lang="en" sz="2200" b="1">
                <a:solidFill>
                  <a:schemeClr val="dk1"/>
                </a:solidFill>
              </a:rPr>
              <a:t>Strategic Considerations</a:t>
            </a:r>
            <a:endParaRPr/>
          </a:p>
          <a:p>
            <a:pPr marL="457200" lvl="0" indent="-304800" algn="ctr" rtl="0">
              <a:lnSpc>
                <a:spcPct val="130000"/>
              </a:lnSpc>
              <a:spcBef>
                <a:spcPts val="0"/>
              </a:spcBef>
              <a:spcAft>
                <a:spcPts val="0"/>
              </a:spcAft>
              <a:buClr>
                <a:schemeClr val="dk1"/>
              </a:buClr>
              <a:buSzPts val="1200"/>
              <a:buChar char="●"/>
            </a:pPr>
            <a:r>
              <a:rPr lang="en" sz="1300" b="1">
                <a:solidFill>
                  <a:schemeClr val="dk1"/>
                </a:solidFill>
              </a:rPr>
              <a:t>P</a:t>
            </a:r>
            <a:r>
              <a:rPr lang="en" sz="1200" b="1">
                <a:solidFill>
                  <a:schemeClr val="dk1"/>
                </a:solidFill>
              </a:rPr>
              <a:t>layer Management</a:t>
            </a:r>
            <a:r>
              <a:rPr lang="en" sz="1200">
                <a:solidFill>
                  <a:schemeClr val="dk1"/>
                </a:solidFill>
              </a:rPr>
              <a:t>: Coaches must monitor players' foul counts to prevent key players from fouling out</a:t>
            </a:r>
            <a:endParaRPr sz="1300">
              <a:solidFill>
                <a:schemeClr val="dk1"/>
              </a:solidFill>
            </a:endParaRPr>
          </a:p>
          <a:p>
            <a:pPr marL="457200" lvl="0" indent="-304800" algn="ctr" rtl="0">
              <a:lnSpc>
                <a:spcPct val="130000"/>
              </a:lnSpc>
              <a:spcBef>
                <a:spcPts val="0"/>
              </a:spcBef>
              <a:spcAft>
                <a:spcPts val="0"/>
              </a:spcAft>
              <a:buClr>
                <a:schemeClr val="dk1"/>
              </a:buClr>
              <a:buSzPts val="1200"/>
              <a:buChar char="●"/>
            </a:pPr>
            <a:r>
              <a:rPr lang="en" sz="1300" b="1">
                <a:solidFill>
                  <a:schemeClr val="dk1"/>
                </a:solidFill>
              </a:rPr>
              <a:t>S</a:t>
            </a:r>
            <a:r>
              <a:rPr lang="en" sz="1200" b="1">
                <a:solidFill>
                  <a:schemeClr val="dk1"/>
                </a:solidFill>
              </a:rPr>
              <a:t>ubstitution Decisions</a:t>
            </a:r>
            <a:r>
              <a:rPr lang="en" sz="1200">
                <a:solidFill>
                  <a:schemeClr val="dk1"/>
                </a:solidFill>
              </a:rPr>
              <a:t>: Timely substitutions can help manage foul trouble and maintain team performance</a:t>
            </a:r>
            <a:endParaRPr sz="1300">
              <a:solidFill>
                <a:schemeClr val="dk1"/>
              </a:solidFill>
            </a:endParaRPr>
          </a:p>
          <a:p>
            <a:pPr marL="0" marR="0" lvl="0" indent="0" algn="ctr" rtl="0">
              <a:lnSpc>
                <a:spcPct val="130000"/>
              </a:lnSpc>
              <a:spcBef>
                <a:spcPts val="0"/>
              </a:spcBef>
              <a:spcAft>
                <a:spcPts val="0"/>
              </a:spcAft>
              <a:buNone/>
            </a:pPr>
            <a:endParaRPr sz="1300">
              <a:solidFill>
                <a:schemeClr val="dk1"/>
              </a:solidFill>
            </a:endParaRPr>
          </a:p>
        </p:txBody>
      </p:sp>
      <p:sp>
        <p:nvSpPr>
          <p:cNvPr id="258" name="Google Shape;258;p29"/>
          <p:cNvSpPr txBox="1"/>
          <p:nvPr/>
        </p:nvSpPr>
        <p:spPr>
          <a:xfrm>
            <a:off x="2682375" y="313400"/>
            <a:ext cx="3558000" cy="923400"/>
          </a:xfrm>
          <a:prstGeom prst="rect">
            <a:avLst/>
          </a:prstGeom>
          <a:noFill/>
          <a:ln>
            <a:noFill/>
          </a:ln>
        </p:spPr>
        <p:txBody>
          <a:bodyPr spcFirstLastPara="1" wrap="square" lIns="91425" tIns="91425" rIns="91425" bIns="91425" anchor="t" anchorCtr="0">
            <a:normAutofit/>
          </a:bodyPr>
          <a:lstStyle/>
          <a:p>
            <a:pPr marL="0" lvl="0" indent="0" algn="ctr" rtl="0">
              <a:spcBef>
                <a:spcPts val="0"/>
              </a:spcBef>
              <a:spcAft>
                <a:spcPts val="0"/>
              </a:spcAft>
              <a:buNone/>
            </a:pPr>
            <a:r>
              <a:rPr lang="en" sz="2400" b="1">
                <a:solidFill>
                  <a:schemeClr val="dk1"/>
                </a:solidFill>
              </a:rPr>
              <a:t>Fouling Out: Rules and Implications</a:t>
            </a:r>
            <a:endParaRPr sz="2400" b="1">
              <a:solidFill>
                <a:schemeClr val="dk1"/>
              </a:solidFill>
            </a:endParaRPr>
          </a:p>
        </p:txBody>
      </p:sp>
      <p:pic>
        <p:nvPicPr>
          <p:cNvPr id="259" name="Google Shape;259;p29"/>
          <p:cNvPicPr preferRelativeResize="0"/>
          <p:nvPr/>
        </p:nvPicPr>
        <p:blipFill>
          <a:blip r:embed="rId3">
            <a:alphaModFix/>
          </a:blip>
          <a:stretch>
            <a:fillRect/>
          </a:stretch>
        </p:blipFill>
        <p:spPr>
          <a:xfrm>
            <a:off x="4509699" y="1564250"/>
            <a:ext cx="2323465" cy="2356776"/>
          </a:xfrm>
          <a:prstGeom prst="rect">
            <a:avLst/>
          </a:prstGeom>
          <a:noFill/>
          <a:ln>
            <a:noFill/>
          </a:ln>
        </p:spPr>
      </p:pic>
      <p:sp>
        <p:nvSpPr>
          <p:cNvPr id="260" name="Google Shape;260;p29"/>
          <p:cNvSpPr/>
          <p:nvPr/>
        </p:nvSpPr>
        <p:spPr>
          <a:xfrm>
            <a:off x="8520962" y="2327437"/>
            <a:ext cx="459300" cy="459300"/>
          </a:xfrm>
          <a:prstGeom prst="donut">
            <a:avLst>
              <a:gd name="adj" fmla="val 9981"/>
            </a:avLst>
          </a:prstGeom>
          <a:solidFill>
            <a:schemeClr val="accent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bg>
      <p:bgPr>
        <a:solidFill>
          <a:srgbClr val="FDF9B4"/>
        </a:solidFill>
        <a:effectLst/>
      </p:bgPr>
    </p:bg>
    <p:spTree>
      <p:nvGrpSpPr>
        <p:cNvPr id="1" name="Shape 933"/>
        <p:cNvGrpSpPr/>
        <p:nvPr/>
      </p:nvGrpSpPr>
      <p:grpSpPr>
        <a:xfrm>
          <a:off x="0" y="0"/>
          <a:ext cx="0" cy="0"/>
          <a:chOff x="0" y="0"/>
          <a:chExt cx="0" cy="0"/>
        </a:xfrm>
      </p:grpSpPr>
      <p:grpSp>
        <p:nvGrpSpPr>
          <p:cNvPr id="934" name="Google Shape;934;p74"/>
          <p:cNvGrpSpPr/>
          <p:nvPr/>
        </p:nvGrpSpPr>
        <p:grpSpPr>
          <a:xfrm rot="5400000">
            <a:off x="5531568" y="757424"/>
            <a:ext cx="4653945" cy="3599326"/>
            <a:chOff x="0" y="-47625"/>
            <a:chExt cx="666611" cy="515552"/>
          </a:xfrm>
        </p:grpSpPr>
        <p:sp>
          <p:nvSpPr>
            <p:cNvPr id="935" name="Google Shape;935;p74"/>
            <p:cNvSpPr/>
            <p:nvPr/>
          </p:nvSpPr>
          <p:spPr>
            <a:xfrm>
              <a:off x="0" y="0"/>
              <a:ext cx="666611" cy="467927"/>
            </a:xfrm>
            <a:custGeom>
              <a:avLst/>
              <a:gdLst/>
              <a:ahLst/>
              <a:cxnLst/>
              <a:rect l="l" t="t" r="r" b="b"/>
              <a:pathLst>
                <a:path w="666611" h="467927" extrusionOk="0">
                  <a:moveTo>
                    <a:pt x="222324" y="448858"/>
                  </a:moveTo>
                  <a:cubicBezTo>
                    <a:pt x="256499" y="460372"/>
                    <a:pt x="295352" y="467927"/>
                    <a:pt x="333485" y="467927"/>
                  </a:cubicBezTo>
                  <a:cubicBezTo>
                    <a:pt x="371619" y="467927"/>
                    <a:pt x="408313" y="461450"/>
                    <a:pt x="442128" y="449936"/>
                  </a:cubicBezTo>
                  <a:cubicBezTo>
                    <a:pt x="442849" y="449577"/>
                    <a:pt x="443568" y="449577"/>
                    <a:pt x="444287" y="449217"/>
                  </a:cubicBezTo>
                  <a:cubicBezTo>
                    <a:pt x="571278" y="403162"/>
                    <a:pt x="664812" y="281548"/>
                    <a:pt x="666611" y="147086"/>
                  </a:cubicBezTo>
                  <a:lnTo>
                    <a:pt x="666611" y="0"/>
                  </a:lnTo>
                  <a:lnTo>
                    <a:pt x="0" y="0"/>
                  </a:lnTo>
                  <a:lnTo>
                    <a:pt x="0" y="146977"/>
                  </a:lnTo>
                  <a:cubicBezTo>
                    <a:pt x="1799" y="282267"/>
                    <a:pt x="93894" y="403882"/>
                    <a:pt x="222324" y="448858"/>
                  </a:cubicBezTo>
                  <a:close/>
                </a:path>
              </a:pathLst>
            </a:custGeom>
            <a:solidFill>
              <a:srgbClr val="000000">
                <a:alpha val="0"/>
              </a:srgbClr>
            </a:solidFill>
            <a:ln w="95250" cap="sq" cmpd="sng">
              <a:solidFill>
                <a:srgbClr val="FFFFFF"/>
              </a:solidFill>
              <a:prstDash val="solid"/>
              <a:miter lim="8000"/>
              <a:headEnd type="none" w="sm" len="sm"/>
              <a:tailEnd type="none" w="sm" len="sm"/>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936" name="Google Shape;936;p74"/>
            <p:cNvSpPr txBox="1"/>
            <p:nvPr/>
          </p:nvSpPr>
          <p:spPr>
            <a:xfrm>
              <a:off x="0" y="-47625"/>
              <a:ext cx="666600" cy="388500"/>
            </a:xfrm>
            <a:prstGeom prst="rect">
              <a:avLst/>
            </a:prstGeom>
            <a:noFill/>
            <a:ln>
              <a:noFill/>
            </a:ln>
          </p:spPr>
          <p:txBody>
            <a:bodyPr spcFirstLastPara="1" wrap="square" lIns="25400" tIns="25400" rIns="25400" bIns="25400" anchor="ctr" anchorCtr="0">
              <a:noAutofit/>
            </a:bodyPr>
            <a:lstStyle/>
            <a:p>
              <a:pPr marL="0" marR="0" lvl="0" indent="0" algn="ctr" rtl="0">
                <a:lnSpc>
                  <a:spcPct val="186611"/>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cxnSp>
        <p:nvCxnSpPr>
          <p:cNvPr id="937" name="Google Shape;937;p74"/>
          <p:cNvCxnSpPr/>
          <p:nvPr/>
        </p:nvCxnSpPr>
        <p:spPr>
          <a:xfrm>
            <a:off x="0" y="253928"/>
            <a:ext cx="9144000" cy="0"/>
          </a:xfrm>
          <a:prstGeom prst="straightConnector1">
            <a:avLst/>
          </a:prstGeom>
          <a:noFill/>
          <a:ln w="95250" cap="flat" cmpd="sng">
            <a:solidFill>
              <a:srgbClr val="FFFFFF"/>
            </a:solidFill>
            <a:prstDash val="solid"/>
            <a:round/>
            <a:headEnd type="none" w="sm" len="sm"/>
            <a:tailEnd type="none" w="sm" len="sm"/>
          </a:ln>
        </p:spPr>
      </p:cxnSp>
      <p:cxnSp>
        <p:nvCxnSpPr>
          <p:cNvPr id="938" name="Google Shape;938;p74"/>
          <p:cNvCxnSpPr/>
          <p:nvPr/>
        </p:nvCxnSpPr>
        <p:spPr>
          <a:xfrm>
            <a:off x="0" y="4860257"/>
            <a:ext cx="9144000" cy="0"/>
          </a:xfrm>
          <a:prstGeom prst="straightConnector1">
            <a:avLst/>
          </a:prstGeom>
          <a:noFill/>
          <a:ln w="95250" cap="flat" cmpd="sng">
            <a:solidFill>
              <a:srgbClr val="FFFFFF"/>
            </a:solidFill>
            <a:prstDash val="solid"/>
            <a:round/>
            <a:headEnd type="none" w="sm" len="sm"/>
            <a:tailEnd type="none" w="sm" len="sm"/>
          </a:ln>
        </p:spPr>
      </p:cxnSp>
      <p:sp>
        <p:nvSpPr>
          <p:cNvPr id="939" name="Google Shape;939;p74"/>
          <p:cNvSpPr txBox="1"/>
          <p:nvPr/>
        </p:nvSpPr>
        <p:spPr>
          <a:xfrm>
            <a:off x="514342" y="1219627"/>
            <a:ext cx="3089700" cy="3294300"/>
          </a:xfrm>
          <a:prstGeom prst="rect">
            <a:avLst/>
          </a:prstGeom>
          <a:noFill/>
          <a:ln>
            <a:noFill/>
          </a:ln>
        </p:spPr>
        <p:txBody>
          <a:bodyPr spcFirstLastPara="1" wrap="square" lIns="0" tIns="0" rIns="0" bIns="0" anchor="t" anchorCtr="0">
            <a:spAutoFit/>
          </a:bodyPr>
          <a:lstStyle/>
          <a:p>
            <a:pPr marL="0" marR="0" lvl="0" indent="0" algn="l" rtl="0">
              <a:lnSpc>
                <a:spcPct val="140015"/>
              </a:lnSpc>
              <a:spcBef>
                <a:spcPts val="0"/>
              </a:spcBef>
              <a:spcAft>
                <a:spcPts val="0"/>
              </a:spcAft>
              <a:buNone/>
            </a:pPr>
            <a:endParaRPr sz="1300"/>
          </a:p>
          <a:p>
            <a:pPr marL="457200" marR="0" lvl="0" indent="-298450" algn="l" rtl="0">
              <a:lnSpc>
                <a:spcPct val="140015"/>
              </a:lnSpc>
              <a:spcBef>
                <a:spcPts val="0"/>
              </a:spcBef>
              <a:spcAft>
                <a:spcPts val="0"/>
              </a:spcAft>
              <a:buSzPts val="1100"/>
              <a:buChar char="●"/>
            </a:pPr>
            <a:r>
              <a:rPr lang="en" sz="1100"/>
              <a:t>Dunks (0ft shot distance) become rebounds 5-6ft from the basket</a:t>
            </a:r>
            <a:endParaRPr sz="1100"/>
          </a:p>
          <a:p>
            <a:pPr marL="457200" marR="0" lvl="0" indent="-298450" algn="l" rtl="0">
              <a:lnSpc>
                <a:spcPct val="140015"/>
              </a:lnSpc>
              <a:spcBef>
                <a:spcPts val="0"/>
              </a:spcBef>
              <a:spcAft>
                <a:spcPts val="0"/>
              </a:spcAft>
              <a:buSzPts val="1100"/>
              <a:buChar char="●"/>
            </a:pPr>
            <a:r>
              <a:rPr lang="en" sz="1100"/>
              <a:t>Other close range shots also have relatively high rebound distance</a:t>
            </a:r>
            <a:endParaRPr sz="1100"/>
          </a:p>
          <a:p>
            <a:pPr marL="457200" marR="0" lvl="0" indent="-298450" algn="l" rtl="0">
              <a:lnSpc>
                <a:spcPct val="140015"/>
              </a:lnSpc>
              <a:spcBef>
                <a:spcPts val="0"/>
              </a:spcBef>
              <a:spcAft>
                <a:spcPts val="0"/>
              </a:spcAft>
              <a:buSzPts val="1100"/>
              <a:buChar char="●"/>
            </a:pPr>
            <a:r>
              <a:rPr lang="en" sz="1100"/>
              <a:t>This is because defenders are typically contesting these short range shots and so they fall to secondary defenders</a:t>
            </a:r>
            <a:endParaRPr sz="1100"/>
          </a:p>
          <a:p>
            <a:pPr marL="457200" marR="0" lvl="0" indent="-298450" algn="l" rtl="0">
              <a:lnSpc>
                <a:spcPct val="140015"/>
              </a:lnSpc>
              <a:spcBef>
                <a:spcPts val="0"/>
              </a:spcBef>
              <a:spcAft>
                <a:spcPts val="0"/>
              </a:spcAft>
              <a:buSzPts val="1100"/>
              <a:buChar char="●"/>
            </a:pPr>
            <a:r>
              <a:rPr lang="en" sz="1100"/>
              <a:t>After this, as shots push out into midrange, rebounding distance trends downwards</a:t>
            </a:r>
            <a:endParaRPr sz="1100"/>
          </a:p>
          <a:p>
            <a:pPr marL="457200" marR="0" lvl="0" indent="-298450" algn="l" rtl="0">
              <a:lnSpc>
                <a:spcPct val="140015"/>
              </a:lnSpc>
              <a:spcBef>
                <a:spcPts val="0"/>
              </a:spcBef>
              <a:spcAft>
                <a:spcPts val="0"/>
              </a:spcAft>
              <a:buSzPts val="1100"/>
              <a:buChar char="●"/>
            </a:pPr>
            <a:r>
              <a:rPr lang="en" sz="1100"/>
              <a:t>As shots push further into the 3 point rage and beyond, rebound distance increases again</a:t>
            </a:r>
            <a:endParaRPr sz="1100"/>
          </a:p>
        </p:txBody>
      </p:sp>
      <p:sp>
        <p:nvSpPr>
          <p:cNvPr id="940" name="Google Shape;940;p74"/>
          <p:cNvSpPr txBox="1"/>
          <p:nvPr/>
        </p:nvSpPr>
        <p:spPr>
          <a:xfrm>
            <a:off x="6789236" y="2760037"/>
            <a:ext cx="2290200" cy="153900"/>
          </a:xfrm>
          <a:prstGeom prst="rect">
            <a:avLst/>
          </a:prstGeom>
          <a:noFill/>
          <a:ln>
            <a:noFill/>
          </a:ln>
        </p:spPr>
        <p:txBody>
          <a:bodyPr spcFirstLastPara="1" wrap="square" lIns="0" tIns="0" rIns="0" bIns="0" anchor="t" anchorCtr="0">
            <a:spAutoFit/>
          </a:bodyPr>
          <a:lstStyle/>
          <a:p>
            <a:pPr marL="457200" lvl="0" indent="-292100" algn="l" rtl="0">
              <a:lnSpc>
                <a:spcPct val="140015"/>
              </a:lnSpc>
              <a:spcBef>
                <a:spcPts val="0"/>
              </a:spcBef>
              <a:spcAft>
                <a:spcPts val="0"/>
              </a:spcAft>
              <a:buClr>
                <a:schemeClr val="dk1"/>
              </a:buClr>
              <a:buSzPts val="1000"/>
              <a:buChar char="-"/>
            </a:pPr>
            <a:endParaRPr sz="1000">
              <a:solidFill>
                <a:schemeClr val="dk1"/>
              </a:solidFill>
            </a:endParaRPr>
          </a:p>
        </p:txBody>
      </p:sp>
      <p:sp>
        <p:nvSpPr>
          <p:cNvPr id="941" name="Google Shape;941;p74"/>
          <p:cNvSpPr txBox="1"/>
          <p:nvPr/>
        </p:nvSpPr>
        <p:spPr>
          <a:xfrm>
            <a:off x="514350" y="304800"/>
            <a:ext cx="6170700" cy="600300"/>
          </a:xfrm>
          <a:prstGeom prst="rect">
            <a:avLst/>
          </a:prstGeom>
          <a:noFill/>
          <a:ln>
            <a:noFill/>
          </a:ln>
        </p:spPr>
        <p:txBody>
          <a:bodyPr spcFirstLastPara="1" wrap="square" lIns="0" tIns="0" rIns="0" bIns="0" anchor="t" anchorCtr="0">
            <a:spAutoFit/>
          </a:bodyPr>
          <a:lstStyle/>
          <a:p>
            <a:pPr marL="0" marR="0" lvl="0" indent="0" algn="l" rtl="0">
              <a:lnSpc>
                <a:spcPct val="126000"/>
              </a:lnSpc>
              <a:spcBef>
                <a:spcPts val="0"/>
              </a:spcBef>
              <a:spcAft>
                <a:spcPts val="0"/>
              </a:spcAft>
              <a:buNone/>
            </a:pPr>
            <a:r>
              <a:rPr lang="en" sz="3900" b="1"/>
              <a:t>Findings</a:t>
            </a:r>
            <a:endParaRPr sz="700"/>
          </a:p>
        </p:txBody>
      </p:sp>
      <p:pic>
        <p:nvPicPr>
          <p:cNvPr id="942" name="Google Shape;942;p74"/>
          <p:cNvPicPr preferRelativeResize="0"/>
          <p:nvPr/>
        </p:nvPicPr>
        <p:blipFill>
          <a:blip r:embed="rId3">
            <a:alphaModFix/>
          </a:blip>
          <a:stretch>
            <a:fillRect/>
          </a:stretch>
        </p:blipFill>
        <p:spPr>
          <a:xfrm>
            <a:off x="4339775" y="645225"/>
            <a:ext cx="3440000" cy="2753250"/>
          </a:xfrm>
          <a:prstGeom prst="rect">
            <a:avLst/>
          </a:prstGeom>
          <a:noFill/>
          <a:ln>
            <a:noFill/>
          </a:ln>
        </p:spPr>
      </p:pic>
      <p:sp>
        <p:nvSpPr>
          <p:cNvPr id="943" name="Google Shape;943;p74"/>
          <p:cNvSpPr txBox="1"/>
          <p:nvPr/>
        </p:nvSpPr>
        <p:spPr>
          <a:xfrm>
            <a:off x="4230950" y="3456650"/>
            <a:ext cx="2350500" cy="848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solidFill>
                  <a:schemeClr val="dk1"/>
                </a:solidFill>
              </a:rPr>
              <a:t>Rebound distance depends on shot distance, shot angle, and player spacing during the shot.</a:t>
            </a:r>
            <a:endParaRPr sz="1100">
              <a:solidFill>
                <a:schemeClr val="dk1"/>
              </a:solidFill>
            </a:endParaRPr>
          </a:p>
          <a:p>
            <a:pPr marL="0" lvl="0" indent="0" algn="l" rtl="0">
              <a:spcBef>
                <a:spcPts val="0"/>
              </a:spcBef>
              <a:spcAft>
                <a:spcPts val="0"/>
              </a:spcAft>
              <a:buNone/>
            </a:pPr>
            <a:endParaRPr sz="1100">
              <a:solidFill>
                <a:schemeClr val="dk1"/>
              </a:solidFill>
            </a:endParaRPr>
          </a:p>
          <a:p>
            <a:pPr marL="0" lvl="0" indent="0" algn="l" rtl="0">
              <a:spcBef>
                <a:spcPts val="0"/>
              </a:spcBef>
              <a:spcAft>
                <a:spcPts val="0"/>
              </a:spcAft>
              <a:buNone/>
            </a:pPr>
            <a:r>
              <a:rPr lang="en" sz="1100">
                <a:solidFill>
                  <a:schemeClr val="dk1"/>
                </a:solidFill>
              </a:rPr>
              <a:t>We can see that crashing is more of a question for three point shooting than midrange shots.</a:t>
            </a:r>
            <a:endParaRPr sz="1100">
              <a:solidFill>
                <a:schemeClr val="dk1"/>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bg>
      <p:bgPr>
        <a:solidFill>
          <a:srgbClr val="FDF9B4"/>
        </a:solidFill>
        <a:effectLst/>
      </p:bgPr>
    </p:bg>
    <p:spTree>
      <p:nvGrpSpPr>
        <p:cNvPr id="1" name="Shape 947"/>
        <p:cNvGrpSpPr/>
        <p:nvPr/>
      </p:nvGrpSpPr>
      <p:grpSpPr>
        <a:xfrm>
          <a:off x="0" y="0"/>
          <a:ext cx="0" cy="0"/>
          <a:chOff x="0" y="0"/>
          <a:chExt cx="0" cy="0"/>
        </a:xfrm>
      </p:grpSpPr>
      <p:grpSp>
        <p:nvGrpSpPr>
          <p:cNvPr id="948" name="Google Shape;948;p75"/>
          <p:cNvGrpSpPr/>
          <p:nvPr/>
        </p:nvGrpSpPr>
        <p:grpSpPr>
          <a:xfrm rot="5400000">
            <a:off x="5531568" y="757424"/>
            <a:ext cx="4653945" cy="3599326"/>
            <a:chOff x="0" y="-47625"/>
            <a:chExt cx="666611" cy="515552"/>
          </a:xfrm>
        </p:grpSpPr>
        <p:sp>
          <p:nvSpPr>
            <p:cNvPr id="949" name="Google Shape;949;p75"/>
            <p:cNvSpPr/>
            <p:nvPr/>
          </p:nvSpPr>
          <p:spPr>
            <a:xfrm>
              <a:off x="0" y="0"/>
              <a:ext cx="666611" cy="467927"/>
            </a:xfrm>
            <a:custGeom>
              <a:avLst/>
              <a:gdLst/>
              <a:ahLst/>
              <a:cxnLst/>
              <a:rect l="l" t="t" r="r" b="b"/>
              <a:pathLst>
                <a:path w="666611" h="467927" extrusionOk="0">
                  <a:moveTo>
                    <a:pt x="222324" y="448858"/>
                  </a:moveTo>
                  <a:cubicBezTo>
                    <a:pt x="256499" y="460372"/>
                    <a:pt x="295352" y="467927"/>
                    <a:pt x="333485" y="467927"/>
                  </a:cubicBezTo>
                  <a:cubicBezTo>
                    <a:pt x="371619" y="467927"/>
                    <a:pt x="408313" y="461450"/>
                    <a:pt x="442128" y="449936"/>
                  </a:cubicBezTo>
                  <a:cubicBezTo>
                    <a:pt x="442849" y="449577"/>
                    <a:pt x="443568" y="449577"/>
                    <a:pt x="444287" y="449217"/>
                  </a:cubicBezTo>
                  <a:cubicBezTo>
                    <a:pt x="571278" y="403162"/>
                    <a:pt x="664812" y="281548"/>
                    <a:pt x="666611" y="147086"/>
                  </a:cubicBezTo>
                  <a:lnTo>
                    <a:pt x="666611" y="0"/>
                  </a:lnTo>
                  <a:lnTo>
                    <a:pt x="0" y="0"/>
                  </a:lnTo>
                  <a:lnTo>
                    <a:pt x="0" y="146977"/>
                  </a:lnTo>
                  <a:cubicBezTo>
                    <a:pt x="1799" y="282267"/>
                    <a:pt x="93894" y="403882"/>
                    <a:pt x="222324" y="448858"/>
                  </a:cubicBezTo>
                  <a:close/>
                </a:path>
              </a:pathLst>
            </a:custGeom>
            <a:solidFill>
              <a:srgbClr val="000000">
                <a:alpha val="0"/>
              </a:srgbClr>
            </a:solidFill>
            <a:ln w="95250" cap="sq" cmpd="sng">
              <a:solidFill>
                <a:srgbClr val="FFFFFF"/>
              </a:solidFill>
              <a:prstDash val="solid"/>
              <a:miter lim="8000"/>
              <a:headEnd type="none" w="sm" len="sm"/>
              <a:tailEnd type="none" w="sm" len="sm"/>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950" name="Google Shape;950;p75"/>
            <p:cNvSpPr txBox="1"/>
            <p:nvPr/>
          </p:nvSpPr>
          <p:spPr>
            <a:xfrm>
              <a:off x="0" y="-47625"/>
              <a:ext cx="666600" cy="388500"/>
            </a:xfrm>
            <a:prstGeom prst="rect">
              <a:avLst/>
            </a:prstGeom>
            <a:noFill/>
            <a:ln>
              <a:noFill/>
            </a:ln>
          </p:spPr>
          <p:txBody>
            <a:bodyPr spcFirstLastPara="1" wrap="square" lIns="25400" tIns="25400" rIns="25400" bIns="25400" anchor="ctr" anchorCtr="0">
              <a:noAutofit/>
            </a:bodyPr>
            <a:lstStyle/>
            <a:p>
              <a:pPr marL="0" marR="0" lvl="0" indent="0" algn="ctr" rtl="0">
                <a:lnSpc>
                  <a:spcPct val="186611"/>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cxnSp>
        <p:nvCxnSpPr>
          <p:cNvPr id="951" name="Google Shape;951;p75"/>
          <p:cNvCxnSpPr/>
          <p:nvPr/>
        </p:nvCxnSpPr>
        <p:spPr>
          <a:xfrm>
            <a:off x="0" y="253928"/>
            <a:ext cx="9144000" cy="0"/>
          </a:xfrm>
          <a:prstGeom prst="straightConnector1">
            <a:avLst/>
          </a:prstGeom>
          <a:noFill/>
          <a:ln w="95250" cap="flat" cmpd="sng">
            <a:solidFill>
              <a:srgbClr val="FFFFFF"/>
            </a:solidFill>
            <a:prstDash val="solid"/>
            <a:round/>
            <a:headEnd type="none" w="sm" len="sm"/>
            <a:tailEnd type="none" w="sm" len="sm"/>
          </a:ln>
        </p:spPr>
      </p:cxnSp>
      <p:cxnSp>
        <p:nvCxnSpPr>
          <p:cNvPr id="952" name="Google Shape;952;p75"/>
          <p:cNvCxnSpPr/>
          <p:nvPr/>
        </p:nvCxnSpPr>
        <p:spPr>
          <a:xfrm>
            <a:off x="0" y="4860257"/>
            <a:ext cx="9144000" cy="0"/>
          </a:xfrm>
          <a:prstGeom prst="straightConnector1">
            <a:avLst/>
          </a:prstGeom>
          <a:noFill/>
          <a:ln w="95250" cap="flat" cmpd="sng">
            <a:solidFill>
              <a:srgbClr val="FFFFFF"/>
            </a:solidFill>
            <a:prstDash val="solid"/>
            <a:round/>
            <a:headEnd type="none" w="sm" len="sm"/>
            <a:tailEnd type="none" w="sm" len="sm"/>
          </a:ln>
        </p:spPr>
      </p:cxnSp>
      <p:sp>
        <p:nvSpPr>
          <p:cNvPr id="953" name="Google Shape;953;p75"/>
          <p:cNvSpPr txBox="1"/>
          <p:nvPr/>
        </p:nvSpPr>
        <p:spPr>
          <a:xfrm>
            <a:off x="514342" y="1219627"/>
            <a:ext cx="3089700" cy="2721600"/>
          </a:xfrm>
          <a:prstGeom prst="rect">
            <a:avLst/>
          </a:prstGeom>
          <a:noFill/>
          <a:ln>
            <a:noFill/>
          </a:ln>
        </p:spPr>
        <p:txBody>
          <a:bodyPr spcFirstLastPara="1" wrap="square" lIns="0" tIns="0" rIns="0" bIns="0" anchor="t" anchorCtr="0">
            <a:spAutoFit/>
          </a:bodyPr>
          <a:lstStyle/>
          <a:p>
            <a:pPr marL="0" marR="0" lvl="0" indent="0" algn="l" rtl="0">
              <a:lnSpc>
                <a:spcPct val="140015"/>
              </a:lnSpc>
              <a:spcBef>
                <a:spcPts val="0"/>
              </a:spcBef>
              <a:spcAft>
                <a:spcPts val="0"/>
              </a:spcAft>
              <a:buNone/>
            </a:pPr>
            <a:endParaRPr sz="1300"/>
          </a:p>
          <a:p>
            <a:pPr marL="457200" marR="0" lvl="0" indent="-311150" algn="l" rtl="0">
              <a:lnSpc>
                <a:spcPct val="140015"/>
              </a:lnSpc>
              <a:spcBef>
                <a:spcPts val="0"/>
              </a:spcBef>
              <a:spcAft>
                <a:spcPts val="0"/>
              </a:spcAft>
              <a:buSzPts val="1300"/>
              <a:buChar char="●"/>
            </a:pPr>
            <a:r>
              <a:rPr lang="en" sz="1300"/>
              <a:t>Offensive rebounding is generally decreasing over time</a:t>
            </a:r>
            <a:endParaRPr sz="1300"/>
          </a:p>
          <a:p>
            <a:pPr marL="457200" marR="0" lvl="0" indent="-311150" algn="l" rtl="0">
              <a:lnSpc>
                <a:spcPct val="140015"/>
              </a:lnSpc>
              <a:spcBef>
                <a:spcPts val="0"/>
              </a:spcBef>
              <a:spcAft>
                <a:spcPts val="0"/>
              </a:spcAft>
              <a:buSzPts val="1300"/>
              <a:buChar char="●"/>
            </a:pPr>
            <a:r>
              <a:rPr lang="en" sz="1300"/>
              <a:t>Teams are prioritizing faster transition play and sending fewer players to crash the board</a:t>
            </a:r>
            <a:endParaRPr sz="1300"/>
          </a:p>
          <a:p>
            <a:pPr marL="457200" marR="0" lvl="0" indent="-311150" algn="l" rtl="0">
              <a:lnSpc>
                <a:spcPct val="140015"/>
              </a:lnSpc>
              <a:spcBef>
                <a:spcPts val="0"/>
              </a:spcBef>
              <a:spcAft>
                <a:spcPts val="0"/>
              </a:spcAft>
              <a:buSzPts val="1300"/>
              <a:buChar char="●"/>
            </a:pPr>
            <a:r>
              <a:rPr lang="en" sz="1300"/>
              <a:t>Tactical crashing is ideal</a:t>
            </a:r>
            <a:endParaRPr sz="1300"/>
          </a:p>
          <a:p>
            <a:pPr marL="457200" marR="0" lvl="0" indent="-311150" algn="l" rtl="0">
              <a:lnSpc>
                <a:spcPct val="140015"/>
              </a:lnSpc>
              <a:spcBef>
                <a:spcPts val="0"/>
              </a:spcBef>
              <a:spcAft>
                <a:spcPts val="0"/>
              </a:spcAft>
              <a:buSzPts val="1300"/>
              <a:buChar char="●"/>
            </a:pPr>
            <a:r>
              <a:rPr lang="en" sz="1300"/>
              <a:t>Further analysis/research must be done to better determine how efficient Offensive Crashing is</a:t>
            </a:r>
            <a:endParaRPr sz="1300"/>
          </a:p>
        </p:txBody>
      </p:sp>
      <p:sp>
        <p:nvSpPr>
          <p:cNvPr id="954" name="Google Shape;954;p75"/>
          <p:cNvSpPr txBox="1"/>
          <p:nvPr/>
        </p:nvSpPr>
        <p:spPr>
          <a:xfrm>
            <a:off x="6789236" y="2760037"/>
            <a:ext cx="2290200" cy="153900"/>
          </a:xfrm>
          <a:prstGeom prst="rect">
            <a:avLst/>
          </a:prstGeom>
          <a:noFill/>
          <a:ln>
            <a:noFill/>
          </a:ln>
        </p:spPr>
        <p:txBody>
          <a:bodyPr spcFirstLastPara="1" wrap="square" lIns="0" tIns="0" rIns="0" bIns="0" anchor="t" anchorCtr="0">
            <a:spAutoFit/>
          </a:bodyPr>
          <a:lstStyle/>
          <a:p>
            <a:pPr marL="457200" lvl="0" indent="-292100" algn="l" rtl="0">
              <a:lnSpc>
                <a:spcPct val="140015"/>
              </a:lnSpc>
              <a:spcBef>
                <a:spcPts val="0"/>
              </a:spcBef>
              <a:spcAft>
                <a:spcPts val="0"/>
              </a:spcAft>
              <a:buClr>
                <a:schemeClr val="dk1"/>
              </a:buClr>
              <a:buSzPts val="1000"/>
              <a:buChar char="-"/>
            </a:pPr>
            <a:endParaRPr sz="1000">
              <a:solidFill>
                <a:schemeClr val="dk1"/>
              </a:solidFill>
            </a:endParaRPr>
          </a:p>
        </p:txBody>
      </p:sp>
      <p:sp>
        <p:nvSpPr>
          <p:cNvPr id="955" name="Google Shape;955;p75"/>
          <p:cNvSpPr txBox="1"/>
          <p:nvPr/>
        </p:nvSpPr>
        <p:spPr>
          <a:xfrm>
            <a:off x="514350" y="304800"/>
            <a:ext cx="6170700" cy="600300"/>
          </a:xfrm>
          <a:prstGeom prst="rect">
            <a:avLst/>
          </a:prstGeom>
          <a:noFill/>
          <a:ln>
            <a:noFill/>
          </a:ln>
        </p:spPr>
        <p:txBody>
          <a:bodyPr spcFirstLastPara="1" wrap="square" lIns="0" tIns="0" rIns="0" bIns="0" anchor="t" anchorCtr="0">
            <a:spAutoFit/>
          </a:bodyPr>
          <a:lstStyle/>
          <a:p>
            <a:pPr marL="0" marR="0" lvl="0" indent="0" algn="l" rtl="0">
              <a:lnSpc>
                <a:spcPct val="126000"/>
              </a:lnSpc>
              <a:spcBef>
                <a:spcPts val="0"/>
              </a:spcBef>
              <a:spcAft>
                <a:spcPts val="0"/>
              </a:spcAft>
              <a:buNone/>
            </a:pPr>
            <a:r>
              <a:rPr lang="en" sz="3900" b="1"/>
              <a:t>Key Takeaways</a:t>
            </a:r>
            <a:endParaRPr sz="700"/>
          </a:p>
        </p:txBody>
      </p:sp>
      <p:pic>
        <p:nvPicPr>
          <p:cNvPr id="956" name="Google Shape;956;p75"/>
          <p:cNvPicPr preferRelativeResize="0"/>
          <p:nvPr/>
        </p:nvPicPr>
        <p:blipFill>
          <a:blip r:embed="rId3">
            <a:alphaModFix/>
          </a:blip>
          <a:stretch>
            <a:fillRect/>
          </a:stretch>
        </p:blipFill>
        <p:spPr>
          <a:xfrm>
            <a:off x="3687175" y="1954150"/>
            <a:ext cx="3723275" cy="259880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bg>
      <p:bgPr>
        <a:solidFill>
          <a:srgbClr val="A1C3FF"/>
        </a:solidFill>
        <a:effectLst/>
      </p:bgPr>
    </p:bg>
    <p:spTree>
      <p:nvGrpSpPr>
        <p:cNvPr id="1" name="Shape 960"/>
        <p:cNvGrpSpPr/>
        <p:nvPr/>
      </p:nvGrpSpPr>
      <p:grpSpPr>
        <a:xfrm>
          <a:off x="0" y="0"/>
          <a:ext cx="0" cy="0"/>
          <a:chOff x="0" y="0"/>
          <a:chExt cx="0" cy="0"/>
        </a:xfrm>
      </p:grpSpPr>
      <p:sp>
        <p:nvSpPr>
          <p:cNvPr id="961" name="Google Shape;961;p76"/>
          <p:cNvSpPr/>
          <p:nvPr/>
        </p:nvSpPr>
        <p:spPr>
          <a:xfrm>
            <a:off x="667625" y="-1040667"/>
            <a:ext cx="2570782" cy="2037345"/>
          </a:xfrm>
          <a:custGeom>
            <a:avLst/>
            <a:gdLst/>
            <a:ahLst/>
            <a:cxnLst/>
            <a:rect l="l" t="t" r="r" b="b"/>
            <a:pathLst>
              <a:path w="5141563" h="4074689" extrusionOk="0">
                <a:moveTo>
                  <a:pt x="0" y="0"/>
                </a:moveTo>
                <a:lnTo>
                  <a:pt x="5141563" y="0"/>
                </a:lnTo>
                <a:lnTo>
                  <a:pt x="5141563" y="4074689"/>
                </a:lnTo>
                <a:lnTo>
                  <a:pt x="0" y="4074689"/>
                </a:lnTo>
                <a:lnTo>
                  <a:pt x="0" y="0"/>
                </a:lnTo>
                <a:close/>
              </a:path>
            </a:pathLst>
          </a:custGeom>
          <a:blipFill rotWithShape="1">
            <a:blip r:embed="rId3">
              <a:alphaModFix/>
            </a:blip>
            <a:stretch>
              <a:fillRect/>
            </a:stretch>
          </a:blipFill>
          <a:ln>
            <a:noFill/>
          </a:ln>
        </p:spPr>
        <p:txBody>
          <a:bodyPr/>
          <a:lstStyle/>
          <a:p>
            <a:endParaRPr lang="en-US"/>
          </a:p>
        </p:txBody>
      </p:sp>
      <p:sp>
        <p:nvSpPr>
          <p:cNvPr id="962" name="Google Shape;962;p76"/>
          <p:cNvSpPr txBox="1"/>
          <p:nvPr/>
        </p:nvSpPr>
        <p:spPr>
          <a:xfrm>
            <a:off x="501725" y="319425"/>
            <a:ext cx="4101900" cy="507900"/>
          </a:xfrm>
          <a:prstGeom prst="rect">
            <a:avLst/>
          </a:prstGeom>
          <a:noFill/>
          <a:ln>
            <a:noFill/>
          </a:ln>
        </p:spPr>
        <p:txBody>
          <a:bodyPr spcFirstLastPara="1" wrap="square" lIns="0" tIns="0" rIns="0" bIns="0" anchor="t" anchorCtr="0">
            <a:spAutoFit/>
          </a:bodyPr>
          <a:lstStyle/>
          <a:p>
            <a:pPr marL="0" marR="0" lvl="0" indent="0" algn="l" rtl="0">
              <a:lnSpc>
                <a:spcPct val="126000"/>
              </a:lnSpc>
              <a:spcBef>
                <a:spcPts val="0"/>
              </a:spcBef>
              <a:spcAft>
                <a:spcPts val="0"/>
              </a:spcAft>
              <a:buNone/>
            </a:pPr>
            <a:r>
              <a:rPr lang="en" sz="3300" b="1"/>
              <a:t>Future Research</a:t>
            </a:r>
            <a:endParaRPr sz="700"/>
          </a:p>
        </p:txBody>
      </p:sp>
      <p:pic>
        <p:nvPicPr>
          <p:cNvPr id="963" name="Google Shape;963;p76"/>
          <p:cNvPicPr preferRelativeResize="0"/>
          <p:nvPr/>
        </p:nvPicPr>
        <p:blipFill rotWithShape="1">
          <a:blip r:embed="rId4">
            <a:alphaModFix/>
          </a:blip>
          <a:srcRect l="2657"/>
          <a:stretch/>
        </p:blipFill>
        <p:spPr>
          <a:xfrm>
            <a:off x="3516650" y="251875"/>
            <a:ext cx="5773373" cy="4236724"/>
          </a:xfrm>
          <a:prstGeom prst="rect">
            <a:avLst/>
          </a:prstGeom>
          <a:noFill/>
          <a:ln>
            <a:noFill/>
          </a:ln>
        </p:spPr>
      </p:pic>
      <p:sp>
        <p:nvSpPr>
          <p:cNvPr id="964" name="Google Shape;964;p76"/>
          <p:cNvSpPr txBox="1"/>
          <p:nvPr/>
        </p:nvSpPr>
        <p:spPr>
          <a:xfrm>
            <a:off x="501725" y="1103250"/>
            <a:ext cx="2865600" cy="3318900"/>
          </a:xfrm>
          <a:prstGeom prst="rect">
            <a:avLst/>
          </a:prstGeom>
          <a:noFill/>
          <a:ln>
            <a:noFill/>
          </a:ln>
        </p:spPr>
        <p:txBody>
          <a:bodyPr spcFirstLastPara="1" wrap="square" lIns="0" tIns="0" rIns="0" bIns="0" anchor="t" anchorCtr="0">
            <a:spAutoFit/>
          </a:bodyPr>
          <a:lstStyle/>
          <a:p>
            <a:pPr marL="0" marR="0" lvl="0" indent="0" algn="l" rtl="0">
              <a:lnSpc>
                <a:spcPct val="120007"/>
              </a:lnSpc>
              <a:spcBef>
                <a:spcPts val="0"/>
              </a:spcBef>
              <a:spcAft>
                <a:spcPts val="0"/>
              </a:spcAft>
              <a:buNone/>
            </a:pPr>
            <a:r>
              <a:rPr lang="en">
                <a:solidFill>
                  <a:schemeClr val="dk1"/>
                </a:solidFill>
              </a:rPr>
              <a:t>An NBA team could create a </a:t>
            </a:r>
            <a:r>
              <a:rPr lang="en" b="1">
                <a:solidFill>
                  <a:schemeClr val="dk1"/>
                </a:solidFill>
              </a:rPr>
              <a:t>Random Forest Model</a:t>
            </a:r>
            <a:r>
              <a:rPr lang="en">
                <a:solidFill>
                  <a:schemeClr val="dk1"/>
                </a:solidFill>
              </a:rPr>
              <a:t> to research if/when to use Offensive Crashing</a:t>
            </a:r>
            <a:endParaRPr>
              <a:solidFill>
                <a:schemeClr val="dk1"/>
              </a:solidFill>
            </a:endParaRPr>
          </a:p>
          <a:p>
            <a:pPr marL="0" marR="0" lvl="0" indent="0" algn="l" rtl="0">
              <a:lnSpc>
                <a:spcPct val="120007"/>
              </a:lnSpc>
              <a:spcBef>
                <a:spcPts val="0"/>
              </a:spcBef>
              <a:spcAft>
                <a:spcPts val="0"/>
              </a:spcAft>
              <a:buNone/>
            </a:pPr>
            <a:endParaRPr>
              <a:solidFill>
                <a:schemeClr val="dk1"/>
              </a:solidFill>
            </a:endParaRPr>
          </a:p>
          <a:p>
            <a:pPr marL="457200" marR="0" lvl="0" indent="-317500" algn="l" rtl="0">
              <a:lnSpc>
                <a:spcPct val="120007"/>
              </a:lnSpc>
              <a:spcBef>
                <a:spcPts val="0"/>
              </a:spcBef>
              <a:spcAft>
                <a:spcPts val="0"/>
              </a:spcAft>
              <a:buClr>
                <a:schemeClr val="dk1"/>
              </a:buClr>
              <a:buSzPts val="1400"/>
              <a:buChar char="●"/>
            </a:pPr>
            <a:r>
              <a:rPr lang="en">
                <a:solidFill>
                  <a:schemeClr val="dk1"/>
                </a:solidFill>
              </a:rPr>
              <a:t>Analyzes interactions between variables</a:t>
            </a:r>
            <a:endParaRPr>
              <a:solidFill>
                <a:schemeClr val="dk1"/>
              </a:solidFill>
            </a:endParaRPr>
          </a:p>
          <a:p>
            <a:pPr marL="457200" marR="0" lvl="0" indent="-317500" algn="l" rtl="0">
              <a:lnSpc>
                <a:spcPct val="120007"/>
              </a:lnSpc>
              <a:spcBef>
                <a:spcPts val="0"/>
              </a:spcBef>
              <a:spcAft>
                <a:spcPts val="0"/>
              </a:spcAft>
              <a:buClr>
                <a:schemeClr val="dk1"/>
              </a:buClr>
              <a:buSzPts val="1400"/>
              <a:buChar char="●"/>
            </a:pPr>
            <a:r>
              <a:rPr lang="en">
                <a:solidFill>
                  <a:schemeClr val="dk1"/>
                </a:solidFill>
              </a:rPr>
              <a:t>Can intake continuous, ordinal and discrete variables</a:t>
            </a:r>
            <a:endParaRPr>
              <a:solidFill>
                <a:schemeClr val="dk1"/>
              </a:solidFill>
            </a:endParaRPr>
          </a:p>
          <a:p>
            <a:pPr marL="457200" marR="0" lvl="0" indent="-317500" algn="l" rtl="0">
              <a:lnSpc>
                <a:spcPct val="120007"/>
              </a:lnSpc>
              <a:spcBef>
                <a:spcPts val="0"/>
              </a:spcBef>
              <a:spcAft>
                <a:spcPts val="0"/>
              </a:spcAft>
              <a:buClr>
                <a:schemeClr val="dk1"/>
              </a:buClr>
              <a:buSzPts val="1400"/>
              <a:buChar char="●"/>
            </a:pPr>
            <a:r>
              <a:rPr lang="en">
                <a:solidFill>
                  <a:schemeClr val="dk1"/>
                </a:solidFill>
              </a:rPr>
              <a:t>Easily interpretable output</a:t>
            </a:r>
            <a:endParaRPr>
              <a:solidFill>
                <a:schemeClr val="dk1"/>
              </a:solidFill>
            </a:endParaRPr>
          </a:p>
          <a:p>
            <a:pPr marL="0" marR="0" lvl="0" indent="0" algn="l" rtl="0">
              <a:lnSpc>
                <a:spcPct val="120007"/>
              </a:lnSpc>
              <a:spcBef>
                <a:spcPts val="0"/>
              </a:spcBef>
              <a:spcAft>
                <a:spcPts val="0"/>
              </a:spcAft>
              <a:buNone/>
            </a:pPr>
            <a:endParaRPr>
              <a:solidFill>
                <a:schemeClr val="dk1"/>
              </a:solidFill>
            </a:endParaRPr>
          </a:p>
          <a:p>
            <a:pPr marL="0" marR="0" lvl="0" indent="0" algn="l" rtl="0">
              <a:lnSpc>
                <a:spcPct val="120007"/>
              </a:lnSpc>
              <a:spcBef>
                <a:spcPts val="0"/>
              </a:spcBef>
              <a:spcAft>
                <a:spcPts val="0"/>
              </a:spcAft>
              <a:buNone/>
            </a:pPr>
            <a:r>
              <a:rPr lang="en">
                <a:solidFill>
                  <a:schemeClr val="dk1"/>
                </a:solidFill>
              </a:rPr>
              <a:t>Output is a </a:t>
            </a:r>
            <a:r>
              <a:rPr lang="en" b="1">
                <a:solidFill>
                  <a:schemeClr val="dk1"/>
                </a:solidFill>
              </a:rPr>
              <a:t>rules-based flow chart</a:t>
            </a:r>
            <a:r>
              <a:rPr lang="en">
                <a:solidFill>
                  <a:schemeClr val="dk1"/>
                </a:solidFill>
              </a:rPr>
              <a:t> that a team can use before/during play to determine if/when to crash</a:t>
            </a:r>
            <a:endParaRPr>
              <a:solidFill>
                <a:schemeClr val="dk1"/>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bg>
      <p:bgPr>
        <a:solidFill>
          <a:srgbClr val="A1C3FF"/>
        </a:solidFill>
        <a:effectLst/>
      </p:bgPr>
    </p:bg>
    <p:spTree>
      <p:nvGrpSpPr>
        <p:cNvPr id="1" name="Shape 968"/>
        <p:cNvGrpSpPr/>
        <p:nvPr/>
      </p:nvGrpSpPr>
      <p:grpSpPr>
        <a:xfrm>
          <a:off x="0" y="0"/>
          <a:ext cx="0" cy="0"/>
          <a:chOff x="0" y="0"/>
          <a:chExt cx="0" cy="0"/>
        </a:xfrm>
      </p:grpSpPr>
      <p:sp>
        <p:nvSpPr>
          <p:cNvPr id="969" name="Google Shape;969;p77"/>
          <p:cNvSpPr/>
          <p:nvPr/>
        </p:nvSpPr>
        <p:spPr>
          <a:xfrm>
            <a:off x="5619325" y="4209383"/>
            <a:ext cx="2570782" cy="2037345"/>
          </a:xfrm>
          <a:custGeom>
            <a:avLst/>
            <a:gdLst/>
            <a:ahLst/>
            <a:cxnLst/>
            <a:rect l="l" t="t" r="r" b="b"/>
            <a:pathLst>
              <a:path w="5141563" h="4074689" extrusionOk="0">
                <a:moveTo>
                  <a:pt x="0" y="0"/>
                </a:moveTo>
                <a:lnTo>
                  <a:pt x="5141563" y="0"/>
                </a:lnTo>
                <a:lnTo>
                  <a:pt x="5141563" y="4074689"/>
                </a:lnTo>
                <a:lnTo>
                  <a:pt x="0" y="4074689"/>
                </a:lnTo>
                <a:lnTo>
                  <a:pt x="0" y="0"/>
                </a:lnTo>
                <a:close/>
              </a:path>
            </a:pathLst>
          </a:custGeom>
          <a:blipFill rotWithShape="1">
            <a:blip r:embed="rId3">
              <a:alphaModFix/>
            </a:blip>
            <a:stretch>
              <a:fillRect/>
            </a:stretch>
          </a:blipFill>
          <a:ln>
            <a:noFill/>
          </a:ln>
        </p:spPr>
        <p:txBody>
          <a:bodyPr/>
          <a:lstStyle/>
          <a:p>
            <a:endParaRPr lang="en-US"/>
          </a:p>
        </p:txBody>
      </p:sp>
      <p:sp>
        <p:nvSpPr>
          <p:cNvPr id="970" name="Google Shape;970;p77"/>
          <p:cNvSpPr txBox="1"/>
          <p:nvPr/>
        </p:nvSpPr>
        <p:spPr>
          <a:xfrm>
            <a:off x="501725" y="319425"/>
            <a:ext cx="2119800" cy="507900"/>
          </a:xfrm>
          <a:prstGeom prst="rect">
            <a:avLst/>
          </a:prstGeom>
          <a:noFill/>
          <a:ln>
            <a:noFill/>
          </a:ln>
        </p:spPr>
        <p:txBody>
          <a:bodyPr spcFirstLastPara="1" wrap="square" lIns="0" tIns="0" rIns="0" bIns="0" anchor="t" anchorCtr="0">
            <a:spAutoFit/>
          </a:bodyPr>
          <a:lstStyle/>
          <a:p>
            <a:pPr marL="0" marR="0" lvl="0" indent="0" algn="l" rtl="0">
              <a:lnSpc>
                <a:spcPct val="126000"/>
              </a:lnSpc>
              <a:spcBef>
                <a:spcPts val="0"/>
              </a:spcBef>
              <a:spcAft>
                <a:spcPts val="0"/>
              </a:spcAft>
              <a:buNone/>
            </a:pPr>
            <a:r>
              <a:rPr lang="en" sz="3300" b="1"/>
              <a:t>Model Fit</a:t>
            </a:r>
            <a:endParaRPr sz="700"/>
          </a:p>
        </p:txBody>
      </p:sp>
      <p:sp>
        <p:nvSpPr>
          <p:cNvPr id="971" name="Google Shape;971;p77"/>
          <p:cNvSpPr txBox="1"/>
          <p:nvPr/>
        </p:nvSpPr>
        <p:spPr>
          <a:xfrm>
            <a:off x="501725" y="932750"/>
            <a:ext cx="3654300" cy="4094700"/>
          </a:xfrm>
          <a:prstGeom prst="rect">
            <a:avLst/>
          </a:prstGeom>
          <a:noFill/>
          <a:ln>
            <a:noFill/>
          </a:ln>
        </p:spPr>
        <p:txBody>
          <a:bodyPr spcFirstLastPara="1" wrap="square" lIns="0" tIns="0" rIns="0" bIns="0" anchor="t" anchorCtr="0">
            <a:spAutoFit/>
          </a:bodyPr>
          <a:lstStyle/>
          <a:p>
            <a:pPr marL="0" marR="0" lvl="0" indent="0" algn="l" rtl="0">
              <a:lnSpc>
                <a:spcPct val="120007"/>
              </a:lnSpc>
              <a:spcBef>
                <a:spcPts val="0"/>
              </a:spcBef>
              <a:spcAft>
                <a:spcPts val="0"/>
              </a:spcAft>
              <a:buNone/>
            </a:pPr>
            <a:r>
              <a:rPr lang="en">
                <a:solidFill>
                  <a:schemeClr val="dk1"/>
                </a:solidFill>
              </a:rPr>
              <a:t>A Random Forest model can </a:t>
            </a:r>
            <a:r>
              <a:rPr lang="en" i="1">
                <a:solidFill>
                  <a:schemeClr val="dk1"/>
                </a:solidFill>
              </a:rPr>
              <a:t>reduce both bias and variance</a:t>
            </a:r>
            <a:r>
              <a:rPr lang="en">
                <a:solidFill>
                  <a:schemeClr val="dk1"/>
                </a:solidFill>
              </a:rPr>
              <a:t> compared to one Decision Tree, allowing a team to create </a:t>
            </a:r>
            <a:r>
              <a:rPr lang="en" b="1">
                <a:solidFill>
                  <a:schemeClr val="dk1"/>
                </a:solidFill>
              </a:rPr>
              <a:t>unique models for each NBA opponent team</a:t>
            </a:r>
            <a:endParaRPr b="1">
              <a:solidFill>
                <a:schemeClr val="dk1"/>
              </a:solidFill>
            </a:endParaRPr>
          </a:p>
          <a:p>
            <a:pPr marL="0" marR="0" lvl="0" indent="0" algn="l" rtl="0">
              <a:lnSpc>
                <a:spcPct val="120007"/>
              </a:lnSpc>
              <a:spcBef>
                <a:spcPts val="0"/>
              </a:spcBef>
              <a:spcAft>
                <a:spcPts val="0"/>
              </a:spcAft>
              <a:buNone/>
            </a:pPr>
            <a:endParaRPr>
              <a:solidFill>
                <a:schemeClr val="dk1"/>
              </a:solidFill>
            </a:endParaRPr>
          </a:p>
          <a:p>
            <a:pPr marL="457200" lvl="0" indent="-317500" algn="l" rtl="0">
              <a:lnSpc>
                <a:spcPct val="120007"/>
              </a:lnSpc>
              <a:spcBef>
                <a:spcPts val="0"/>
              </a:spcBef>
              <a:spcAft>
                <a:spcPts val="0"/>
              </a:spcAft>
              <a:buClr>
                <a:schemeClr val="dk1"/>
              </a:buClr>
              <a:buSzPts val="1400"/>
              <a:buChar char="●"/>
            </a:pPr>
            <a:r>
              <a:rPr lang="en">
                <a:solidFill>
                  <a:schemeClr val="dk1"/>
                </a:solidFill>
              </a:rPr>
              <a:t>Can be trained to prioritize variables such as </a:t>
            </a:r>
            <a:r>
              <a:rPr lang="en" i="1">
                <a:solidFill>
                  <a:schemeClr val="dk1"/>
                </a:solidFill>
              </a:rPr>
              <a:t>second-chance points gained</a:t>
            </a:r>
            <a:r>
              <a:rPr lang="en">
                <a:solidFill>
                  <a:schemeClr val="dk1"/>
                </a:solidFill>
              </a:rPr>
              <a:t> or </a:t>
            </a:r>
            <a:r>
              <a:rPr lang="en" i="1">
                <a:solidFill>
                  <a:schemeClr val="dk1"/>
                </a:solidFill>
              </a:rPr>
              <a:t>points conceded to fast breaks </a:t>
            </a:r>
            <a:endParaRPr>
              <a:solidFill>
                <a:schemeClr val="dk1"/>
              </a:solidFill>
            </a:endParaRPr>
          </a:p>
          <a:p>
            <a:pPr marL="457200" lvl="0" indent="-317500" algn="l" rtl="0">
              <a:lnSpc>
                <a:spcPct val="120007"/>
              </a:lnSpc>
              <a:spcBef>
                <a:spcPts val="0"/>
              </a:spcBef>
              <a:spcAft>
                <a:spcPts val="0"/>
              </a:spcAft>
              <a:buClr>
                <a:schemeClr val="dk1"/>
              </a:buClr>
              <a:buSzPts val="1400"/>
              <a:buChar char="●"/>
            </a:pPr>
            <a:r>
              <a:rPr lang="en">
                <a:solidFill>
                  <a:schemeClr val="dk1"/>
                </a:solidFill>
              </a:rPr>
              <a:t>Models can be pruned to prevent overfitting</a:t>
            </a:r>
            <a:endParaRPr>
              <a:solidFill>
                <a:schemeClr val="dk1"/>
              </a:solidFill>
            </a:endParaRPr>
          </a:p>
          <a:p>
            <a:pPr marL="0" lvl="0" indent="0" algn="l" rtl="0">
              <a:lnSpc>
                <a:spcPct val="120007"/>
              </a:lnSpc>
              <a:spcBef>
                <a:spcPts val="0"/>
              </a:spcBef>
              <a:spcAft>
                <a:spcPts val="0"/>
              </a:spcAft>
              <a:buNone/>
            </a:pPr>
            <a:endParaRPr>
              <a:solidFill>
                <a:schemeClr val="dk1"/>
              </a:solidFill>
            </a:endParaRPr>
          </a:p>
          <a:p>
            <a:pPr marL="0" lvl="0" indent="0" algn="l" rtl="0">
              <a:lnSpc>
                <a:spcPct val="120007"/>
              </a:lnSpc>
              <a:spcBef>
                <a:spcPts val="0"/>
              </a:spcBef>
              <a:spcAft>
                <a:spcPts val="0"/>
              </a:spcAft>
              <a:buNone/>
            </a:pPr>
            <a:r>
              <a:rPr lang="en">
                <a:solidFill>
                  <a:schemeClr val="dk1"/>
                </a:solidFill>
              </a:rPr>
              <a:t>If reinforcement learning is the priority, a </a:t>
            </a:r>
            <a:r>
              <a:rPr lang="en" b="1">
                <a:solidFill>
                  <a:schemeClr val="dk1"/>
                </a:solidFill>
              </a:rPr>
              <a:t>Neural Network</a:t>
            </a:r>
            <a:r>
              <a:rPr lang="en">
                <a:solidFill>
                  <a:schemeClr val="dk1"/>
                </a:solidFill>
              </a:rPr>
              <a:t> may be the model of choice.</a:t>
            </a:r>
            <a:endParaRPr>
              <a:solidFill>
                <a:schemeClr val="dk1"/>
              </a:solidFill>
            </a:endParaRPr>
          </a:p>
          <a:p>
            <a:pPr marL="0" lvl="0" indent="0" algn="l" rtl="0">
              <a:lnSpc>
                <a:spcPct val="120007"/>
              </a:lnSpc>
              <a:spcBef>
                <a:spcPts val="0"/>
              </a:spcBef>
              <a:spcAft>
                <a:spcPts val="0"/>
              </a:spcAft>
              <a:buNone/>
            </a:pPr>
            <a:endParaRPr>
              <a:solidFill>
                <a:schemeClr val="dk1"/>
              </a:solidFill>
            </a:endParaRPr>
          </a:p>
          <a:p>
            <a:pPr marL="0" lvl="0" indent="0" algn="l" rtl="0">
              <a:lnSpc>
                <a:spcPct val="120007"/>
              </a:lnSpc>
              <a:spcBef>
                <a:spcPts val="0"/>
              </a:spcBef>
              <a:spcAft>
                <a:spcPts val="0"/>
              </a:spcAft>
              <a:buNone/>
            </a:pPr>
            <a:r>
              <a:rPr lang="en">
                <a:solidFill>
                  <a:schemeClr val="dk1"/>
                </a:solidFill>
              </a:rPr>
              <a:t>Further research can analyze </a:t>
            </a:r>
            <a:r>
              <a:rPr lang="en" u="sng">
                <a:solidFill>
                  <a:schemeClr val="hlink"/>
                </a:solidFill>
                <a:hlinkClick r:id="rId4"/>
              </a:rPr>
              <a:t>second-chance opportunity efficiencies</a:t>
            </a:r>
            <a:r>
              <a:rPr lang="en">
                <a:solidFill>
                  <a:schemeClr val="dk1"/>
                </a:solidFill>
              </a:rPr>
              <a:t>.</a:t>
            </a:r>
            <a:endParaRPr>
              <a:solidFill>
                <a:schemeClr val="dk1"/>
              </a:solidFill>
            </a:endParaRPr>
          </a:p>
        </p:txBody>
      </p:sp>
      <p:pic>
        <p:nvPicPr>
          <p:cNvPr id="972" name="Google Shape;972;p77"/>
          <p:cNvPicPr preferRelativeResize="0"/>
          <p:nvPr/>
        </p:nvPicPr>
        <p:blipFill>
          <a:blip r:embed="rId5">
            <a:alphaModFix/>
          </a:blip>
          <a:stretch>
            <a:fillRect/>
          </a:stretch>
        </p:blipFill>
        <p:spPr>
          <a:xfrm>
            <a:off x="3987150" y="220225"/>
            <a:ext cx="5261327" cy="3694226"/>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bg>
      <p:bgPr>
        <a:solidFill>
          <a:srgbClr val="A1C3FF"/>
        </a:solidFill>
        <a:effectLst/>
      </p:bgPr>
    </p:bg>
    <p:spTree>
      <p:nvGrpSpPr>
        <p:cNvPr id="1" name="Shape 976"/>
        <p:cNvGrpSpPr/>
        <p:nvPr/>
      </p:nvGrpSpPr>
      <p:grpSpPr>
        <a:xfrm>
          <a:off x="0" y="0"/>
          <a:ext cx="0" cy="0"/>
          <a:chOff x="0" y="0"/>
          <a:chExt cx="0" cy="0"/>
        </a:xfrm>
      </p:grpSpPr>
      <p:sp>
        <p:nvSpPr>
          <p:cNvPr id="977" name="Google Shape;977;p78"/>
          <p:cNvSpPr/>
          <p:nvPr/>
        </p:nvSpPr>
        <p:spPr>
          <a:xfrm rot="10800000">
            <a:off x="0" y="0"/>
            <a:ext cx="1183043" cy="1180892"/>
          </a:xfrm>
          <a:custGeom>
            <a:avLst/>
            <a:gdLst/>
            <a:ahLst/>
            <a:cxnLst/>
            <a:rect l="l" t="t" r="r" b="b"/>
            <a:pathLst>
              <a:path w="2366086" h="2361784" extrusionOk="0">
                <a:moveTo>
                  <a:pt x="0" y="0"/>
                </a:moveTo>
                <a:lnTo>
                  <a:pt x="2366086" y="0"/>
                </a:lnTo>
                <a:lnTo>
                  <a:pt x="2366086" y="2361784"/>
                </a:lnTo>
                <a:lnTo>
                  <a:pt x="0" y="2361784"/>
                </a:lnTo>
                <a:lnTo>
                  <a:pt x="0" y="0"/>
                </a:lnTo>
                <a:close/>
              </a:path>
            </a:pathLst>
          </a:custGeom>
          <a:blipFill rotWithShape="1">
            <a:blip r:embed="rId3">
              <a:alphaModFix/>
            </a:blip>
            <a:stretch>
              <a:fillRect/>
            </a:stretch>
          </a:blipFill>
          <a:ln>
            <a:noFill/>
          </a:ln>
        </p:spPr>
        <p:txBody>
          <a:bodyPr/>
          <a:lstStyle/>
          <a:p>
            <a:endParaRPr lang="en-US"/>
          </a:p>
        </p:txBody>
      </p:sp>
      <p:cxnSp>
        <p:nvCxnSpPr>
          <p:cNvPr id="978" name="Google Shape;978;p78"/>
          <p:cNvCxnSpPr/>
          <p:nvPr/>
        </p:nvCxnSpPr>
        <p:spPr>
          <a:xfrm>
            <a:off x="0" y="253928"/>
            <a:ext cx="9144000" cy="0"/>
          </a:xfrm>
          <a:prstGeom prst="straightConnector1">
            <a:avLst/>
          </a:prstGeom>
          <a:noFill/>
          <a:ln w="95250" cap="flat" cmpd="sng">
            <a:solidFill>
              <a:srgbClr val="FFFFFF"/>
            </a:solidFill>
            <a:prstDash val="solid"/>
            <a:round/>
            <a:headEnd type="none" w="sm" len="sm"/>
            <a:tailEnd type="none" w="sm" len="sm"/>
          </a:ln>
        </p:spPr>
      </p:cxnSp>
      <p:sp>
        <p:nvSpPr>
          <p:cNvPr id="979" name="Google Shape;979;p78"/>
          <p:cNvSpPr/>
          <p:nvPr/>
        </p:nvSpPr>
        <p:spPr>
          <a:xfrm>
            <a:off x="7705563" y="3705064"/>
            <a:ext cx="1438437" cy="1438436"/>
          </a:xfrm>
          <a:custGeom>
            <a:avLst/>
            <a:gdLst/>
            <a:ahLst/>
            <a:cxnLst/>
            <a:rect l="l" t="t" r="r" b="b"/>
            <a:pathLst>
              <a:path w="2876873" h="2876873" extrusionOk="0">
                <a:moveTo>
                  <a:pt x="0" y="0"/>
                </a:moveTo>
                <a:lnTo>
                  <a:pt x="2876873" y="0"/>
                </a:lnTo>
                <a:lnTo>
                  <a:pt x="2876873" y="2876873"/>
                </a:lnTo>
                <a:lnTo>
                  <a:pt x="0" y="2876873"/>
                </a:lnTo>
                <a:lnTo>
                  <a:pt x="0" y="0"/>
                </a:lnTo>
                <a:close/>
              </a:path>
            </a:pathLst>
          </a:custGeom>
          <a:blipFill rotWithShape="1">
            <a:blip r:embed="rId4">
              <a:alphaModFix/>
            </a:blip>
            <a:stretch>
              <a:fillRect/>
            </a:stretch>
          </a:blipFill>
          <a:ln>
            <a:noFill/>
          </a:ln>
        </p:spPr>
        <p:txBody>
          <a:bodyPr/>
          <a:lstStyle/>
          <a:p>
            <a:endParaRPr lang="en-US"/>
          </a:p>
        </p:txBody>
      </p:sp>
      <p:cxnSp>
        <p:nvCxnSpPr>
          <p:cNvPr id="980" name="Google Shape;980;p78"/>
          <p:cNvCxnSpPr/>
          <p:nvPr/>
        </p:nvCxnSpPr>
        <p:spPr>
          <a:xfrm>
            <a:off x="0" y="4860257"/>
            <a:ext cx="9144000" cy="0"/>
          </a:xfrm>
          <a:prstGeom prst="straightConnector1">
            <a:avLst/>
          </a:prstGeom>
          <a:noFill/>
          <a:ln w="95250" cap="flat" cmpd="sng">
            <a:solidFill>
              <a:srgbClr val="FFFFFF"/>
            </a:solidFill>
            <a:prstDash val="solid"/>
            <a:round/>
            <a:headEnd type="none" w="sm" len="sm"/>
            <a:tailEnd type="none" w="sm" len="sm"/>
          </a:ln>
        </p:spPr>
      </p:cxnSp>
      <p:cxnSp>
        <p:nvCxnSpPr>
          <p:cNvPr id="981" name="Google Shape;981;p78"/>
          <p:cNvCxnSpPr/>
          <p:nvPr/>
        </p:nvCxnSpPr>
        <p:spPr>
          <a:xfrm>
            <a:off x="0" y="2372507"/>
            <a:ext cx="9144000" cy="0"/>
          </a:xfrm>
          <a:prstGeom prst="straightConnector1">
            <a:avLst/>
          </a:prstGeom>
          <a:noFill/>
          <a:ln w="95250" cap="flat" cmpd="sng">
            <a:solidFill>
              <a:srgbClr val="FFFFFF"/>
            </a:solidFill>
            <a:prstDash val="solid"/>
            <a:round/>
            <a:headEnd type="none" w="sm" len="sm"/>
            <a:tailEnd type="none" w="sm" len="sm"/>
          </a:ln>
        </p:spPr>
      </p:cxnSp>
      <p:pic>
        <p:nvPicPr>
          <p:cNvPr id="982" name="Google Shape;982;p78"/>
          <p:cNvPicPr preferRelativeResize="0"/>
          <p:nvPr/>
        </p:nvPicPr>
        <p:blipFill rotWithShape="1">
          <a:blip r:embed="rId5">
            <a:alphaModFix/>
          </a:blip>
          <a:srcRect l="9771" r="9771"/>
          <a:stretch/>
        </p:blipFill>
        <p:spPr>
          <a:xfrm>
            <a:off x="758800" y="1532716"/>
            <a:ext cx="2081882" cy="1727207"/>
          </a:xfrm>
          <a:prstGeom prst="rect">
            <a:avLst/>
          </a:prstGeom>
          <a:noFill/>
          <a:ln>
            <a:noFill/>
          </a:ln>
        </p:spPr>
      </p:pic>
      <p:pic>
        <p:nvPicPr>
          <p:cNvPr id="983" name="Google Shape;983;p78"/>
          <p:cNvPicPr preferRelativeResize="0"/>
          <p:nvPr/>
        </p:nvPicPr>
        <p:blipFill rotWithShape="1">
          <a:blip r:embed="rId6">
            <a:alphaModFix/>
          </a:blip>
          <a:srcRect t="6754" b="38207"/>
          <a:stretch/>
        </p:blipFill>
        <p:spPr>
          <a:xfrm>
            <a:off x="3532116" y="1532716"/>
            <a:ext cx="2090879" cy="1727207"/>
          </a:xfrm>
          <a:prstGeom prst="rect">
            <a:avLst/>
          </a:prstGeom>
          <a:noFill/>
          <a:ln>
            <a:noFill/>
          </a:ln>
        </p:spPr>
      </p:pic>
      <p:pic>
        <p:nvPicPr>
          <p:cNvPr id="984" name="Google Shape;984;p78"/>
          <p:cNvPicPr preferRelativeResize="0"/>
          <p:nvPr/>
        </p:nvPicPr>
        <p:blipFill rotWithShape="1">
          <a:blip r:embed="rId7">
            <a:alphaModFix/>
          </a:blip>
          <a:srcRect t="13362" b="34369"/>
          <a:stretch/>
        </p:blipFill>
        <p:spPr>
          <a:xfrm>
            <a:off x="6303318" y="1532716"/>
            <a:ext cx="2081882" cy="1727207"/>
          </a:xfrm>
          <a:prstGeom prst="rect">
            <a:avLst/>
          </a:prstGeom>
          <a:noFill/>
          <a:ln>
            <a:noFill/>
          </a:ln>
        </p:spPr>
      </p:pic>
      <p:grpSp>
        <p:nvGrpSpPr>
          <p:cNvPr id="985" name="Google Shape;985;p78"/>
          <p:cNvGrpSpPr/>
          <p:nvPr/>
        </p:nvGrpSpPr>
        <p:grpSpPr>
          <a:xfrm>
            <a:off x="3010773" y="2035339"/>
            <a:ext cx="3133563" cy="696261"/>
            <a:chOff x="0" y="-76200"/>
            <a:chExt cx="9290648" cy="2064332"/>
          </a:xfrm>
        </p:grpSpPr>
        <p:sp>
          <p:nvSpPr>
            <p:cNvPr id="986" name="Google Shape;986;p78"/>
            <p:cNvSpPr/>
            <p:nvPr/>
          </p:nvSpPr>
          <p:spPr>
            <a:xfrm>
              <a:off x="0" y="0"/>
              <a:ext cx="9290648" cy="1988132"/>
            </a:xfrm>
            <a:custGeom>
              <a:avLst/>
              <a:gdLst/>
              <a:ahLst/>
              <a:cxnLst/>
              <a:rect l="l" t="t" r="r" b="b"/>
              <a:pathLst>
                <a:path w="9290648" h="1988132" extrusionOk="0">
                  <a:moveTo>
                    <a:pt x="30883" y="0"/>
                  </a:moveTo>
                  <a:lnTo>
                    <a:pt x="9259765" y="0"/>
                  </a:lnTo>
                  <a:cubicBezTo>
                    <a:pt x="9276821" y="0"/>
                    <a:pt x="9290648" y="13827"/>
                    <a:pt x="9290648" y="30883"/>
                  </a:cubicBezTo>
                  <a:lnTo>
                    <a:pt x="9290648" y="1957249"/>
                  </a:lnTo>
                  <a:cubicBezTo>
                    <a:pt x="9290648" y="1974305"/>
                    <a:pt x="9276821" y="1988132"/>
                    <a:pt x="9259765" y="1988132"/>
                  </a:cubicBezTo>
                  <a:lnTo>
                    <a:pt x="30883" y="1988132"/>
                  </a:lnTo>
                  <a:cubicBezTo>
                    <a:pt x="13827" y="1988132"/>
                    <a:pt x="0" y="1974305"/>
                    <a:pt x="0" y="1957249"/>
                  </a:cubicBezTo>
                  <a:lnTo>
                    <a:pt x="0" y="30883"/>
                  </a:lnTo>
                  <a:cubicBezTo>
                    <a:pt x="0" y="13827"/>
                    <a:pt x="13827" y="0"/>
                    <a:pt x="30883" y="0"/>
                  </a:cubicBezTo>
                  <a:close/>
                </a:path>
              </a:pathLst>
            </a:custGeom>
            <a:solidFill>
              <a:srgbClr val="FF7032"/>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987" name="Google Shape;987;p78"/>
            <p:cNvSpPr txBox="1"/>
            <p:nvPr/>
          </p:nvSpPr>
          <p:spPr>
            <a:xfrm>
              <a:off x="0" y="-76200"/>
              <a:ext cx="9290648" cy="2064332"/>
            </a:xfrm>
            <a:prstGeom prst="rect">
              <a:avLst/>
            </a:prstGeom>
            <a:noFill/>
            <a:ln>
              <a:noFill/>
            </a:ln>
          </p:spPr>
          <p:txBody>
            <a:bodyPr spcFirstLastPara="1" wrap="square" lIns="127000" tIns="127000" rIns="127000" bIns="127000" anchor="ctr" anchorCtr="0">
              <a:noAutofit/>
            </a:bodyPr>
            <a:lstStyle/>
            <a:p>
              <a:pPr marL="0" marR="0" lvl="0" indent="0" algn="ctr" rtl="0">
                <a:lnSpc>
                  <a:spcPct val="140000"/>
                </a:lnSpc>
                <a:spcBef>
                  <a:spcPts val="0"/>
                </a:spcBef>
                <a:spcAft>
                  <a:spcPts val="0"/>
                </a:spcAft>
                <a:buNone/>
              </a:pPr>
              <a:r>
                <a:rPr lang="en" sz="900" b="0" i="0" u="none" strike="noStrike" cap="none">
                  <a:solidFill>
                    <a:srgbClr val="100F0D"/>
                  </a:solidFill>
                  <a:latin typeface="Arial"/>
                  <a:ea typeface="Arial"/>
                  <a:cs typeface="Arial"/>
                  <a:sym typeface="Arial"/>
                </a:rPr>
                <a:t>Drag and drop your photo or video! Click the sample photo or video and delete. Select yours from the uploads tab, drag, and then drop inside the frame!</a:t>
              </a:r>
              <a:endParaRPr sz="700"/>
            </a:p>
          </p:txBody>
        </p:sp>
      </p:grpSp>
      <p:sp>
        <p:nvSpPr>
          <p:cNvPr id="988" name="Google Shape;988;p78"/>
          <p:cNvSpPr txBox="1"/>
          <p:nvPr/>
        </p:nvSpPr>
        <p:spPr>
          <a:xfrm>
            <a:off x="1438436" y="342900"/>
            <a:ext cx="6267127" cy="779145"/>
          </a:xfrm>
          <a:prstGeom prst="rect">
            <a:avLst/>
          </a:prstGeom>
          <a:noFill/>
          <a:ln>
            <a:noFill/>
          </a:ln>
        </p:spPr>
        <p:txBody>
          <a:bodyPr spcFirstLastPara="1" wrap="square" lIns="0" tIns="0" rIns="0" bIns="0" anchor="t" anchorCtr="0">
            <a:spAutoFit/>
          </a:bodyPr>
          <a:lstStyle/>
          <a:p>
            <a:pPr marL="0" marR="0" lvl="0" indent="0" algn="ctr" rtl="0">
              <a:lnSpc>
                <a:spcPct val="126000"/>
              </a:lnSpc>
              <a:spcBef>
                <a:spcPts val="0"/>
              </a:spcBef>
              <a:spcAft>
                <a:spcPts val="0"/>
              </a:spcAft>
              <a:buNone/>
            </a:pPr>
            <a:r>
              <a:rPr lang="en" sz="4000" b="1" i="0" u="none" strike="noStrike" cap="none">
                <a:solidFill>
                  <a:srgbClr val="000000"/>
                </a:solidFill>
                <a:latin typeface="Arial"/>
                <a:ea typeface="Arial"/>
                <a:cs typeface="Arial"/>
                <a:sym typeface="Arial"/>
              </a:rPr>
              <a:t>BASKETBALL DRILLS</a:t>
            </a:r>
            <a:endParaRPr sz="700"/>
          </a:p>
        </p:txBody>
      </p:sp>
      <p:sp>
        <p:nvSpPr>
          <p:cNvPr id="989" name="Google Shape;989;p78"/>
          <p:cNvSpPr txBox="1"/>
          <p:nvPr/>
        </p:nvSpPr>
        <p:spPr>
          <a:xfrm>
            <a:off x="514350" y="3817774"/>
            <a:ext cx="2570782" cy="512128"/>
          </a:xfrm>
          <a:prstGeom prst="rect">
            <a:avLst/>
          </a:prstGeom>
          <a:noFill/>
          <a:ln>
            <a:noFill/>
          </a:ln>
        </p:spPr>
        <p:txBody>
          <a:bodyPr spcFirstLastPara="1" wrap="square" lIns="0" tIns="0" rIns="0" bIns="0" anchor="t" anchorCtr="0">
            <a:spAutoFit/>
          </a:bodyPr>
          <a:lstStyle/>
          <a:p>
            <a:pPr marL="0" marR="0" lvl="0" indent="0" algn="ctr" rtl="0">
              <a:lnSpc>
                <a:spcPct val="140014"/>
              </a:lnSpc>
              <a:spcBef>
                <a:spcPts val="0"/>
              </a:spcBef>
              <a:spcAft>
                <a:spcPts val="0"/>
              </a:spcAft>
              <a:buNone/>
            </a:pPr>
            <a:r>
              <a:rPr lang="en" sz="1400" b="0" i="0" u="none" strike="noStrike" cap="none">
                <a:solidFill>
                  <a:srgbClr val="000000"/>
                </a:solidFill>
                <a:latin typeface="Arial"/>
                <a:ea typeface="Arial"/>
                <a:cs typeface="Arial"/>
                <a:sym typeface="Arial"/>
              </a:rPr>
              <a:t>Demonstrate the drill and explain its purpose in the sport.</a:t>
            </a:r>
            <a:endParaRPr sz="700"/>
          </a:p>
        </p:txBody>
      </p:sp>
      <p:sp>
        <p:nvSpPr>
          <p:cNvPr id="990" name="Google Shape;990;p78"/>
          <p:cNvSpPr txBox="1"/>
          <p:nvPr/>
        </p:nvSpPr>
        <p:spPr>
          <a:xfrm>
            <a:off x="3297718" y="3817774"/>
            <a:ext cx="2570782" cy="512128"/>
          </a:xfrm>
          <a:prstGeom prst="rect">
            <a:avLst/>
          </a:prstGeom>
          <a:noFill/>
          <a:ln>
            <a:noFill/>
          </a:ln>
        </p:spPr>
        <p:txBody>
          <a:bodyPr spcFirstLastPara="1" wrap="square" lIns="0" tIns="0" rIns="0" bIns="0" anchor="t" anchorCtr="0">
            <a:spAutoFit/>
          </a:bodyPr>
          <a:lstStyle/>
          <a:p>
            <a:pPr marL="0" marR="0" lvl="0" indent="0" algn="ctr" rtl="0">
              <a:lnSpc>
                <a:spcPct val="140014"/>
              </a:lnSpc>
              <a:spcBef>
                <a:spcPts val="0"/>
              </a:spcBef>
              <a:spcAft>
                <a:spcPts val="0"/>
              </a:spcAft>
              <a:buNone/>
            </a:pPr>
            <a:r>
              <a:rPr lang="en" sz="1400" b="0" i="0" u="none" strike="noStrike" cap="none">
                <a:solidFill>
                  <a:srgbClr val="000000"/>
                </a:solidFill>
                <a:latin typeface="Arial"/>
                <a:ea typeface="Arial"/>
                <a:cs typeface="Arial"/>
                <a:sym typeface="Arial"/>
              </a:rPr>
              <a:t>Demonstrate the drill and explain its purpose in the sport.</a:t>
            </a:r>
            <a:endParaRPr sz="700"/>
          </a:p>
        </p:txBody>
      </p:sp>
      <p:sp>
        <p:nvSpPr>
          <p:cNvPr id="991" name="Google Shape;991;p78"/>
          <p:cNvSpPr txBox="1"/>
          <p:nvPr/>
        </p:nvSpPr>
        <p:spPr>
          <a:xfrm>
            <a:off x="6069978" y="3817774"/>
            <a:ext cx="2570782" cy="512128"/>
          </a:xfrm>
          <a:prstGeom prst="rect">
            <a:avLst/>
          </a:prstGeom>
          <a:noFill/>
          <a:ln>
            <a:noFill/>
          </a:ln>
        </p:spPr>
        <p:txBody>
          <a:bodyPr spcFirstLastPara="1" wrap="square" lIns="0" tIns="0" rIns="0" bIns="0" anchor="t" anchorCtr="0">
            <a:spAutoFit/>
          </a:bodyPr>
          <a:lstStyle/>
          <a:p>
            <a:pPr marL="0" marR="0" lvl="0" indent="0" algn="ctr" rtl="0">
              <a:lnSpc>
                <a:spcPct val="140014"/>
              </a:lnSpc>
              <a:spcBef>
                <a:spcPts val="0"/>
              </a:spcBef>
              <a:spcAft>
                <a:spcPts val="0"/>
              </a:spcAft>
              <a:buNone/>
            </a:pPr>
            <a:r>
              <a:rPr lang="en" sz="1400" b="0" i="0" u="none" strike="noStrike" cap="none">
                <a:solidFill>
                  <a:srgbClr val="000000"/>
                </a:solidFill>
                <a:latin typeface="Arial"/>
                <a:ea typeface="Arial"/>
                <a:cs typeface="Arial"/>
                <a:sym typeface="Arial"/>
              </a:rPr>
              <a:t>Demonstrate the drill and explain its purpose in the sport.</a:t>
            </a:r>
            <a:endParaRPr sz="700"/>
          </a:p>
        </p:txBody>
      </p:sp>
      <p:sp>
        <p:nvSpPr>
          <p:cNvPr id="992" name="Google Shape;992;p78"/>
          <p:cNvSpPr txBox="1"/>
          <p:nvPr/>
        </p:nvSpPr>
        <p:spPr>
          <a:xfrm>
            <a:off x="503241" y="3440898"/>
            <a:ext cx="2581891" cy="297497"/>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 sz="1600" b="0" i="0" u="none" strike="noStrike" cap="none">
                <a:solidFill>
                  <a:srgbClr val="000000"/>
                </a:solidFill>
                <a:latin typeface="Arial"/>
                <a:ea typeface="Arial"/>
                <a:cs typeface="Arial"/>
                <a:sym typeface="Arial"/>
              </a:rPr>
              <a:t>Dribbling</a:t>
            </a:r>
            <a:endParaRPr sz="700"/>
          </a:p>
        </p:txBody>
      </p:sp>
      <p:sp>
        <p:nvSpPr>
          <p:cNvPr id="993" name="Google Shape;993;p78"/>
          <p:cNvSpPr txBox="1"/>
          <p:nvPr/>
        </p:nvSpPr>
        <p:spPr>
          <a:xfrm>
            <a:off x="3286609" y="3440898"/>
            <a:ext cx="2581891" cy="297497"/>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 sz="1600" b="0" i="0" u="none" strike="noStrike" cap="none">
                <a:solidFill>
                  <a:srgbClr val="000000"/>
                </a:solidFill>
                <a:latin typeface="Arial"/>
                <a:ea typeface="Arial"/>
                <a:cs typeface="Arial"/>
                <a:sym typeface="Arial"/>
              </a:rPr>
              <a:t>Passing</a:t>
            </a:r>
            <a:endParaRPr sz="700"/>
          </a:p>
        </p:txBody>
      </p:sp>
      <p:sp>
        <p:nvSpPr>
          <p:cNvPr id="994" name="Google Shape;994;p78"/>
          <p:cNvSpPr txBox="1"/>
          <p:nvPr/>
        </p:nvSpPr>
        <p:spPr>
          <a:xfrm>
            <a:off x="6058869" y="3440898"/>
            <a:ext cx="2581891" cy="297497"/>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 sz="1600" b="0" i="0" u="none" strike="noStrike" cap="none">
                <a:solidFill>
                  <a:srgbClr val="000000"/>
                </a:solidFill>
                <a:latin typeface="Arial"/>
                <a:ea typeface="Arial"/>
                <a:cs typeface="Arial"/>
                <a:sym typeface="Arial"/>
              </a:rPr>
              <a:t>Shooting</a:t>
            </a:r>
            <a:endParaRPr sz="700"/>
          </a:p>
        </p:txBody>
      </p:sp>
      <p:sp>
        <p:nvSpPr>
          <p:cNvPr id="995" name="Google Shape;995;p78"/>
          <p:cNvSpPr txBox="1"/>
          <p:nvPr/>
        </p:nvSpPr>
        <p:spPr>
          <a:xfrm>
            <a:off x="3653468" y="4723097"/>
            <a:ext cx="1859282" cy="226695"/>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 sz="1200" b="1" i="0" u="sng" strike="noStrike" cap="none">
                <a:solidFill>
                  <a:schemeClr val="hlink"/>
                </a:solidFill>
                <a:latin typeface="Arial"/>
                <a:ea typeface="Arial"/>
                <a:cs typeface="Arial"/>
                <a:sym typeface="Arial"/>
                <a:hlinkClick r:id="rId8" action="ppaction://hlinksldjump"/>
              </a:rPr>
              <a:t>Back to Agenda Page</a:t>
            </a:r>
            <a:endParaRPr sz="70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0">
  <p:cSld>
    <p:bg>
      <p:bgPr>
        <a:solidFill>
          <a:srgbClr val="FDF9B4"/>
        </a:solidFill>
        <a:effectLst/>
      </p:bgPr>
    </p:bg>
    <p:spTree>
      <p:nvGrpSpPr>
        <p:cNvPr id="1" name="Shape 999"/>
        <p:cNvGrpSpPr/>
        <p:nvPr/>
      </p:nvGrpSpPr>
      <p:grpSpPr>
        <a:xfrm>
          <a:off x="0" y="0"/>
          <a:ext cx="0" cy="0"/>
          <a:chOff x="0" y="0"/>
          <a:chExt cx="0" cy="0"/>
        </a:xfrm>
      </p:grpSpPr>
      <p:cxnSp>
        <p:nvCxnSpPr>
          <p:cNvPr id="1000" name="Google Shape;1000;p79"/>
          <p:cNvCxnSpPr/>
          <p:nvPr/>
        </p:nvCxnSpPr>
        <p:spPr>
          <a:xfrm>
            <a:off x="0" y="253928"/>
            <a:ext cx="9144000" cy="0"/>
          </a:xfrm>
          <a:prstGeom prst="straightConnector1">
            <a:avLst/>
          </a:prstGeom>
          <a:noFill/>
          <a:ln w="95250" cap="flat" cmpd="sng">
            <a:solidFill>
              <a:srgbClr val="FFFFFF"/>
            </a:solidFill>
            <a:prstDash val="solid"/>
            <a:round/>
            <a:headEnd type="none" w="sm" len="sm"/>
            <a:tailEnd type="none" w="sm" len="sm"/>
          </a:ln>
        </p:spPr>
      </p:cxnSp>
      <p:cxnSp>
        <p:nvCxnSpPr>
          <p:cNvPr id="1001" name="Google Shape;1001;p79"/>
          <p:cNvCxnSpPr/>
          <p:nvPr/>
        </p:nvCxnSpPr>
        <p:spPr>
          <a:xfrm>
            <a:off x="0" y="4860257"/>
            <a:ext cx="9144000" cy="0"/>
          </a:xfrm>
          <a:prstGeom prst="straightConnector1">
            <a:avLst/>
          </a:prstGeom>
          <a:noFill/>
          <a:ln w="95250" cap="flat" cmpd="sng">
            <a:solidFill>
              <a:srgbClr val="FFFFFF"/>
            </a:solidFill>
            <a:prstDash val="solid"/>
            <a:round/>
            <a:headEnd type="none" w="sm" len="sm"/>
            <a:tailEnd type="none" w="sm" len="sm"/>
          </a:ln>
        </p:spPr>
      </p:cxnSp>
      <p:sp>
        <p:nvSpPr>
          <p:cNvPr id="1002" name="Google Shape;1002;p79"/>
          <p:cNvSpPr/>
          <p:nvPr/>
        </p:nvSpPr>
        <p:spPr>
          <a:xfrm>
            <a:off x="514350" y="1416358"/>
            <a:ext cx="2570782" cy="2037345"/>
          </a:xfrm>
          <a:custGeom>
            <a:avLst/>
            <a:gdLst/>
            <a:ahLst/>
            <a:cxnLst/>
            <a:rect l="l" t="t" r="r" b="b"/>
            <a:pathLst>
              <a:path w="5141563" h="4074689" extrusionOk="0">
                <a:moveTo>
                  <a:pt x="0" y="0"/>
                </a:moveTo>
                <a:lnTo>
                  <a:pt x="5141563" y="0"/>
                </a:lnTo>
                <a:lnTo>
                  <a:pt x="5141563" y="4074689"/>
                </a:lnTo>
                <a:lnTo>
                  <a:pt x="0" y="4074689"/>
                </a:lnTo>
                <a:lnTo>
                  <a:pt x="0" y="0"/>
                </a:lnTo>
                <a:close/>
              </a:path>
            </a:pathLst>
          </a:custGeom>
          <a:blipFill rotWithShape="1">
            <a:blip r:embed="rId3">
              <a:alphaModFix/>
            </a:blip>
            <a:stretch>
              <a:fillRect/>
            </a:stretch>
          </a:blipFill>
          <a:ln>
            <a:noFill/>
          </a:ln>
        </p:spPr>
        <p:txBody>
          <a:bodyPr/>
          <a:lstStyle/>
          <a:p>
            <a:endParaRPr lang="en-US"/>
          </a:p>
        </p:txBody>
      </p:sp>
      <p:sp>
        <p:nvSpPr>
          <p:cNvPr id="1003" name="Google Shape;1003;p79"/>
          <p:cNvSpPr/>
          <p:nvPr/>
        </p:nvSpPr>
        <p:spPr>
          <a:xfrm rot="10800000">
            <a:off x="6057416" y="1701914"/>
            <a:ext cx="2570782" cy="2037345"/>
          </a:xfrm>
          <a:custGeom>
            <a:avLst/>
            <a:gdLst/>
            <a:ahLst/>
            <a:cxnLst/>
            <a:rect l="l" t="t" r="r" b="b"/>
            <a:pathLst>
              <a:path w="5141563" h="4074689" extrusionOk="0">
                <a:moveTo>
                  <a:pt x="0" y="0"/>
                </a:moveTo>
                <a:lnTo>
                  <a:pt x="5141563" y="0"/>
                </a:lnTo>
                <a:lnTo>
                  <a:pt x="5141563" y="4074689"/>
                </a:lnTo>
                <a:lnTo>
                  <a:pt x="0" y="4074689"/>
                </a:lnTo>
                <a:lnTo>
                  <a:pt x="0" y="0"/>
                </a:lnTo>
                <a:close/>
              </a:path>
            </a:pathLst>
          </a:custGeom>
          <a:blipFill rotWithShape="1">
            <a:blip r:embed="rId4">
              <a:alphaModFix/>
            </a:blip>
            <a:stretch>
              <a:fillRect/>
            </a:stretch>
          </a:blipFill>
          <a:ln>
            <a:noFill/>
          </a:ln>
        </p:spPr>
        <p:txBody>
          <a:bodyPr/>
          <a:lstStyle/>
          <a:p>
            <a:endParaRPr lang="en-US"/>
          </a:p>
        </p:txBody>
      </p:sp>
      <p:pic>
        <p:nvPicPr>
          <p:cNvPr id="1004" name="Google Shape;1004;p79"/>
          <p:cNvPicPr preferRelativeResize="0"/>
          <p:nvPr/>
        </p:nvPicPr>
        <p:blipFill rotWithShape="1">
          <a:blip r:embed="rId5">
            <a:alphaModFix/>
          </a:blip>
          <a:srcRect/>
          <a:stretch/>
        </p:blipFill>
        <p:spPr>
          <a:xfrm rot="-1967705">
            <a:off x="840288" y="1853476"/>
            <a:ext cx="1918906" cy="1439180"/>
          </a:xfrm>
          <a:prstGeom prst="rect">
            <a:avLst/>
          </a:prstGeom>
          <a:noFill/>
          <a:ln>
            <a:noFill/>
          </a:ln>
        </p:spPr>
      </p:pic>
      <p:sp>
        <p:nvSpPr>
          <p:cNvPr id="1005" name="Google Shape;1005;p79"/>
          <p:cNvSpPr/>
          <p:nvPr/>
        </p:nvSpPr>
        <p:spPr>
          <a:xfrm>
            <a:off x="1108111" y="1356360"/>
            <a:ext cx="1383258" cy="2113311"/>
          </a:xfrm>
          <a:custGeom>
            <a:avLst/>
            <a:gdLst/>
            <a:ahLst/>
            <a:cxnLst/>
            <a:rect l="l" t="t" r="r" b="b"/>
            <a:pathLst>
              <a:path w="2766516" h="4226622" extrusionOk="0">
                <a:moveTo>
                  <a:pt x="0" y="0"/>
                </a:moveTo>
                <a:lnTo>
                  <a:pt x="2766517" y="0"/>
                </a:lnTo>
                <a:lnTo>
                  <a:pt x="2766517" y="4226623"/>
                </a:lnTo>
                <a:lnTo>
                  <a:pt x="0" y="4226623"/>
                </a:lnTo>
                <a:lnTo>
                  <a:pt x="0" y="0"/>
                </a:lnTo>
                <a:close/>
              </a:path>
            </a:pathLst>
          </a:custGeom>
          <a:blipFill rotWithShape="1">
            <a:blip r:embed="rId6">
              <a:alphaModFix/>
            </a:blip>
            <a:stretch>
              <a:fillRect/>
            </a:stretch>
          </a:blipFill>
          <a:ln>
            <a:noFill/>
          </a:ln>
        </p:spPr>
        <p:txBody>
          <a:bodyPr/>
          <a:lstStyle/>
          <a:p>
            <a:endParaRPr lang="en-US"/>
          </a:p>
        </p:txBody>
      </p:sp>
      <p:sp>
        <p:nvSpPr>
          <p:cNvPr id="1006" name="Google Shape;1006;p79"/>
          <p:cNvSpPr/>
          <p:nvPr/>
        </p:nvSpPr>
        <p:spPr>
          <a:xfrm>
            <a:off x="3572500" y="1516410"/>
            <a:ext cx="1997549" cy="2057400"/>
          </a:xfrm>
          <a:custGeom>
            <a:avLst/>
            <a:gdLst/>
            <a:ahLst/>
            <a:cxnLst/>
            <a:rect l="l" t="t" r="r" b="b"/>
            <a:pathLst>
              <a:path w="3995097" h="4114800" extrusionOk="0">
                <a:moveTo>
                  <a:pt x="0" y="0"/>
                </a:moveTo>
                <a:lnTo>
                  <a:pt x="3995097" y="0"/>
                </a:lnTo>
                <a:lnTo>
                  <a:pt x="3995097" y="4114800"/>
                </a:lnTo>
                <a:lnTo>
                  <a:pt x="0" y="4114800"/>
                </a:lnTo>
                <a:lnTo>
                  <a:pt x="0" y="0"/>
                </a:lnTo>
                <a:close/>
              </a:path>
            </a:pathLst>
          </a:custGeom>
          <a:blipFill rotWithShape="1">
            <a:blip r:embed="rId7">
              <a:alphaModFix/>
            </a:blip>
            <a:stretch>
              <a:fillRect/>
            </a:stretch>
          </a:blipFill>
          <a:ln>
            <a:noFill/>
          </a:ln>
        </p:spPr>
        <p:txBody>
          <a:bodyPr/>
          <a:lstStyle/>
          <a:p>
            <a:endParaRPr lang="en-US"/>
          </a:p>
        </p:txBody>
      </p:sp>
      <p:sp>
        <p:nvSpPr>
          <p:cNvPr id="1007" name="Google Shape;1007;p79"/>
          <p:cNvSpPr/>
          <p:nvPr/>
        </p:nvSpPr>
        <p:spPr>
          <a:xfrm>
            <a:off x="4210696" y="1516410"/>
            <a:ext cx="1114736" cy="2057400"/>
          </a:xfrm>
          <a:custGeom>
            <a:avLst/>
            <a:gdLst/>
            <a:ahLst/>
            <a:cxnLst/>
            <a:rect l="l" t="t" r="r" b="b"/>
            <a:pathLst>
              <a:path w="2229473" h="4114800" extrusionOk="0">
                <a:moveTo>
                  <a:pt x="0" y="0"/>
                </a:moveTo>
                <a:lnTo>
                  <a:pt x="2229474" y="0"/>
                </a:lnTo>
                <a:lnTo>
                  <a:pt x="2229474" y="4114800"/>
                </a:lnTo>
                <a:lnTo>
                  <a:pt x="0" y="4114800"/>
                </a:lnTo>
                <a:lnTo>
                  <a:pt x="0" y="0"/>
                </a:lnTo>
                <a:close/>
              </a:path>
            </a:pathLst>
          </a:custGeom>
          <a:blipFill rotWithShape="1">
            <a:blip r:embed="rId8">
              <a:alphaModFix/>
            </a:blip>
            <a:stretch>
              <a:fillRect/>
            </a:stretch>
          </a:blipFill>
          <a:ln>
            <a:noFill/>
          </a:ln>
        </p:spPr>
        <p:txBody>
          <a:bodyPr/>
          <a:lstStyle/>
          <a:p>
            <a:endParaRPr lang="en-US"/>
          </a:p>
        </p:txBody>
      </p:sp>
      <p:pic>
        <p:nvPicPr>
          <p:cNvPr id="1008" name="Google Shape;1008;p79"/>
          <p:cNvPicPr preferRelativeResize="0"/>
          <p:nvPr/>
        </p:nvPicPr>
        <p:blipFill rotWithShape="1">
          <a:blip r:embed="rId9">
            <a:alphaModFix/>
          </a:blip>
          <a:srcRect/>
          <a:stretch/>
        </p:blipFill>
        <p:spPr>
          <a:xfrm>
            <a:off x="6055963" y="2257789"/>
            <a:ext cx="2573687" cy="630554"/>
          </a:xfrm>
          <a:prstGeom prst="rect">
            <a:avLst/>
          </a:prstGeom>
          <a:noFill/>
          <a:ln>
            <a:noFill/>
          </a:ln>
        </p:spPr>
      </p:pic>
      <p:sp>
        <p:nvSpPr>
          <p:cNvPr id="1009" name="Google Shape;1009;p79"/>
          <p:cNvSpPr/>
          <p:nvPr/>
        </p:nvSpPr>
        <p:spPr>
          <a:xfrm>
            <a:off x="6385422" y="1560810"/>
            <a:ext cx="1746920" cy="2057400"/>
          </a:xfrm>
          <a:custGeom>
            <a:avLst/>
            <a:gdLst/>
            <a:ahLst/>
            <a:cxnLst/>
            <a:rect l="l" t="t" r="r" b="b"/>
            <a:pathLst>
              <a:path w="3493839" h="4114800" extrusionOk="0">
                <a:moveTo>
                  <a:pt x="0" y="0"/>
                </a:moveTo>
                <a:lnTo>
                  <a:pt x="3493839" y="0"/>
                </a:lnTo>
                <a:lnTo>
                  <a:pt x="3493839" y="4114800"/>
                </a:lnTo>
                <a:lnTo>
                  <a:pt x="0" y="4114800"/>
                </a:lnTo>
                <a:lnTo>
                  <a:pt x="0" y="0"/>
                </a:lnTo>
                <a:close/>
              </a:path>
            </a:pathLst>
          </a:custGeom>
          <a:blipFill rotWithShape="1">
            <a:blip r:embed="rId10">
              <a:alphaModFix/>
            </a:blip>
            <a:stretch>
              <a:fillRect/>
            </a:stretch>
          </a:blipFill>
          <a:ln>
            <a:noFill/>
          </a:ln>
        </p:spPr>
        <p:txBody>
          <a:bodyPr/>
          <a:lstStyle/>
          <a:p>
            <a:endParaRPr lang="en-US"/>
          </a:p>
        </p:txBody>
      </p:sp>
      <p:sp>
        <p:nvSpPr>
          <p:cNvPr id="1010" name="Google Shape;1010;p79"/>
          <p:cNvSpPr txBox="1"/>
          <p:nvPr/>
        </p:nvSpPr>
        <p:spPr>
          <a:xfrm>
            <a:off x="514350" y="3710684"/>
            <a:ext cx="2570782" cy="271463"/>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 sz="1600" b="1" i="0" u="none" strike="noStrike" cap="none">
                <a:solidFill>
                  <a:srgbClr val="FF7032"/>
                </a:solidFill>
                <a:latin typeface="Arial"/>
                <a:ea typeface="Arial"/>
                <a:cs typeface="Arial"/>
                <a:sym typeface="Arial"/>
              </a:rPr>
              <a:t>TEAM MATCHING</a:t>
            </a:r>
            <a:endParaRPr sz="700"/>
          </a:p>
        </p:txBody>
      </p:sp>
      <p:sp>
        <p:nvSpPr>
          <p:cNvPr id="1011" name="Google Shape;1011;p79"/>
          <p:cNvSpPr txBox="1"/>
          <p:nvPr/>
        </p:nvSpPr>
        <p:spPr>
          <a:xfrm>
            <a:off x="3286609" y="3710684"/>
            <a:ext cx="2570782" cy="271463"/>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 sz="1600" b="1" i="0" u="none" strike="noStrike" cap="none">
                <a:solidFill>
                  <a:srgbClr val="FF7032"/>
                </a:solidFill>
                <a:latin typeface="Arial"/>
                <a:ea typeface="Arial"/>
                <a:cs typeface="Arial"/>
                <a:sym typeface="Arial"/>
              </a:rPr>
              <a:t>TEAM MATCHING</a:t>
            </a:r>
            <a:endParaRPr sz="700"/>
          </a:p>
        </p:txBody>
      </p:sp>
      <p:sp>
        <p:nvSpPr>
          <p:cNvPr id="1012" name="Google Shape;1012;p79"/>
          <p:cNvSpPr txBox="1"/>
          <p:nvPr/>
        </p:nvSpPr>
        <p:spPr>
          <a:xfrm>
            <a:off x="6057416" y="3710684"/>
            <a:ext cx="2570782" cy="271463"/>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 sz="1600" b="1" i="0" u="none" strike="noStrike" cap="none">
                <a:solidFill>
                  <a:srgbClr val="FF7032"/>
                </a:solidFill>
                <a:latin typeface="Arial"/>
                <a:ea typeface="Arial"/>
                <a:cs typeface="Arial"/>
                <a:sym typeface="Arial"/>
              </a:rPr>
              <a:t>TEAM MATCHING</a:t>
            </a:r>
            <a:endParaRPr sz="700"/>
          </a:p>
        </p:txBody>
      </p:sp>
      <p:sp>
        <p:nvSpPr>
          <p:cNvPr id="1013" name="Google Shape;1013;p79"/>
          <p:cNvSpPr txBox="1"/>
          <p:nvPr/>
        </p:nvSpPr>
        <p:spPr>
          <a:xfrm>
            <a:off x="514350" y="4040971"/>
            <a:ext cx="2570782" cy="247968"/>
          </a:xfrm>
          <a:prstGeom prst="rect">
            <a:avLst/>
          </a:prstGeom>
          <a:noFill/>
          <a:ln>
            <a:noFill/>
          </a:ln>
        </p:spPr>
        <p:txBody>
          <a:bodyPr spcFirstLastPara="1" wrap="square" lIns="0" tIns="0" rIns="0" bIns="0" anchor="t" anchorCtr="0">
            <a:spAutoFit/>
          </a:bodyPr>
          <a:lstStyle/>
          <a:p>
            <a:pPr marL="0" marR="0" lvl="0" indent="0" algn="ctr" rtl="0">
              <a:lnSpc>
                <a:spcPct val="140015"/>
              </a:lnSpc>
              <a:spcBef>
                <a:spcPts val="0"/>
              </a:spcBef>
              <a:spcAft>
                <a:spcPts val="0"/>
              </a:spcAft>
              <a:buNone/>
            </a:pPr>
            <a:r>
              <a:rPr lang="en" sz="1300" b="0" i="0" u="none" strike="noStrike" cap="none">
                <a:solidFill>
                  <a:srgbClr val="000000"/>
                </a:solidFill>
                <a:latin typeface="Arial"/>
                <a:ea typeface="Arial"/>
                <a:cs typeface="Arial"/>
                <a:sym typeface="Arial"/>
              </a:rPr>
              <a:t>Time for a friendly basketball game!</a:t>
            </a:r>
            <a:endParaRPr sz="700"/>
          </a:p>
        </p:txBody>
      </p:sp>
      <p:sp>
        <p:nvSpPr>
          <p:cNvPr id="1014" name="Google Shape;1014;p79"/>
          <p:cNvSpPr txBox="1"/>
          <p:nvPr/>
        </p:nvSpPr>
        <p:spPr>
          <a:xfrm>
            <a:off x="3286609" y="4040971"/>
            <a:ext cx="2570782" cy="247968"/>
          </a:xfrm>
          <a:prstGeom prst="rect">
            <a:avLst/>
          </a:prstGeom>
          <a:noFill/>
          <a:ln>
            <a:noFill/>
          </a:ln>
        </p:spPr>
        <p:txBody>
          <a:bodyPr spcFirstLastPara="1" wrap="square" lIns="0" tIns="0" rIns="0" bIns="0" anchor="t" anchorCtr="0">
            <a:spAutoFit/>
          </a:bodyPr>
          <a:lstStyle/>
          <a:p>
            <a:pPr marL="0" marR="0" lvl="0" indent="0" algn="ctr" rtl="0">
              <a:lnSpc>
                <a:spcPct val="140015"/>
              </a:lnSpc>
              <a:spcBef>
                <a:spcPts val="0"/>
              </a:spcBef>
              <a:spcAft>
                <a:spcPts val="0"/>
              </a:spcAft>
              <a:buNone/>
            </a:pPr>
            <a:r>
              <a:rPr lang="en" sz="1300" b="0" i="0" u="none" strike="noStrike" cap="none">
                <a:solidFill>
                  <a:srgbClr val="000000"/>
                </a:solidFill>
                <a:latin typeface="Arial"/>
                <a:ea typeface="Arial"/>
                <a:cs typeface="Arial"/>
                <a:sym typeface="Arial"/>
              </a:rPr>
              <a:t>Time for a friendly basketball game!</a:t>
            </a:r>
            <a:endParaRPr sz="700"/>
          </a:p>
        </p:txBody>
      </p:sp>
      <p:sp>
        <p:nvSpPr>
          <p:cNvPr id="1015" name="Google Shape;1015;p79"/>
          <p:cNvSpPr txBox="1"/>
          <p:nvPr/>
        </p:nvSpPr>
        <p:spPr>
          <a:xfrm>
            <a:off x="6057416" y="4040971"/>
            <a:ext cx="2570782" cy="247968"/>
          </a:xfrm>
          <a:prstGeom prst="rect">
            <a:avLst/>
          </a:prstGeom>
          <a:noFill/>
          <a:ln>
            <a:noFill/>
          </a:ln>
        </p:spPr>
        <p:txBody>
          <a:bodyPr spcFirstLastPara="1" wrap="square" lIns="0" tIns="0" rIns="0" bIns="0" anchor="t" anchorCtr="0">
            <a:spAutoFit/>
          </a:bodyPr>
          <a:lstStyle/>
          <a:p>
            <a:pPr marL="0" marR="0" lvl="0" indent="0" algn="ctr" rtl="0">
              <a:lnSpc>
                <a:spcPct val="140015"/>
              </a:lnSpc>
              <a:spcBef>
                <a:spcPts val="0"/>
              </a:spcBef>
              <a:spcAft>
                <a:spcPts val="0"/>
              </a:spcAft>
              <a:buNone/>
            </a:pPr>
            <a:r>
              <a:rPr lang="en" sz="1300" b="0" i="0" u="none" strike="noStrike" cap="none">
                <a:solidFill>
                  <a:srgbClr val="000000"/>
                </a:solidFill>
                <a:latin typeface="Arial"/>
                <a:ea typeface="Arial"/>
                <a:cs typeface="Arial"/>
                <a:sym typeface="Arial"/>
              </a:rPr>
              <a:t>Time for a friendly basketball game!</a:t>
            </a:r>
            <a:endParaRPr sz="700"/>
          </a:p>
        </p:txBody>
      </p:sp>
      <p:sp>
        <p:nvSpPr>
          <p:cNvPr id="1016" name="Google Shape;1016;p79"/>
          <p:cNvSpPr txBox="1"/>
          <p:nvPr/>
        </p:nvSpPr>
        <p:spPr>
          <a:xfrm>
            <a:off x="2362523" y="280988"/>
            <a:ext cx="4418955" cy="857059"/>
          </a:xfrm>
          <a:prstGeom prst="rect">
            <a:avLst/>
          </a:prstGeom>
          <a:noFill/>
          <a:ln>
            <a:noFill/>
          </a:ln>
        </p:spPr>
        <p:txBody>
          <a:bodyPr spcFirstLastPara="1" wrap="square" lIns="0" tIns="0" rIns="0" bIns="0" anchor="t" anchorCtr="0">
            <a:spAutoFit/>
          </a:bodyPr>
          <a:lstStyle/>
          <a:p>
            <a:pPr marL="0" marR="0" lvl="0" indent="0" algn="ctr" rtl="0">
              <a:lnSpc>
                <a:spcPct val="126002"/>
              </a:lnSpc>
              <a:spcBef>
                <a:spcPts val="0"/>
              </a:spcBef>
              <a:spcAft>
                <a:spcPts val="0"/>
              </a:spcAft>
              <a:buNone/>
            </a:pPr>
            <a:r>
              <a:rPr lang="en" sz="4400" b="1" i="0" u="none" strike="noStrike" cap="none">
                <a:solidFill>
                  <a:srgbClr val="000000"/>
                </a:solidFill>
                <a:latin typeface="Arial"/>
                <a:ea typeface="Arial"/>
                <a:cs typeface="Arial"/>
                <a:sym typeface="Arial"/>
              </a:rPr>
              <a:t>GAMEPLAY</a:t>
            </a:r>
            <a:endParaRPr sz="700"/>
          </a:p>
        </p:txBody>
      </p:sp>
      <p:sp>
        <p:nvSpPr>
          <p:cNvPr id="1017" name="Google Shape;1017;p79"/>
          <p:cNvSpPr txBox="1"/>
          <p:nvPr/>
        </p:nvSpPr>
        <p:spPr>
          <a:xfrm>
            <a:off x="3642359" y="4723097"/>
            <a:ext cx="1859282" cy="226695"/>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 sz="1200" b="1" i="0" u="sng" strike="noStrike" cap="none">
                <a:solidFill>
                  <a:schemeClr val="hlink"/>
                </a:solidFill>
                <a:latin typeface="Arial"/>
                <a:ea typeface="Arial"/>
                <a:cs typeface="Arial"/>
                <a:sym typeface="Arial"/>
                <a:hlinkClick r:id="rId11" action="ppaction://hlinksldjump"/>
              </a:rPr>
              <a:t>Back to Agenda Page</a:t>
            </a:r>
            <a:endParaRPr sz="700"/>
          </a:p>
        </p:txBody>
      </p:sp>
      <p:pic>
        <p:nvPicPr>
          <p:cNvPr id="1018" name="Google Shape;1018;p79"/>
          <p:cNvPicPr preferRelativeResize="0"/>
          <p:nvPr/>
        </p:nvPicPr>
        <p:blipFill rotWithShape="1">
          <a:blip r:embed="rId12">
            <a:alphaModFix/>
          </a:blip>
          <a:srcRect/>
          <a:stretch/>
        </p:blipFill>
        <p:spPr>
          <a:xfrm rot="-9266327">
            <a:off x="3883573" y="1397008"/>
            <a:ext cx="449878" cy="681633"/>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bg>
      <p:bgPr>
        <a:solidFill>
          <a:srgbClr val="FDF9B4"/>
        </a:solidFill>
        <a:effectLst/>
      </p:bgPr>
    </p:bg>
    <p:spTree>
      <p:nvGrpSpPr>
        <p:cNvPr id="1" name="Shape 1022"/>
        <p:cNvGrpSpPr/>
        <p:nvPr/>
      </p:nvGrpSpPr>
      <p:grpSpPr>
        <a:xfrm>
          <a:off x="0" y="0"/>
          <a:ext cx="0" cy="0"/>
          <a:chOff x="0" y="0"/>
          <a:chExt cx="0" cy="0"/>
        </a:xfrm>
      </p:grpSpPr>
      <p:grpSp>
        <p:nvGrpSpPr>
          <p:cNvPr id="1023" name="Google Shape;1023;p80"/>
          <p:cNvGrpSpPr/>
          <p:nvPr/>
        </p:nvGrpSpPr>
        <p:grpSpPr>
          <a:xfrm rot="5400000">
            <a:off x="5531568" y="757424"/>
            <a:ext cx="4653945" cy="3599326"/>
            <a:chOff x="0" y="-47625"/>
            <a:chExt cx="666611" cy="515552"/>
          </a:xfrm>
        </p:grpSpPr>
        <p:sp>
          <p:nvSpPr>
            <p:cNvPr id="1024" name="Google Shape;1024;p80"/>
            <p:cNvSpPr/>
            <p:nvPr/>
          </p:nvSpPr>
          <p:spPr>
            <a:xfrm>
              <a:off x="0" y="0"/>
              <a:ext cx="666611" cy="467927"/>
            </a:xfrm>
            <a:custGeom>
              <a:avLst/>
              <a:gdLst/>
              <a:ahLst/>
              <a:cxnLst/>
              <a:rect l="l" t="t" r="r" b="b"/>
              <a:pathLst>
                <a:path w="666611" h="467927" extrusionOk="0">
                  <a:moveTo>
                    <a:pt x="222324" y="448858"/>
                  </a:moveTo>
                  <a:cubicBezTo>
                    <a:pt x="256499" y="460372"/>
                    <a:pt x="295352" y="467927"/>
                    <a:pt x="333485" y="467927"/>
                  </a:cubicBezTo>
                  <a:cubicBezTo>
                    <a:pt x="371619" y="467927"/>
                    <a:pt x="408313" y="461450"/>
                    <a:pt x="442128" y="449936"/>
                  </a:cubicBezTo>
                  <a:cubicBezTo>
                    <a:pt x="442849" y="449577"/>
                    <a:pt x="443568" y="449577"/>
                    <a:pt x="444287" y="449217"/>
                  </a:cubicBezTo>
                  <a:cubicBezTo>
                    <a:pt x="571278" y="403162"/>
                    <a:pt x="664812" y="281548"/>
                    <a:pt x="666611" y="147086"/>
                  </a:cubicBezTo>
                  <a:lnTo>
                    <a:pt x="666611" y="0"/>
                  </a:lnTo>
                  <a:lnTo>
                    <a:pt x="0" y="0"/>
                  </a:lnTo>
                  <a:lnTo>
                    <a:pt x="0" y="146977"/>
                  </a:lnTo>
                  <a:cubicBezTo>
                    <a:pt x="1799" y="282267"/>
                    <a:pt x="93894" y="403882"/>
                    <a:pt x="222324" y="448858"/>
                  </a:cubicBezTo>
                  <a:close/>
                </a:path>
              </a:pathLst>
            </a:custGeom>
            <a:solidFill>
              <a:srgbClr val="000000">
                <a:alpha val="0"/>
              </a:srgbClr>
            </a:solidFill>
            <a:ln w="95250" cap="sq" cmpd="sng">
              <a:solidFill>
                <a:srgbClr val="FFFFFF"/>
              </a:solidFill>
              <a:prstDash val="solid"/>
              <a:miter lim="8000"/>
              <a:headEnd type="none" w="sm" len="sm"/>
              <a:tailEnd type="none" w="sm" len="sm"/>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1025" name="Google Shape;1025;p80"/>
            <p:cNvSpPr txBox="1"/>
            <p:nvPr/>
          </p:nvSpPr>
          <p:spPr>
            <a:xfrm>
              <a:off x="0" y="-47625"/>
              <a:ext cx="666600" cy="388500"/>
            </a:xfrm>
            <a:prstGeom prst="rect">
              <a:avLst/>
            </a:prstGeom>
            <a:noFill/>
            <a:ln>
              <a:noFill/>
            </a:ln>
          </p:spPr>
          <p:txBody>
            <a:bodyPr spcFirstLastPara="1" wrap="square" lIns="25400" tIns="25400" rIns="25400" bIns="25400" anchor="ctr" anchorCtr="0">
              <a:noAutofit/>
            </a:bodyPr>
            <a:lstStyle/>
            <a:p>
              <a:pPr marL="0" marR="0" lvl="0" indent="0" algn="ctr" rtl="0">
                <a:lnSpc>
                  <a:spcPct val="186611"/>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cxnSp>
        <p:nvCxnSpPr>
          <p:cNvPr id="1026" name="Google Shape;1026;p80"/>
          <p:cNvCxnSpPr/>
          <p:nvPr/>
        </p:nvCxnSpPr>
        <p:spPr>
          <a:xfrm>
            <a:off x="0" y="253928"/>
            <a:ext cx="9144000" cy="0"/>
          </a:xfrm>
          <a:prstGeom prst="straightConnector1">
            <a:avLst/>
          </a:prstGeom>
          <a:noFill/>
          <a:ln w="95250" cap="flat" cmpd="sng">
            <a:solidFill>
              <a:srgbClr val="FFFFFF"/>
            </a:solidFill>
            <a:prstDash val="solid"/>
            <a:round/>
            <a:headEnd type="none" w="sm" len="sm"/>
            <a:tailEnd type="none" w="sm" len="sm"/>
          </a:ln>
        </p:spPr>
      </p:cxnSp>
      <p:cxnSp>
        <p:nvCxnSpPr>
          <p:cNvPr id="1027" name="Google Shape;1027;p80"/>
          <p:cNvCxnSpPr/>
          <p:nvPr/>
        </p:nvCxnSpPr>
        <p:spPr>
          <a:xfrm>
            <a:off x="0" y="4860257"/>
            <a:ext cx="9144000" cy="0"/>
          </a:xfrm>
          <a:prstGeom prst="straightConnector1">
            <a:avLst/>
          </a:prstGeom>
          <a:noFill/>
          <a:ln w="95250" cap="flat" cmpd="sng">
            <a:solidFill>
              <a:srgbClr val="FFFFFF"/>
            </a:solidFill>
            <a:prstDash val="solid"/>
            <a:round/>
            <a:headEnd type="none" w="sm" len="sm"/>
            <a:tailEnd type="none" w="sm" len="sm"/>
          </a:ln>
        </p:spPr>
      </p:cxnSp>
      <p:sp>
        <p:nvSpPr>
          <p:cNvPr id="1028" name="Google Shape;1028;p80"/>
          <p:cNvSpPr/>
          <p:nvPr/>
        </p:nvSpPr>
        <p:spPr>
          <a:xfrm>
            <a:off x="3481871" y="1709166"/>
            <a:ext cx="1337682" cy="1377762"/>
          </a:xfrm>
          <a:custGeom>
            <a:avLst/>
            <a:gdLst/>
            <a:ahLst/>
            <a:cxnLst/>
            <a:rect l="l" t="t" r="r" b="b"/>
            <a:pathLst>
              <a:path w="2675364" h="2755524" extrusionOk="0">
                <a:moveTo>
                  <a:pt x="0" y="0"/>
                </a:moveTo>
                <a:lnTo>
                  <a:pt x="2675364" y="0"/>
                </a:lnTo>
                <a:lnTo>
                  <a:pt x="2675364" y="2755524"/>
                </a:lnTo>
                <a:lnTo>
                  <a:pt x="0" y="2755524"/>
                </a:lnTo>
                <a:lnTo>
                  <a:pt x="0" y="0"/>
                </a:lnTo>
                <a:close/>
              </a:path>
            </a:pathLst>
          </a:custGeom>
          <a:blipFill rotWithShape="1">
            <a:blip r:embed="rId3">
              <a:alphaModFix/>
            </a:blip>
            <a:stretch>
              <a:fillRect/>
            </a:stretch>
          </a:blipFill>
          <a:ln>
            <a:noFill/>
          </a:ln>
        </p:spPr>
        <p:txBody>
          <a:bodyPr/>
          <a:lstStyle/>
          <a:p>
            <a:endParaRPr lang="en-US"/>
          </a:p>
        </p:txBody>
      </p:sp>
      <p:sp>
        <p:nvSpPr>
          <p:cNvPr id="1029" name="Google Shape;1029;p80"/>
          <p:cNvSpPr/>
          <p:nvPr/>
        </p:nvSpPr>
        <p:spPr>
          <a:xfrm>
            <a:off x="5289288" y="1709166"/>
            <a:ext cx="1337682" cy="1377762"/>
          </a:xfrm>
          <a:custGeom>
            <a:avLst/>
            <a:gdLst/>
            <a:ahLst/>
            <a:cxnLst/>
            <a:rect l="l" t="t" r="r" b="b"/>
            <a:pathLst>
              <a:path w="2675364" h="2755524" extrusionOk="0">
                <a:moveTo>
                  <a:pt x="0" y="0"/>
                </a:moveTo>
                <a:lnTo>
                  <a:pt x="2675364" y="0"/>
                </a:lnTo>
                <a:lnTo>
                  <a:pt x="2675364" y="2755524"/>
                </a:lnTo>
                <a:lnTo>
                  <a:pt x="0" y="2755524"/>
                </a:lnTo>
                <a:lnTo>
                  <a:pt x="0" y="0"/>
                </a:lnTo>
                <a:close/>
              </a:path>
            </a:pathLst>
          </a:custGeom>
          <a:blipFill rotWithShape="1">
            <a:blip r:embed="rId3">
              <a:alphaModFix/>
            </a:blip>
            <a:stretch>
              <a:fillRect/>
            </a:stretch>
          </a:blipFill>
          <a:ln>
            <a:noFill/>
          </a:ln>
        </p:spPr>
        <p:txBody>
          <a:bodyPr/>
          <a:lstStyle/>
          <a:p>
            <a:endParaRPr lang="en-US"/>
          </a:p>
        </p:txBody>
      </p:sp>
      <p:sp>
        <p:nvSpPr>
          <p:cNvPr id="1030" name="Google Shape;1030;p80"/>
          <p:cNvSpPr/>
          <p:nvPr/>
        </p:nvSpPr>
        <p:spPr>
          <a:xfrm>
            <a:off x="7137462" y="1709166"/>
            <a:ext cx="1337682" cy="1377762"/>
          </a:xfrm>
          <a:custGeom>
            <a:avLst/>
            <a:gdLst/>
            <a:ahLst/>
            <a:cxnLst/>
            <a:rect l="l" t="t" r="r" b="b"/>
            <a:pathLst>
              <a:path w="2675364" h="2755524" extrusionOk="0">
                <a:moveTo>
                  <a:pt x="0" y="0"/>
                </a:moveTo>
                <a:lnTo>
                  <a:pt x="2675364" y="0"/>
                </a:lnTo>
                <a:lnTo>
                  <a:pt x="2675364" y="2755524"/>
                </a:lnTo>
                <a:lnTo>
                  <a:pt x="0" y="2755524"/>
                </a:lnTo>
                <a:lnTo>
                  <a:pt x="0" y="0"/>
                </a:lnTo>
                <a:close/>
              </a:path>
            </a:pathLst>
          </a:custGeom>
          <a:blipFill rotWithShape="1">
            <a:blip r:embed="rId3">
              <a:alphaModFix/>
            </a:blip>
            <a:stretch>
              <a:fillRect/>
            </a:stretch>
          </a:blipFill>
          <a:ln>
            <a:noFill/>
          </a:ln>
        </p:spPr>
        <p:txBody>
          <a:bodyPr/>
          <a:lstStyle/>
          <a:p>
            <a:endParaRPr lang="en-US"/>
          </a:p>
        </p:txBody>
      </p:sp>
      <p:sp>
        <p:nvSpPr>
          <p:cNvPr id="1031" name="Google Shape;1031;p80"/>
          <p:cNvSpPr/>
          <p:nvPr/>
        </p:nvSpPr>
        <p:spPr>
          <a:xfrm>
            <a:off x="3286609" y="1851328"/>
            <a:ext cx="1318307" cy="1284750"/>
          </a:xfrm>
          <a:custGeom>
            <a:avLst/>
            <a:gdLst/>
            <a:ahLst/>
            <a:cxnLst/>
            <a:rect l="l" t="t" r="r" b="b"/>
            <a:pathLst>
              <a:path w="2636613" h="2569499" extrusionOk="0">
                <a:moveTo>
                  <a:pt x="0" y="0"/>
                </a:moveTo>
                <a:lnTo>
                  <a:pt x="2636614" y="0"/>
                </a:lnTo>
                <a:lnTo>
                  <a:pt x="2636614" y="2569500"/>
                </a:lnTo>
                <a:lnTo>
                  <a:pt x="0" y="2569500"/>
                </a:lnTo>
                <a:lnTo>
                  <a:pt x="0" y="0"/>
                </a:lnTo>
                <a:close/>
              </a:path>
            </a:pathLst>
          </a:custGeom>
          <a:blipFill rotWithShape="1">
            <a:blip r:embed="rId4">
              <a:alphaModFix/>
            </a:blip>
            <a:stretch>
              <a:fillRect/>
            </a:stretch>
          </a:blipFill>
          <a:ln>
            <a:noFill/>
          </a:ln>
        </p:spPr>
        <p:txBody>
          <a:bodyPr/>
          <a:lstStyle/>
          <a:p>
            <a:endParaRPr lang="en-US"/>
          </a:p>
        </p:txBody>
      </p:sp>
      <p:sp>
        <p:nvSpPr>
          <p:cNvPr id="1032" name="Google Shape;1032;p80"/>
          <p:cNvSpPr/>
          <p:nvPr/>
        </p:nvSpPr>
        <p:spPr>
          <a:xfrm>
            <a:off x="5443495" y="1815641"/>
            <a:ext cx="1029271" cy="1164813"/>
          </a:xfrm>
          <a:custGeom>
            <a:avLst/>
            <a:gdLst/>
            <a:ahLst/>
            <a:cxnLst/>
            <a:rect l="l" t="t" r="r" b="b"/>
            <a:pathLst>
              <a:path w="2058541" h="2329625" extrusionOk="0">
                <a:moveTo>
                  <a:pt x="0" y="0"/>
                </a:moveTo>
                <a:lnTo>
                  <a:pt x="2058541" y="0"/>
                </a:lnTo>
                <a:lnTo>
                  <a:pt x="2058541" y="2329624"/>
                </a:lnTo>
                <a:lnTo>
                  <a:pt x="0" y="2329624"/>
                </a:lnTo>
                <a:lnTo>
                  <a:pt x="0" y="0"/>
                </a:lnTo>
                <a:close/>
              </a:path>
            </a:pathLst>
          </a:custGeom>
          <a:blipFill rotWithShape="1">
            <a:blip r:embed="rId5">
              <a:alphaModFix/>
            </a:blip>
            <a:stretch>
              <a:fillRect/>
            </a:stretch>
          </a:blipFill>
          <a:ln>
            <a:noFill/>
          </a:ln>
        </p:spPr>
        <p:txBody>
          <a:bodyPr/>
          <a:lstStyle/>
          <a:p>
            <a:endParaRPr lang="en-US"/>
          </a:p>
        </p:txBody>
      </p:sp>
      <p:sp>
        <p:nvSpPr>
          <p:cNvPr id="1033" name="Google Shape;1033;p80"/>
          <p:cNvSpPr/>
          <p:nvPr/>
        </p:nvSpPr>
        <p:spPr>
          <a:xfrm>
            <a:off x="7438854" y="1813760"/>
            <a:ext cx="863353" cy="1166693"/>
          </a:xfrm>
          <a:custGeom>
            <a:avLst/>
            <a:gdLst/>
            <a:ahLst/>
            <a:cxnLst/>
            <a:rect l="l" t="t" r="r" b="b"/>
            <a:pathLst>
              <a:path w="1726706" h="2333386" extrusionOk="0">
                <a:moveTo>
                  <a:pt x="0" y="0"/>
                </a:moveTo>
                <a:lnTo>
                  <a:pt x="1726705" y="0"/>
                </a:lnTo>
                <a:lnTo>
                  <a:pt x="1726705" y="2333386"/>
                </a:lnTo>
                <a:lnTo>
                  <a:pt x="0" y="2333386"/>
                </a:lnTo>
                <a:lnTo>
                  <a:pt x="0" y="0"/>
                </a:lnTo>
                <a:close/>
              </a:path>
            </a:pathLst>
          </a:custGeom>
          <a:blipFill rotWithShape="1">
            <a:blip r:embed="rId6">
              <a:alphaModFix/>
            </a:blip>
            <a:stretch>
              <a:fillRect/>
            </a:stretch>
          </a:blipFill>
          <a:ln>
            <a:noFill/>
          </a:ln>
        </p:spPr>
        <p:txBody>
          <a:bodyPr/>
          <a:lstStyle/>
          <a:p>
            <a:endParaRPr lang="en-US"/>
          </a:p>
        </p:txBody>
      </p:sp>
      <p:sp>
        <p:nvSpPr>
          <p:cNvPr id="1034" name="Google Shape;1034;p80"/>
          <p:cNvSpPr txBox="1"/>
          <p:nvPr/>
        </p:nvSpPr>
        <p:spPr>
          <a:xfrm>
            <a:off x="3286609" y="3745245"/>
            <a:ext cx="1646700" cy="760500"/>
          </a:xfrm>
          <a:prstGeom prst="rect">
            <a:avLst/>
          </a:prstGeom>
          <a:noFill/>
          <a:ln>
            <a:noFill/>
          </a:ln>
        </p:spPr>
        <p:txBody>
          <a:bodyPr spcFirstLastPara="1" wrap="square" lIns="0" tIns="0" rIns="0" bIns="0" anchor="t" anchorCtr="0">
            <a:spAutoFit/>
          </a:bodyPr>
          <a:lstStyle/>
          <a:p>
            <a:pPr marL="0" marR="0" lvl="0" indent="0" algn="l" rtl="0">
              <a:lnSpc>
                <a:spcPct val="140015"/>
              </a:lnSpc>
              <a:spcBef>
                <a:spcPts val="0"/>
              </a:spcBef>
              <a:spcAft>
                <a:spcPts val="0"/>
              </a:spcAft>
              <a:buNone/>
            </a:pPr>
            <a:r>
              <a:rPr lang="en" sz="1300" b="0" i="0" u="none" strike="noStrike" cap="none">
                <a:solidFill>
                  <a:srgbClr val="000000"/>
                </a:solidFill>
                <a:latin typeface="Arial"/>
                <a:ea typeface="Arial"/>
                <a:cs typeface="Arial"/>
                <a:sym typeface="Arial"/>
              </a:rPr>
              <a:t>Ensure the lesson and rules are remembered.</a:t>
            </a:r>
            <a:endParaRPr sz="700"/>
          </a:p>
        </p:txBody>
      </p:sp>
      <p:sp>
        <p:nvSpPr>
          <p:cNvPr id="1035" name="Google Shape;1035;p80"/>
          <p:cNvSpPr txBox="1"/>
          <p:nvPr/>
        </p:nvSpPr>
        <p:spPr>
          <a:xfrm>
            <a:off x="5134782" y="3745245"/>
            <a:ext cx="1646700" cy="760500"/>
          </a:xfrm>
          <a:prstGeom prst="rect">
            <a:avLst/>
          </a:prstGeom>
          <a:noFill/>
          <a:ln>
            <a:noFill/>
          </a:ln>
        </p:spPr>
        <p:txBody>
          <a:bodyPr spcFirstLastPara="1" wrap="square" lIns="0" tIns="0" rIns="0" bIns="0" anchor="t" anchorCtr="0">
            <a:spAutoFit/>
          </a:bodyPr>
          <a:lstStyle/>
          <a:p>
            <a:pPr marL="0" marR="0" lvl="0" indent="0" algn="l" rtl="0">
              <a:lnSpc>
                <a:spcPct val="140015"/>
              </a:lnSpc>
              <a:spcBef>
                <a:spcPts val="0"/>
              </a:spcBef>
              <a:spcAft>
                <a:spcPts val="0"/>
              </a:spcAft>
              <a:buNone/>
            </a:pPr>
            <a:r>
              <a:rPr lang="en" sz="1300" b="0" i="0" u="none" strike="noStrike" cap="none">
                <a:solidFill>
                  <a:srgbClr val="000000"/>
                </a:solidFill>
                <a:latin typeface="Arial"/>
                <a:ea typeface="Arial"/>
                <a:cs typeface="Arial"/>
                <a:sym typeface="Arial"/>
              </a:rPr>
              <a:t>Ensure the lesson and rules are remembered.</a:t>
            </a:r>
            <a:endParaRPr sz="700"/>
          </a:p>
        </p:txBody>
      </p:sp>
      <p:sp>
        <p:nvSpPr>
          <p:cNvPr id="1036" name="Google Shape;1036;p80"/>
          <p:cNvSpPr txBox="1"/>
          <p:nvPr/>
        </p:nvSpPr>
        <p:spPr>
          <a:xfrm>
            <a:off x="6982955" y="3745245"/>
            <a:ext cx="1646700" cy="760500"/>
          </a:xfrm>
          <a:prstGeom prst="rect">
            <a:avLst/>
          </a:prstGeom>
          <a:noFill/>
          <a:ln>
            <a:noFill/>
          </a:ln>
        </p:spPr>
        <p:txBody>
          <a:bodyPr spcFirstLastPara="1" wrap="square" lIns="0" tIns="0" rIns="0" bIns="0" anchor="t" anchorCtr="0">
            <a:spAutoFit/>
          </a:bodyPr>
          <a:lstStyle/>
          <a:p>
            <a:pPr marL="0" marR="0" lvl="0" indent="0" algn="l" rtl="0">
              <a:lnSpc>
                <a:spcPct val="140015"/>
              </a:lnSpc>
              <a:spcBef>
                <a:spcPts val="0"/>
              </a:spcBef>
              <a:spcAft>
                <a:spcPts val="0"/>
              </a:spcAft>
              <a:buNone/>
            </a:pPr>
            <a:r>
              <a:rPr lang="en" sz="1300" b="0" i="0" u="none" strike="noStrike" cap="none">
                <a:solidFill>
                  <a:srgbClr val="000000"/>
                </a:solidFill>
                <a:latin typeface="Arial"/>
                <a:ea typeface="Arial"/>
                <a:cs typeface="Arial"/>
                <a:sym typeface="Arial"/>
              </a:rPr>
              <a:t>Ensure the lesson and rules are remembered.</a:t>
            </a:r>
            <a:endParaRPr sz="700"/>
          </a:p>
        </p:txBody>
      </p:sp>
      <p:sp>
        <p:nvSpPr>
          <p:cNvPr id="1037" name="Google Shape;1037;p80"/>
          <p:cNvSpPr txBox="1"/>
          <p:nvPr/>
        </p:nvSpPr>
        <p:spPr>
          <a:xfrm>
            <a:off x="514350" y="304800"/>
            <a:ext cx="6170700" cy="600300"/>
          </a:xfrm>
          <a:prstGeom prst="rect">
            <a:avLst/>
          </a:prstGeom>
          <a:noFill/>
          <a:ln>
            <a:noFill/>
          </a:ln>
        </p:spPr>
        <p:txBody>
          <a:bodyPr spcFirstLastPara="1" wrap="square" lIns="0" tIns="0" rIns="0" bIns="0" anchor="t" anchorCtr="0">
            <a:spAutoFit/>
          </a:bodyPr>
          <a:lstStyle/>
          <a:p>
            <a:pPr marL="0" marR="0" lvl="0" indent="0" algn="l" rtl="0">
              <a:lnSpc>
                <a:spcPct val="126000"/>
              </a:lnSpc>
              <a:spcBef>
                <a:spcPts val="0"/>
              </a:spcBef>
              <a:spcAft>
                <a:spcPts val="0"/>
              </a:spcAft>
              <a:buNone/>
            </a:pPr>
            <a:r>
              <a:rPr lang="en" sz="3900" b="1"/>
              <a:t>Stakeholder Conclusions</a:t>
            </a:r>
            <a:endParaRPr sz="700"/>
          </a:p>
        </p:txBody>
      </p:sp>
      <p:sp>
        <p:nvSpPr>
          <p:cNvPr id="1038" name="Google Shape;1038;p80"/>
          <p:cNvSpPr txBox="1"/>
          <p:nvPr/>
        </p:nvSpPr>
        <p:spPr>
          <a:xfrm>
            <a:off x="514350" y="4723097"/>
            <a:ext cx="1859400" cy="1848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 sz="1200" b="1" i="0" u="sng" strike="noStrike" cap="none">
                <a:solidFill>
                  <a:schemeClr val="hlink"/>
                </a:solidFill>
                <a:latin typeface="Arial"/>
                <a:ea typeface="Arial"/>
                <a:cs typeface="Arial"/>
                <a:sym typeface="Arial"/>
                <a:hlinkClick r:id="rId7" action="ppaction://hlinksldjump"/>
              </a:rPr>
              <a:t>Back to Agenda Page</a:t>
            </a:r>
            <a:endParaRPr sz="700"/>
          </a:p>
        </p:txBody>
      </p:sp>
      <p:sp>
        <p:nvSpPr>
          <p:cNvPr id="1039" name="Google Shape;1039;p80"/>
          <p:cNvSpPr txBox="1"/>
          <p:nvPr/>
        </p:nvSpPr>
        <p:spPr>
          <a:xfrm>
            <a:off x="3415065" y="3288478"/>
            <a:ext cx="1518300" cy="2463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 sz="1600" b="0" i="0" u="none" strike="noStrike" cap="none">
                <a:solidFill>
                  <a:srgbClr val="000000"/>
                </a:solidFill>
                <a:latin typeface="Arial"/>
                <a:ea typeface="Arial"/>
                <a:cs typeface="Arial"/>
                <a:sym typeface="Arial"/>
              </a:rPr>
              <a:t>01. Recap 1     </a:t>
            </a:r>
            <a:endParaRPr sz="700"/>
          </a:p>
        </p:txBody>
      </p:sp>
      <p:sp>
        <p:nvSpPr>
          <p:cNvPr id="1040" name="Google Shape;1040;p80"/>
          <p:cNvSpPr txBox="1"/>
          <p:nvPr/>
        </p:nvSpPr>
        <p:spPr>
          <a:xfrm>
            <a:off x="5263238" y="3288478"/>
            <a:ext cx="1518300" cy="2463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 sz="1600" b="0" i="0" u="none" strike="noStrike" cap="none">
                <a:solidFill>
                  <a:srgbClr val="000000"/>
                </a:solidFill>
                <a:latin typeface="Arial"/>
                <a:ea typeface="Arial"/>
                <a:cs typeface="Arial"/>
                <a:sym typeface="Arial"/>
              </a:rPr>
              <a:t>02. Recap 2     </a:t>
            </a:r>
            <a:endParaRPr sz="700"/>
          </a:p>
        </p:txBody>
      </p:sp>
      <p:sp>
        <p:nvSpPr>
          <p:cNvPr id="1041" name="Google Shape;1041;p80"/>
          <p:cNvSpPr txBox="1"/>
          <p:nvPr/>
        </p:nvSpPr>
        <p:spPr>
          <a:xfrm>
            <a:off x="7111411" y="3288478"/>
            <a:ext cx="1518300" cy="2463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 sz="1600" b="0" i="0" u="none" strike="noStrike" cap="none">
                <a:solidFill>
                  <a:srgbClr val="000000"/>
                </a:solidFill>
                <a:latin typeface="Arial"/>
                <a:ea typeface="Arial"/>
                <a:cs typeface="Arial"/>
                <a:sym typeface="Arial"/>
              </a:rPr>
              <a:t>03. Recap 3     </a:t>
            </a:r>
            <a:endParaRPr sz="70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0">
  <p:cSld>
    <p:bg>
      <p:bgPr>
        <a:solidFill>
          <a:srgbClr val="FDF9B4"/>
        </a:solidFill>
        <a:effectLst/>
      </p:bgPr>
    </p:bg>
    <p:spTree>
      <p:nvGrpSpPr>
        <p:cNvPr id="1" name="Shape 1045"/>
        <p:cNvGrpSpPr/>
        <p:nvPr/>
      </p:nvGrpSpPr>
      <p:grpSpPr>
        <a:xfrm>
          <a:off x="0" y="0"/>
          <a:ext cx="0" cy="0"/>
          <a:chOff x="0" y="0"/>
          <a:chExt cx="0" cy="0"/>
        </a:xfrm>
      </p:grpSpPr>
      <p:grpSp>
        <p:nvGrpSpPr>
          <p:cNvPr id="1046" name="Google Shape;1046;p81"/>
          <p:cNvGrpSpPr/>
          <p:nvPr/>
        </p:nvGrpSpPr>
        <p:grpSpPr>
          <a:xfrm rot="5400000">
            <a:off x="5531559" y="757424"/>
            <a:ext cx="4653954" cy="3599336"/>
            <a:chOff x="0" y="-47625"/>
            <a:chExt cx="666611" cy="515552"/>
          </a:xfrm>
        </p:grpSpPr>
        <p:sp>
          <p:nvSpPr>
            <p:cNvPr id="1047" name="Google Shape;1047;p81"/>
            <p:cNvSpPr/>
            <p:nvPr/>
          </p:nvSpPr>
          <p:spPr>
            <a:xfrm>
              <a:off x="0" y="0"/>
              <a:ext cx="666611" cy="467927"/>
            </a:xfrm>
            <a:custGeom>
              <a:avLst/>
              <a:gdLst/>
              <a:ahLst/>
              <a:cxnLst/>
              <a:rect l="l" t="t" r="r" b="b"/>
              <a:pathLst>
                <a:path w="666611" h="467927" extrusionOk="0">
                  <a:moveTo>
                    <a:pt x="222324" y="448858"/>
                  </a:moveTo>
                  <a:cubicBezTo>
                    <a:pt x="256499" y="460372"/>
                    <a:pt x="295352" y="467927"/>
                    <a:pt x="333485" y="467927"/>
                  </a:cubicBezTo>
                  <a:cubicBezTo>
                    <a:pt x="371619" y="467927"/>
                    <a:pt x="408313" y="461450"/>
                    <a:pt x="442128" y="449936"/>
                  </a:cubicBezTo>
                  <a:cubicBezTo>
                    <a:pt x="442849" y="449577"/>
                    <a:pt x="443568" y="449577"/>
                    <a:pt x="444287" y="449217"/>
                  </a:cubicBezTo>
                  <a:cubicBezTo>
                    <a:pt x="571278" y="403162"/>
                    <a:pt x="664812" y="281548"/>
                    <a:pt x="666611" y="147086"/>
                  </a:cubicBezTo>
                  <a:lnTo>
                    <a:pt x="666611" y="0"/>
                  </a:lnTo>
                  <a:lnTo>
                    <a:pt x="0" y="0"/>
                  </a:lnTo>
                  <a:lnTo>
                    <a:pt x="0" y="146977"/>
                  </a:lnTo>
                  <a:cubicBezTo>
                    <a:pt x="1799" y="282267"/>
                    <a:pt x="93894" y="403882"/>
                    <a:pt x="222324" y="448858"/>
                  </a:cubicBezTo>
                  <a:close/>
                </a:path>
              </a:pathLst>
            </a:custGeom>
            <a:solidFill>
              <a:srgbClr val="000000">
                <a:alpha val="0"/>
              </a:srgbClr>
            </a:solidFill>
            <a:ln w="95250" cap="sq" cmpd="sng">
              <a:solidFill>
                <a:srgbClr val="FFFFFF"/>
              </a:solidFill>
              <a:prstDash val="solid"/>
              <a:miter lim="8000"/>
              <a:headEnd type="none" w="sm" len="sm"/>
              <a:tailEnd type="none" w="sm" len="sm"/>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1048" name="Google Shape;1048;p81"/>
            <p:cNvSpPr txBox="1"/>
            <p:nvPr/>
          </p:nvSpPr>
          <p:spPr>
            <a:xfrm>
              <a:off x="0" y="-47625"/>
              <a:ext cx="666611" cy="388552"/>
            </a:xfrm>
            <a:prstGeom prst="rect">
              <a:avLst/>
            </a:prstGeom>
            <a:noFill/>
            <a:ln>
              <a:noFill/>
            </a:ln>
          </p:spPr>
          <p:txBody>
            <a:bodyPr spcFirstLastPara="1" wrap="square" lIns="25400" tIns="25400" rIns="25400" bIns="25400" anchor="ctr" anchorCtr="0">
              <a:noAutofit/>
            </a:bodyPr>
            <a:lstStyle/>
            <a:p>
              <a:pPr marL="0" marR="0" lvl="0" indent="0" algn="ctr" rtl="0">
                <a:lnSpc>
                  <a:spcPct val="186611"/>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cxnSp>
        <p:nvCxnSpPr>
          <p:cNvPr id="1049" name="Google Shape;1049;p81"/>
          <p:cNvCxnSpPr/>
          <p:nvPr/>
        </p:nvCxnSpPr>
        <p:spPr>
          <a:xfrm>
            <a:off x="0" y="253928"/>
            <a:ext cx="9144000" cy="0"/>
          </a:xfrm>
          <a:prstGeom prst="straightConnector1">
            <a:avLst/>
          </a:prstGeom>
          <a:noFill/>
          <a:ln w="95250" cap="flat" cmpd="sng">
            <a:solidFill>
              <a:srgbClr val="FFFFFF"/>
            </a:solidFill>
            <a:prstDash val="solid"/>
            <a:round/>
            <a:headEnd type="none" w="sm" len="sm"/>
            <a:tailEnd type="none" w="sm" len="sm"/>
          </a:ln>
        </p:spPr>
      </p:cxnSp>
      <p:cxnSp>
        <p:nvCxnSpPr>
          <p:cNvPr id="1050" name="Google Shape;1050;p81"/>
          <p:cNvCxnSpPr/>
          <p:nvPr/>
        </p:nvCxnSpPr>
        <p:spPr>
          <a:xfrm>
            <a:off x="0" y="4860257"/>
            <a:ext cx="9144000" cy="0"/>
          </a:xfrm>
          <a:prstGeom prst="straightConnector1">
            <a:avLst/>
          </a:prstGeom>
          <a:noFill/>
          <a:ln w="95250" cap="flat" cmpd="sng">
            <a:solidFill>
              <a:srgbClr val="FFFFFF"/>
            </a:solidFill>
            <a:prstDash val="solid"/>
            <a:round/>
            <a:headEnd type="none" w="sm" len="sm"/>
            <a:tailEnd type="none" w="sm" len="sm"/>
          </a:ln>
        </p:spPr>
      </p:cxnSp>
      <p:sp>
        <p:nvSpPr>
          <p:cNvPr id="1051" name="Google Shape;1051;p81"/>
          <p:cNvSpPr/>
          <p:nvPr/>
        </p:nvSpPr>
        <p:spPr>
          <a:xfrm>
            <a:off x="3481871" y="1709166"/>
            <a:ext cx="1337682" cy="1377762"/>
          </a:xfrm>
          <a:custGeom>
            <a:avLst/>
            <a:gdLst/>
            <a:ahLst/>
            <a:cxnLst/>
            <a:rect l="l" t="t" r="r" b="b"/>
            <a:pathLst>
              <a:path w="2675364" h="2755524" extrusionOk="0">
                <a:moveTo>
                  <a:pt x="0" y="0"/>
                </a:moveTo>
                <a:lnTo>
                  <a:pt x="2675364" y="0"/>
                </a:lnTo>
                <a:lnTo>
                  <a:pt x="2675364" y="2755524"/>
                </a:lnTo>
                <a:lnTo>
                  <a:pt x="0" y="2755524"/>
                </a:lnTo>
                <a:lnTo>
                  <a:pt x="0" y="0"/>
                </a:lnTo>
                <a:close/>
              </a:path>
            </a:pathLst>
          </a:custGeom>
          <a:blipFill rotWithShape="1">
            <a:blip r:embed="rId3">
              <a:alphaModFix/>
            </a:blip>
            <a:stretch>
              <a:fillRect/>
            </a:stretch>
          </a:blipFill>
          <a:ln>
            <a:noFill/>
          </a:ln>
        </p:spPr>
        <p:txBody>
          <a:bodyPr/>
          <a:lstStyle/>
          <a:p>
            <a:endParaRPr lang="en-US"/>
          </a:p>
        </p:txBody>
      </p:sp>
      <p:sp>
        <p:nvSpPr>
          <p:cNvPr id="1052" name="Google Shape;1052;p81"/>
          <p:cNvSpPr/>
          <p:nvPr/>
        </p:nvSpPr>
        <p:spPr>
          <a:xfrm>
            <a:off x="5289288" y="1709166"/>
            <a:ext cx="1337682" cy="1377762"/>
          </a:xfrm>
          <a:custGeom>
            <a:avLst/>
            <a:gdLst/>
            <a:ahLst/>
            <a:cxnLst/>
            <a:rect l="l" t="t" r="r" b="b"/>
            <a:pathLst>
              <a:path w="2675364" h="2755524" extrusionOk="0">
                <a:moveTo>
                  <a:pt x="0" y="0"/>
                </a:moveTo>
                <a:lnTo>
                  <a:pt x="2675364" y="0"/>
                </a:lnTo>
                <a:lnTo>
                  <a:pt x="2675364" y="2755524"/>
                </a:lnTo>
                <a:lnTo>
                  <a:pt x="0" y="2755524"/>
                </a:lnTo>
                <a:lnTo>
                  <a:pt x="0" y="0"/>
                </a:lnTo>
                <a:close/>
              </a:path>
            </a:pathLst>
          </a:custGeom>
          <a:blipFill rotWithShape="1">
            <a:blip r:embed="rId3">
              <a:alphaModFix/>
            </a:blip>
            <a:stretch>
              <a:fillRect/>
            </a:stretch>
          </a:blipFill>
          <a:ln>
            <a:noFill/>
          </a:ln>
        </p:spPr>
        <p:txBody>
          <a:bodyPr/>
          <a:lstStyle/>
          <a:p>
            <a:endParaRPr lang="en-US"/>
          </a:p>
        </p:txBody>
      </p:sp>
      <p:sp>
        <p:nvSpPr>
          <p:cNvPr id="1053" name="Google Shape;1053;p81"/>
          <p:cNvSpPr/>
          <p:nvPr/>
        </p:nvSpPr>
        <p:spPr>
          <a:xfrm>
            <a:off x="7137462" y="1709166"/>
            <a:ext cx="1337682" cy="1377762"/>
          </a:xfrm>
          <a:custGeom>
            <a:avLst/>
            <a:gdLst/>
            <a:ahLst/>
            <a:cxnLst/>
            <a:rect l="l" t="t" r="r" b="b"/>
            <a:pathLst>
              <a:path w="2675364" h="2755524" extrusionOk="0">
                <a:moveTo>
                  <a:pt x="0" y="0"/>
                </a:moveTo>
                <a:lnTo>
                  <a:pt x="2675364" y="0"/>
                </a:lnTo>
                <a:lnTo>
                  <a:pt x="2675364" y="2755524"/>
                </a:lnTo>
                <a:lnTo>
                  <a:pt x="0" y="2755524"/>
                </a:lnTo>
                <a:lnTo>
                  <a:pt x="0" y="0"/>
                </a:lnTo>
                <a:close/>
              </a:path>
            </a:pathLst>
          </a:custGeom>
          <a:blipFill rotWithShape="1">
            <a:blip r:embed="rId3">
              <a:alphaModFix/>
            </a:blip>
            <a:stretch>
              <a:fillRect/>
            </a:stretch>
          </a:blipFill>
          <a:ln>
            <a:noFill/>
          </a:ln>
        </p:spPr>
        <p:txBody>
          <a:bodyPr/>
          <a:lstStyle/>
          <a:p>
            <a:endParaRPr lang="en-US"/>
          </a:p>
        </p:txBody>
      </p:sp>
      <p:sp>
        <p:nvSpPr>
          <p:cNvPr id="1054" name="Google Shape;1054;p81"/>
          <p:cNvSpPr/>
          <p:nvPr/>
        </p:nvSpPr>
        <p:spPr>
          <a:xfrm>
            <a:off x="3286609" y="1851328"/>
            <a:ext cx="1318307" cy="1284750"/>
          </a:xfrm>
          <a:custGeom>
            <a:avLst/>
            <a:gdLst/>
            <a:ahLst/>
            <a:cxnLst/>
            <a:rect l="l" t="t" r="r" b="b"/>
            <a:pathLst>
              <a:path w="2636613" h="2569499" extrusionOk="0">
                <a:moveTo>
                  <a:pt x="0" y="0"/>
                </a:moveTo>
                <a:lnTo>
                  <a:pt x="2636614" y="0"/>
                </a:lnTo>
                <a:lnTo>
                  <a:pt x="2636614" y="2569500"/>
                </a:lnTo>
                <a:lnTo>
                  <a:pt x="0" y="2569500"/>
                </a:lnTo>
                <a:lnTo>
                  <a:pt x="0" y="0"/>
                </a:lnTo>
                <a:close/>
              </a:path>
            </a:pathLst>
          </a:custGeom>
          <a:blipFill rotWithShape="1">
            <a:blip r:embed="rId4">
              <a:alphaModFix/>
            </a:blip>
            <a:stretch>
              <a:fillRect/>
            </a:stretch>
          </a:blipFill>
          <a:ln>
            <a:noFill/>
          </a:ln>
        </p:spPr>
        <p:txBody>
          <a:bodyPr/>
          <a:lstStyle/>
          <a:p>
            <a:endParaRPr lang="en-US"/>
          </a:p>
        </p:txBody>
      </p:sp>
      <p:sp>
        <p:nvSpPr>
          <p:cNvPr id="1055" name="Google Shape;1055;p81"/>
          <p:cNvSpPr/>
          <p:nvPr/>
        </p:nvSpPr>
        <p:spPr>
          <a:xfrm>
            <a:off x="5443495" y="1815641"/>
            <a:ext cx="1029271" cy="1164813"/>
          </a:xfrm>
          <a:custGeom>
            <a:avLst/>
            <a:gdLst/>
            <a:ahLst/>
            <a:cxnLst/>
            <a:rect l="l" t="t" r="r" b="b"/>
            <a:pathLst>
              <a:path w="2058541" h="2329625" extrusionOk="0">
                <a:moveTo>
                  <a:pt x="0" y="0"/>
                </a:moveTo>
                <a:lnTo>
                  <a:pt x="2058541" y="0"/>
                </a:lnTo>
                <a:lnTo>
                  <a:pt x="2058541" y="2329624"/>
                </a:lnTo>
                <a:lnTo>
                  <a:pt x="0" y="2329624"/>
                </a:lnTo>
                <a:lnTo>
                  <a:pt x="0" y="0"/>
                </a:lnTo>
                <a:close/>
              </a:path>
            </a:pathLst>
          </a:custGeom>
          <a:blipFill rotWithShape="1">
            <a:blip r:embed="rId5">
              <a:alphaModFix/>
            </a:blip>
            <a:stretch>
              <a:fillRect/>
            </a:stretch>
          </a:blipFill>
          <a:ln>
            <a:noFill/>
          </a:ln>
        </p:spPr>
        <p:txBody>
          <a:bodyPr/>
          <a:lstStyle/>
          <a:p>
            <a:endParaRPr lang="en-US"/>
          </a:p>
        </p:txBody>
      </p:sp>
      <p:sp>
        <p:nvSpPr>
          <p:cNvPr id="1056" name="Google Shape;1056;p81"/>
          <p:cNvSpPr/>
          <p:nvPr/>
        </p:nvSpPr>
        <p:spPr>
          <a:xfrm>
            <a:off x="7438854" y="1813760"/>
            <a:ext cx="863353" cy="1166693"/>
          </a:xfrm>
          <a:custGeom>
            <a:avLst/>
            <a:gdLst/>
            <a:ahLst/>
            <a:cxnLst/>
            <a:rect l="l" t="t" r="r" b="b"/>
            <a:pathLst>
              <a:path w="1726706" h="2333386" extrusionOk="0">
                <a:moveTo>
                  <a:pt x="0" y="0"/>
                </a:moveTo>
                <a:lnTo>
                  <a:pt x="1726705" y="0"/>
                </a:lnTo>
                <a:lnTo>
                  <a:pt x="1726705" y="2333386"/>
                </a:lnTo>
                <a:lnTo>
                  <a:pt x="0" y="2333386"/>
                </a:lnTo>
                <a:lnTo>
                  <a:pt x="0" y="0"/>
                </a:lnTo>
                <a:close/>
              </a:path>
            </a:pathLst>
          </a:custGeom>
          <a:blipFill rotWithShape="1">
            <a:blip r:embed="rId6">
              <a:alphaModFix/>
            </a:blip>
            <a:stretch>
              <a:fillRect/>
            </a:stretch>
          </a:blipFill>
          <a:ln>
            <a:noFill/>
          </a:ln>
        </p:spPr>
        <p:txBody>
          <a:bodyPr/>
          <a:lstStyle/>
          <a:p>
            <a:endParaRPr lang="en-US"/>
          </a:p>
        </p:txBody>
      </p:sp>
      <p:sp>
        <p:nvSpPr>
          <p:cNvPr id="1057" name="Google Shape;1057;p81"/>
          <p:cNvSpPr txBox="1"/>
          <p:nvPr/>
        </p:nvSpPr>
        <p:spPr>
          <a:xfrm>
            <a:off x="3286609" y="3745245"/>
            <a:ext cx="1646695" cy="476568"/>
          </a:xfrm>
          <a:prstGeom prst="rect">
            <a:avLst/>
          </a:prstGeom>
          <a:noFill/>
          <a:ln>
            <a:noFill/>
          </a:ln>
        </p:spPr>
        <p:txBody>
          <a:bodyPr spcFirstLastPara="1" wrap="square" lIns="0" tIns="0" rIns="0" bIns="0" anchor="t" anchorCtr="0">
            <a:spAutoFit/>
          </a:bodyPr>
          <a:lstStyle/>
          <a:p>
            <a:pPr marL="0" marR="0" lvl="0" indent="0" algn="l" rtl="0">
              <a:lnSpc>
                <a:spcPct val="140015"/>
              </a:lnSpc>
              <a:spcBef>
                <a:spcPts val="0"/>
              </a:spcBef>
              <a:spcAft>
                <a:spcPts val="0"/>
              </a:spcAft>
              <a:buNone/>
            </a:pPr>
            <a:r>
              <a:rPr lang="en" sz="1300" b="0" i="0" u="none" strike="noStrike" cap="none">
                <a:solidFill>
                  <a:srgbClr val="000000"/>
                </a:solidFill>
                <a:latin typeface="Arial"/>
                <a:ea typeface="Arial"/>
                <a:cs typeface="Arial"/>
                <a:sym typeface="Arial"/>
              </a:rPr>
              <a:t>Ensure the lesson and rules are remembered.</a:t>
            </a:r>
            <a:endParaRPr sz="700"/>
          </a:p>
        </p:txBody>
      </p:sp>
      <p:sp>
        <p:nvSpPr>
          <p:cNvPr id="1058" name="Google Shape;1058;p81"/>
          <p:cNvSpPr txBox="1"/>
          <p:nvPr/>
        </p:nvSpPr>
        <p:spPr>
          <a:xfrm>
            <a:off x="5134782" y="3745245"/>
            <a:ext cx="1646695" cy="476568"/>
          </a:xfrm>
          <a:prstGeom prst="rect">
            <a:avLst/>
          </a:prstGeom>
          <a:noFill/>
          <a:ln>
            <a:noFill/>
          </a:ln>
        </p:spPr>
        <p:txBody>
          <a:bodyPr spcFirstLastPara="1" wrap="square" lIns="0" tIns="0" rIns="0" bIns="0" anchor="t" anchorCtr="0">
            <a:spAutoFit/>
          </a:bodyPr>
          <a:lstStyle/>
          <a:p>
            <a:pPr marL="0" marR="0" lvl="0" indent="0" algn="l" rtl="0">
              <a:lnSpc>
                <a:spcPct val="140015"/>
              </a:lnSpc>
              <a:spcBef>
                <a:spcPts val="0"/>
              </a:spcBef>
              <a:spcAft>
                <a:spcPts val="0"/>
              </a:spcAft>
              <a:buNone/>
            </a:pPr>
            <a:r>
              <a:rPr lang="en" sz="1300" b="0" i="0" u="none" strike="noStrike" cap="none">
                <a:solidFill>
                  <a:srgbClr val="000000"/>
                </a:solidFill>
                <a:latin typeface="Arial"/>
                <a:ea typeface="Arial"/>
                <a:cs typeface="Arial"/>
                <a:sym typeface="Arial"/>
              </a:rPr>
              <a:t>Ensure the lesson and rules are remembered.</a:t>
            </a:r>
            <a:endParaRPr sz="700"/>
          </a:p>
        </p:txBody>
      </p:sp>
      <p:sp>
        <p:nvSpPr>
          <p:cNvPr id="1059" name="Google Shape;1059;p81"/>
          <p:cNvSpPr txBox="1"/>
          <p:nvPr/>
        </p:nvSpPr>
        <p:spPr>
          <a:xfrm>
            <a:off x="6982955" y="3745245"/>
            <a:ext cx="1646695" cy="476568"/>
          </a:xfrm>
          <a:prstGeom prst="rect">
            <a:avLst/>
          </a:prstGeom>
          <a:noFill/>
          <a:ln>
            <a:noFill/>
          </a:ln>
        </p:spPr>
        <p:txBody>
          <a:bodyPr spcFirstLastPara="1" wrap="square" lIns="0" tIns="0" rIns="0" bIns="0" anchor="t" anchorCtr="0">
            <a:spAutoFit/>
          </a:bodyPr>
          <a:lstStyle/>
          <a:p>
            <a:pPr marL="0" marR="0" lvl="0" indent="0" algn="l" rtl="0">
              <a:lnSpc>
                <a:spcPct val="140015"/>
              </a:lnSpc>
              <a:spcBef>
                <a:spcPts val="0"/>
              </a:spcBef>
              <a:spcAft>
                <a:spcPts val="0"/>
              </a:spcAft>
              <a:buNone/>
            </a:pPr>
            <a:r>
              <a:rPr lang="en" sz="1300" b="0" i="0" u="none" strike="noStrike" cap="none">
                <a:solidFill>
                  <a:srgbClr val="000000"/>
                </a:solidFill>
                <a:latin typeface="Arial"/>
                <a:ea typeface="Arial"/>
                <a:cs typeface="Arial"/>
                <a:sym typeface="Arial"/>
              </a:rPr>
              <a:t>Ensure the lesson and rules are remembered.</a:t>
            </a:r>
            <a:endParaRPr sz="700"/>
          </a:p>
        </p:txBody>
      </p:sp>
      <p:sp>
        <p:nvSpPr>
          <p:cNvPr id="1060" name="Google Shape;1060;p81"/>
          <p:cNvSpPr txBox="1"/>
          <p:nvPr/>
        </p:nvSpPr>
        <p:spPr>
          <a:xfrm>
            <a:off x="514350" y="304800"/>
            <a:ext cx="2570782" cy="2637282"/>
          </a:xfrm>
          <a:prstGeom prst="rect">
            <a:avLst/>
          </a:prstGeom>
          <a:noFill/>
          <a:ln>
            <a:noFill/>
          </a:ln>
        </p:spPr>
        <p:txBody>
          <a:bodyPr spcFirstLastPara="1" wrap="square" lIns="0" tIns="0" rIns="0" bIns="0" anchor="t" anchorCtr="0">
            <a:spAutoFit/>
          </a:bodyPr>
          <a:lstStyle/>
          <a:p>
            <a:pPr marL="0" marR="0" lvl="0" indent="0" algn="l" rtl="0">
              <a:lnSpc>
                <a:spcPct val="126000"/>
              </a:lnSpc>
              <a:spcBef>
                <a:spcPts val="0"/>
              </a:spcBef>
              <a:spcAft>
                <a:spcPts val="0"/>
              </a:spcAft>
              <a:buNone/>
            </a:pPr>
            <a:r>
              <a:rPr lang="en" sz="3900" b="1" i="0" u="none" strike="noStrike" cap="none">
                <a:solidFill>
                  <a:srgbClr val="000000"/>
                </a:solidFill>
                <a:latin typeface="Arial"/>
                <a:ea typeface="Arial"/>
                <a:cs typeface="Arial"/>
                <a:sym typeface="Arial"/>
              </a:rPr>
              <a:t>WRAPPING UP &amp; COOLING DOWN</a:t>
            </a:r>
            <a:endParaRPr sz="700"/>
          </a:p>
        </p:txBody>
      </p:sp>
      <p:sp>
        <p:nvSpPr>
          <p:cNvPr id="1061" name="Google Shape;1061;p81"/>
          <p:cNvSpPr txBox="1"/>
          <p:nvPr/>
        </p:nvSpPr>
        <p:spPr>
          <a:xfrm>
            <a:off x="514350" y="4723097"/>
            <a:ext cx="1859282" cy="226695"/>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 sz="1200" b="1" i="0" u="sng" strike="noStrike" cap="none">
                <a:solidFill>
                  <a:schemeClr val="hlink"/>
                </a:solidFill>
                <a:latin typeface="Arial"/>
                <a:ea typeface="Arial"/>
                <a:cs typeface="Arial"/>
                <a:sym typeface="Arial"/>
                <a:hlinkClick r:id="rId7" action="ppaction://hlinksldjump"/>
              </a:rPr>
              <a:t>Back to Agenda Page</a:t>
            </a:r>
            <a:endParaRPr sz="700"/>
          </a:p>
        </p:txBody>
      </p:sp>
      <p:sp>
        <p:nvSpPr>
          <p:cNvPr id="1062" name="Google Shape;1062;p81"/>
          <p:cNvSpPr txBox="1"/>
          <p:nvPr/>
        </p:nvSpPr>
        <p:spPr>
          <a:xfrm>
            <a:off x="3415065" y="3288478"/>
            <a:ext cx="1518240" cy="297497"/>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 sz="1600" b="0" i="0" u="none" strike="noStrike" cap="none">
                <a:solidFill>
                  <a:srgbClr val="000000"/>
                </a:solidFill>
                <a:latin typeface="Arial"/>
                <a:ea typeface="Arial"/>
                <a:cs typeface="Arial"/>
                <a:sym typeface="Arial"/>
              </a:rPr>
              <a:t>01. Recap 1     </a:t>
            </a:r>
            <a:endParaRPr sz="700"/>
          </a:p>
        </p:txBody>
      </p:sp>
      <p:sp>
        <p:nvSpPr>
          <p:cNvPr id="1063" name="Google Shape;1063;p81"/>
          <p:cNvSpPr txBox="1"/>
          <p:nvPr/>
        </p:nvSpPr>
        <p:spPr>
          <a:xfrm>
            <a:off x="5263238" y="3288478"/>
            <a:ext cx="1518240" cy="297497"/>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 sz="1600" b="0" i="0" u="none" strike="noStrike" cap="none">
                <a:solidFill>
                  <a:srgbClr val="000000"/>
                </a:solidFill>
                <a:latin typeface="Arial"/>
                <a:ea typeface="Arial"/>
                <a:cs typeface="Arial"/>
                <a:sym typeface="Arial"/>
              </a:rPr>
              <a:t>02. Recap 2     </a:t>
            </a:r>
            <a:endParaRPr sz="700"/>
          </a:p>
        </p:txBody>
      </p:sp>
      <p:sp>
        <p:nvSpPr>
          <p:cNvPr id="1064" name="Google Shape;1064;p81"/>
          <p:cNvSpPr txBox="1"/>
          <p:nvPr/>
        </p:nvSpPr>
        <p:spPr>
          <a:xfrm>
            <a:off x="7111410" y="3288478"/>
            <a:ext cx="1518240" cy="297497"/>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 sz="1600" b="0" i="0" u="none" strike="noStrike" cap="none">
                <a:solidFill>
                  <a:srgbClr val="000000"/>
                </a:solidFill>
                <a:latin typeface="Arial"/>
                <a:ea typeface="Arial"/>
                <a:cs typeface="Arial"/>
                <a:sym typeface="Arial"/>
              </a:rPr>
              <a:t>03. Recap 3     </a:t>
            </a:r>
            <a:endParaRPr sz="70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0">
  <p:cSld>
    <p:bg>
      <p:bgPr>
        <a:solidFill>
          <a:srgbClr val="A1C3FF"/>
        </a:solidFill>
        <a:effectLst/>
      </p:bgPr>
    </p:bg>
    <p:spTree>
      <p:nvGrpSpPr>
        <p:cNvPr id="1" name="Shape 1068"/>
        <p:cNvGrpSpPr/>
        <p:nvPr/>
      </p:nvGrpSpPr>
      <p:grpSpPr>
        <a:xfrm>
          <a:off x="0" y="0"/>
          <a:ext cx="0" cy="0"/>
          <a:chOff x="0" y="0"/>
          <a:chExt cx="0" cy="0"/>
        </a:xfrm>
      </p:grpSpPr>
      <p:grpSp>
        <p:nvGrpSpPr>
          <p:cNvPr id="1069" name="Google Shape;1069;p82"/>
          <p:cNvGrpSpPr/>
          <p:nvPr/>
        </p:nvGrpSpPr>
        <p:grpSpPr>
          <a:xfrm>
            <a:off x="93050" y="-1155125"/>
            <a:ext cx="2565852" cy="2256237"/>
            <a:chOff x="0" y="-47625"/>
            <a:chExt cx="666611" cy="805080"/>
          </a:xfrm>
        </p:grpSpPr>
        <p:sp>
          <p:nvSpPr>
            <p:cNvPr id="1070" name="Google Shape;1070;p82"/>
            <p:cNvSpPr/>
            <p:nvPr/>
          </p:nvSpPr>
          <p:spPr>
            <a:xfrm>
              <a:off x="0" y="0"/>
              <a:ext cx="666611" cy="757455"/>
            </a:xfrm>
            <a:custGeom>
              <a:avLst/>
              <a:gdLst/>
              <a:ahLst/>
              <a:cxnLst/>
              <a:rect l="l" t="t" r="r" b="b"/>
              <a:pathLst>
                <a:path w="666611" h="757455" extrusionOk="0">
                  <a:moveTo>
                    <a:pt x="222324" y="738386"/>
                  </a:moveTo>
                  <a:cubicBezTo>
                    <a:pt x="256499" y="749900"/>
                    <a:pt x="295352" y="757455"/>
                    <a:pt x="333485" y="757455"/>
                  </a:cubicBezTo>
                  <a:cubicBezTo>
                    <a:pt x="371619" y="757455"/>
                    <a:pt x="408313" y="750978"/>
                    <a:pt x="442128" y="739464"/>
                  </a:cubicBezTo>
                  <a:cubicBezTo>
                    <a:pt x="442849" y="739105"/>
                    <a:pt x="443568" y="739105"/>
                    <a:pt x="444287" y="738746"/>
                  </a:cubicBezTo>
                  <a:cubicBezTo>
                    <a:pt x="571278" y="692690"/>
                    <a:pt x="664812" y="571076"/>
                    <a:pt x="666611" y="430183"/>
                  </a:cubicBezTo>
                  <a:lnTo>
                    <a:pt x="666611" y="0"/>
                  </a:lnTo>
                  <a:lnTo>
                    <a:pt x="0" y="0"/>
                  </a:lnTo>
                  <a:lnTo>
                    <a:pt x="0" y="429863"/>
                  </a:lnTo>
                  <a:cubicBezTo>
                    <a:pt x="1799" y="571795"/>
                    <a:pt x="93894" y="693410"/>
                    <a:pt x="222324" y="738386"/>
                  </a:cubicBezTo>
                  <a:close/>
                </a:path>
              </a:pathLst>
            </a:custGeom>
            <a:solidFill>
              <a:srgbClr val="FF7032"/>
            </a:solidFill>
            <a:ln w="95250" cap="sq" cmpd="sng">
              <a:solidFill>
                <a:srgbClr val="FFFFFF"/>
              </a:solidFill>
              <a:prstDash val="solid"/>
              <a:miter lim="8000"/>
              <a:headEnd type="none" w="sm" len="sm"/>
              <a:tailEnd type="none" w="sm" len="sm"/>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1071" name="Google Shape;1071;p82"/>
            <p:cNvSpPr txBox="1"/>
            <p:nvPr/>
          </p:nvSpPr>
          <p:spPr>
            <a:xfrm>
              <a:off x="0" y="-47625"/>
              <a:ext cx="666600" cy="678000"/>
            </a:xfrm>
            <a:prstGeom prst="rect">
              <a:avLst/>
            </a:prstGeom>
            <a:noFill/>
            <a:ln>
              <a:noFill/>
            </a:ln>
          </p:spPr>
          <p:txBody>
            <a:bodyPr spcFirstLastPara="1" wrap="square" lIns="25400" tIns="25400" rIns="25400" bIns="25400" anchor="ctr" anchorCtr="0">
              <a:noAutofit/>
            </a:bodyPr>
            <a:lstStyle/>
            <a:p>
              <a:pPr marL="0" marR="0" lvl="0" indent="0" algn="ctr" rtl="0">
                <a:lnSpc>
                  <a:spcPct val="186611"/>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1072" name="Google Shape;1072;p82"/>
          <p:cNvSpPr txBox="1"/>
          <p:nvPr/>
        </p:nvSpPr>
        <p:spPr>
          <a:xfrm>
            <a:off x="2821097" y="182275"/>
            <a:ext cx="1750800" cy="665100"/>
          </a:xfrm>
          <a:prstGeom prst="rect">
            <a:avLst/>
          </a:prstGeom>
          <a:noFill/>
          <a:ln>
            <a:noFill/>
          </a:ln>
        </p:spPr>
        <p:txBody>
          <a:bodyPr spcFirstLastPara="1" wrap="square" lIns="0" tIns="0" rIns="0" bIns="0" anchor="t" anchorCtr="0">
            <a:spAutoFit/>
          </a:bodyPr>
          <a:lstStyle/>
          <a:p>
            <a:pPr marL="0" marR="0" lvl="0" indent="0" algn="ctr" rtl="0">
              <a:lnSpc>
                <a:spcPct val="130000"/>
              </a:lnSpc>
              <a:spcBef>
                <a:spcPts val="0"/>
              </a:spcBef>
              <a:spcAft>
                <a:spcPts val="0"/>
              </a:spcAft>
              <a:buNone/>
            </a:pPr>
            <a:r>
              <a:rPr lang="en" sz="1200">
                <a:solidFill>
                  <a:schemeClr val="dk1"/>
                </a:solidFill>
              </a:rPr>
              <a:t>Visualizations: Rebound Map, Simple Line/Scatter charts (Regression)</a:t>
            </a:r>
            <a:endParaRPr sz="700">
              <a:solidFill>
                <a:schemeClr val="dk1"/>
              </a:solidFill>
            </a:endParaRPr>
          </a:p>
        </p:txBody>
      </p:sp>
      <p:sp>
        <p:nvSpPr>
          <p:cNvPr id="1073" name="Google Shape;1073;p82"/>
          <p:cNvSpPr txBox="1"/>
          <p:nvPr/>
        </p:nvSpPr>
        <p:spPr>
          <a:xfrm>
            <a:off x="264926" y="99163"/>
            <a:ext cx="2222100" cy="507900"/>
          </a:xfrm>
          <a:prstGeom prst="rect">
            <a:avLst/>
          </a:prstGeom>
          <a:noFill/>
          <a:ln>
            <a:noFill/>
          </a:ln>
        </p:spPr>
        <p:txBody>
          <a:bodyPr spcFirstLastPara="1" wrap="square" lIns="0" tIns="0" rIns="0" bIns="0" anchor="t" anchorCtr="0">
            <a:spAutoFit/>
          </a:bodyPr>
          <a:lstStyle/>
          <a:p>
            <a:pPr marL="0" marR="0" lvl="0" indent="0" algn="ctr" rtl="0">
              <a:lnSpc>
                <a:spcPct val="126000"/>
              </a:lnSpc>
              <a:spcBef>
                <a:spcPts val="0"/>
              </a:spcBef>
              <a:spcAft>
                <a:spcPts val="0"/>
              </a:spcAft>
              <a:buNone/>
            </a:pPr>
            <a:r>
              <a:rPr lang="en" sz="3300" b="1"/>
              <a:t>Data Used</a:t>
            </a:r>
            <a:endParaRPr sz="700"/>
          </a:p>
        </p:txBody>
      </p:sp>
      <p:graphicFrame>
        <p:nvGraphicFramePr>
          <p:cNvPr id="1074" name="Google Shape;1074;p82"/>
          <p:cNvGraphicFramePr/>
          <p:nvPr/>
        </p:nvGraphicFramePr>
        <p:xfrm>
          <a:off x="4906000" y="40775"/>
          <a:ext cx="3000000" cy="3000000"/>
        </p:xfrm>
        <a:graphic>
          <a:graphicData uri="http://schemas.openxmlformats.org/drawingml/2006/table">
            <a:tbl>
              <a:tblPr>
                <a:noFill/>
                <a:tableStyleId>{6208BD0C-597F-47C4-A5A2-D2E9C509E3A7}</a:tableStyleId>
              </a:tblPr>
              <a:tblGrid>
                <a:gridCol w="1479800">
                  <a:extLst>
                    <a:ext uri="{9D8B030D-6E8A-4147-A177-3AD203B41FA5}">
                      <a16:colId xmlns:a16="http://schemas.microsoft.com/office/drawing/2014/main" val="20000"/>
                    </a:ext>
                  </a:extLst>
                </a:gridCol>
                <a:gridCol w="2645825">
                  <a:extLst>
                    <a:ext uri="{9D8B030D-6E8A-4147-A177-3AD203B41FA5}">
                      <a16:colId xmlns:a16="http://schemas.microsoft.com/office/drawing/2014/main" val="20001"/>
                    </a:ext>
                  </a:extLst>
                </a:gridCol>
              </a:tblGrid>
              <a:tr h="1107000">
                <a:tc>
                  <a:txBody>
                    <a:bodyPr/>
                    <a:lstStyle/>
                    <a:p>
                      <a:pPr marL="0" lvl="0" indent="0" algn="l" rtl="0">
                        <a:lnSpc>
                          <a:spcPct val="115000"/>
                        </a:lnSpc>
                        <a:spcBef>
                          <a:spcPts val="0"/>
                        </a:spcBef>
                        <a:spcAft>
                          <a:spcPts val="0"/>
                        </a:spcAft>
                        <a:buNone/>
                      </a:pPr>
                      <a:r>
                        <a:rPr lang="en" sz="1200"/>
                        <a:t>Field Goal % (FG%),</a:t>
                      </a:r>
                      <a:endParaRPr sz="1200"/>
                    </a:p>
                    <a:p>
                      <a:pPr marL="0" lvl="0" indent="0" algn="l" rtl="0">
                        <a:lnSpc>
                          <a:spcPct val="115000"/>
                        </a:lnSpc>
                        <a:spcBef>
                          <a:spcPts val="0"/>
                        </a:spcBef>
                        <a:spcAft>
                          <a:spcPts val="0"/>
                        </a:spcAft>
                        <a:buNone/>
                      </a:pPr>
                      <a:r>
                        <a:rPr lang="en" sz="1200"/>
                        <a:t>expected Field Goal % (eFG%)</a:t>
                      </a:r>
                      <a:endParaRPr sz="1200"/>
                    </a:p>
                  </a:txBody>
                  <a:tcPr marL="68575" marR="6857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200"/>
                        <a:t> Field Goal% or expected Field Goal % shows the % of made baskets over field goalattempts, or the expected standard per team/player</a:t>
                      </a:r>
                      <a:endParaRPr sz="1200"/>
                    </a:p>
                  </a:txBody>
                  <a:tcPr marL="68575" marR="6857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1107000">
                <a:tc>
                  <a:txBody>
                    <a:bodyPr/>
                    <a:lstStyle/>
                    <a:p>
                      <a:pPr marL="0" lvl="0" indent="0" algn="l" rtl="0">
                        <a:lnSpc>
                          <a:spcPct val="115000"/>
                        </a:lnSpc>
                        <a:spcBef>
                          <a:spcPts val="0"/>
                        </a:spcBef>
                        <a:spcAft>
                          <a:spcPts val="0"/>
                        </a:spcAft>
                        <a:buNone/>
                      </a:pPr>
                      <a:r>
                        <a:rPr lang="en" sz="1200"/>
                        <a:t>Offensive Rebounding % (OR%/OREB%)</a:t>
                      </a:r>
                      <a:endParaRPr sz="1200"/>
                    </a:p>
                  </a:txBody>
                  <a:tcPr marL="68575" marR="6857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200"/>
                        <a:t> Offensive Rebounding % shows the amount of offensive rebounds (second chance opportunities) from the total number of missed field goal attempts</a:t>
                      </a:r>
                      <a:endParaRPr sz="1200"/>
                    </a:p>
                  </a:txBody>
                  <a:tcPr marL="68575" marR="6857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645725">
                <a:tc>
                  <a:txBody>
                    <a:bodyPr/>
                    <a:lstStyle/>
                    <a:p>
                      <a:pPr marL="0" lvl="0" indent="0" algn="l" rtl="0">
                        <a:lnSpc>
                          <a:spcPct val="115000"/>
                        </a:lnSpc>
                        <a:spcBef>
                          <a:spcPts val="0"/>
                        </a:spcBef>
                        <a:spcAft>
                          <a:spcPts val="0"/>
                        </a:spcAft>
                        <a:buNone/>
                      </a:pPr>
                      <a:r>
                        <a:rPr lang="en" sz="1200"/>
                        <a:t>Rebound Distance,</a:t>
                      </a:r>
                      <a:endParaRPr sz="1200"/>
                    </a:p>
                    <a:p>
                      <a:pPr marL="0" lvl="0" indent="0" algn="l" rtl="0">
                        <a:lnSpc>
                          <a:spcPct val="115000"/>
                        </a:lnSpc>
                        <a:spcBef>
                          <a:spcPts val="0"/>
                        </a:spcBef>
                        <a:spcAft>
                          <a:spcPts val="0"/>
                        </a:spcAft>
                        <a:buNone/>
                      </a:pPr>
                      <a:r>
                        <a:rPr lang="en" sz="1200"/>
                        <a:t>Shot Distance (ft)</a:t>
                      </a:r>
                      <a:endParaRPr sz="1200"/>
                    </a:p>
                  </a:txBody>
                  <a:tcPr marL="68575" marR="6857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200"/>
                        <a:t>Average distance from the hoop a rebound lands or a shot is taken</a:t>
                      </a:r>
                      <a:endParaRPr sz="1200"/>
                    </a:p>
                  </a:txBody>
                  <a:tcPr marL="68575" marR="6857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876375">
                <a:tc>
                  <a:txBody>
                    <a:bodyPr/>
                    <a:lstStyle/>
                    <a:p>
                      <a:pPr marL="0" lvl="0" indent="0" algn="l" rtl="0">
                        <a:lnSpc>
                          <a:spcPct val="115000"/>
                        </a:lnSpc>
                        <a:spcBef>
                          <a:spcPts val="0"/>
                        </a:spcBef>
                        <a:spcAft>
                          <a:spcPts val="0"/>
                        </a:spcAft>
                        <a:buNone/>
                      </a:pPr>
                      <a:r>
                        <a:rPr lang="en" sz="1200"/>
                        <a:t>Points Conceded</a:t>
                      </a:r>
                      <a:endParaRPr sz="1200"/>
                    </a:p>
                  </a:txBody>
                  <a:tcPr marL="68575" marR="6857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200"/>
                        <a:t>Average points conceded depending on the play (live ball, fast break/transition, etc.)</a:t>
                      </a:r>
                      <a:endParaRPr sz="1200"/>
                    </a:p>
                  </a:txBody>
                  <a:tcPr marL="68575" marR="6857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1107000">
                <a:tc>
                  <a:txBody>
                    <a:bodyPr/>
                    <a:lstStyle/>
                    <a:p>
                      <a:pPr marL="0" lvl="0" indent="0" algn="l" rtl="0">
                        <a:lnSpc>
                          <a:spcPct val="115000"/>
                        </a:lnSpc>
                        <a:spcBef>
                          <a:spcPts val="0"/>
                        </a:spcBef>
                        <a:spcAft>
                          <a:spcPts val="0"/>
                        </a:spcAft>
                        <a:buNone/>
                      </a:pPr>
                      <a:r>
                        <a:rPr lang="en" sz="1200"/>
                        <a:t>Expected Points Gain (EV)</a:t>
                      </a:r>
                      <a:endParaRPr sz="1200"/>
                    </a:p>
                  </a:txBody>
                  <a:tcPr marL="68575" marR="6857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200"/>
                        <a:t>Shows the expected gain (in points), by crashing based on the eFG, OR%, and average points conceded from fast break/transition plays</a:t>
                      </a:r>
                      <a:endParaRPr sz="1200"/>
                    </a:p>
                  </a:txBody>
                  <a:tcPr marL="68575" marR="6857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pic>
        <p:nvPicPr>
          <p:cNvPr id="1075" name="Google Shape;1075;p82"/>
          <p:cNvPicPr preferRelativeResize="0"/>
          <p:nvPr/>
        </p:nvPicPr>
        <p:blipFill>
          <a:blip r:embed="rId3">
            <a:alphaModFix/>
          </a:blip>
          <a:stretch>
            <a:fillRect/>
          </a:stretch>
        </p:blipFill>
        <p:spPr>
          <a:xfrm>
            <a:off x="38725" y="2600175"/>
            <a:ext cx="2674500" cy="2497474"/>
          </a:xfrm>
          <a:prstGeom prst="rect">
            <a:avLst/>
          </a:prstGeom>
          <a:noFill/>
          <a:ln>
            <a:noFill/>
          </a:ln>
        </p:spPr>
      </p:pic>
      <p:pic>
        <p:nvPicPr>
          <p:cNvPr id="1076" name="Google Shape;1076;p82"/>
          <p:cNvPicPr preferRelativeResize="0"/>
          <p:nvPr/>
        </p:nvPicPr>
        <p:blipFill>
          <a:blip r:embed="rId4">
            <a:alphaModFix/>
          </a:blip>
          <a:stretch>
            <a:fillRect/>
          </a:stretch>
        </p:blipFill>
        <p:spPr>
          <a:xfrm>
            <a:off x="2487025" y="3296875"/>
            <a:ext cx="2156074" cy="1725650"/>
          </a:xfrm>
          <a:prstGeom prst="rect">
            <a:avLst/>
          </a:prstGeom>
          <a:noFill/>
          <a:ln>
            <a:noFill/>
          </a:ln>
        </p:spPr>
      </p:pic>
      <p:pic>
        <p:nvPicPr>
          <p:cNvPr id="1077" name="Google Shape;1077;p82"/>
          <p:cNvPicPr preferRelativeResize="0"/>
          <p:nvPr/>
        </p:nvPicPr>
        <p:blipFill>
          <a:blip r:embed="rId5">
            <a:alphaModFix/>
          </a:blip>
          <a:stretch>
            <a:fillRect/>
          </a:stretch>
        </p:blipFill>
        <p:spPr>
          <a:xfrm>
            <a:off x="264925" y="1179250"/>
            <a:ext cx="4075494" cy="2039475"/>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0">
  <p:cSld>
    <p:bg>
      <p:bgPr>
        <a:solidFill>
          <a:srgbClr val="A1C3FF"/>
        </a:solidFill>
        <a:effectLst/>
      </p:bgPr>
    </p:bg>
    <p:spTree>
      <p:nvGrpSpPr>
        <p:cNvPr id="1" name="Shape 1081"/>
        <p:cNvGrpSpPr/>
        <p:nvPr/>
      </p:nvGrpSpPr>
      <p:grpSpPr>
        <a:xfrm>
          <a:off x="0" y="0"/>
          <a:ext cx="0" cy="0"/>
          <a:chOff x="0" y="0"/>
          <a:chExt cx="0" cy="0"/>
        </a:xfrm>
      </p:grpSpPr>
      <p:graphicFrame>
        <p:nvGraphicFramePr>
          <p:cNvPr id="1082" name="Google Shape;1082;p83"/>
          <p:cNvGraphicFramePr/>
          <p:nvPr/>
        </p:nvGraphicFramePr>
        <p:xfrm>
          <a:off x="3599482" y="0"/>
          <a:ext cx="3000000" cy="3000000"/>
        </p:xfrm>
        <a:graphic>
          <a:graphicData uri="http://schemas.openxmlformats.org/drawingml/2006/table">
            <a:tbl>
              <a:tblPr>
                <a:noFill/>
                <a:tableStyleId>{6208BD0C-597F-47C4-A5A2-D2E9C509E3A7}</a:tableStyleId>
              </a:tblPr>
              <a:tblGrid>
                <a:gridCol w="1996250">
                  <a:extLst>
                    <a:ext uri="{9D8B030D-6E8A-4147-A177-3AD203B41FA5}">
                      <a16:colId xmlns:a16="http://schemas.microsoft.com/office/drawing/2014/main" val="20000"/>
                    </a:ext>
                  </a:extLst>
                </a:gridCol>
                <a:gridCol w="3591125">
                  <a:extLst>
                    <a:ext uri="{9D8B030D-6E8A-4147-A177-3AD203B41FA5}">
                      <a16:colId xmlns:a16="http://schemas.microsoft.com/office/drawing/2014/main" val="20001"/>
                    </a:ext>
                  </a:extLst>
                </a:gridCol>
              </a:tblGrid>
              <a:tr h="1269850">
                <a:tc>
                  <a:txBody>
                    <a:bodyPr/>
                    <a:lstStyle/>
                    <a:p>
                      <a:pPr marL="0" marR="0" lvl="0" indent="0" algn="ctr" rtl="0">
                        <a:lnSpc>
                          <a:spcPct val="140000"/>
                        </a:lnSpc>
                        <a:spcBef>
                          <a:spcPts val="0"/>
                        </a:spcBef>
                        <a:spcAft>
                          <a:spcPts val="0"/>
                        </a:spcAft>
                        <a:buNone/>
                      </a:pPr>
                      <a:r>
                        <a:rPr lang="en" sz="1500" b="1"/>
                        <a:t>FG% and eFG%</a:t>
                      </a:r>
                      <a:endParaRPr sz="600" u="none" strike="noStrike" cap="none"/>
                    </a:p>
                  </a:txBody>
                  <a:tcPr marL="95250" marR="95250" marT="95250" marB="95250" anchor="ctr">
                    <a:lnL w="95250" cap="flat" cmpd="sng">
                      <a:solidFill>
                        <a:srgbClr val="FFFFFF"/>
                      </a:solidFill>
                      <a:prstDash val="solid"/>
                      <a:round/>
                      <a:headEnd type="none" w="sm" len="sm"/>
                      <a:tailEnd type="none" w="sm" len="sm"/>
                    </a:lnL>
                    <a:lnR w="95250"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0" cap="flat" cmpd="sng">
                      <a:solidFill>
                        <a:srgbClr val="FFFFFF"/>
                      </a:solidFill>
                      <a:prstDash val="solid"/>
                      <a:round/>
                      <a:headEnd type="none" w="sm" len="sm"/>
                      <a:tailEnd type="none" w="sm" len="sm"/>
                    </a:lnB>
                  </a:tcPr>
                </a:tc>
                <a:tc>
                  <a:txBody>
                    <a:bodyPr/>
                    <a:lstStyle/>
                    <a:p>
                      <a:pPr marL="0" marR="0" lvl="0" indent="0" algn="ctr" rtl="0">
                        <a:lnSpc>
                          <a:spcPct val="140000"/>
                        </a:lnSpc>
                        <a:spcBef>
                          <a:spcPts val="0"/>
                        </a:spcBef>
                        <a:spcAft>
                          <a:spcPts val="0"/>
                        </a:spcAft>
                        <a:buNone/>
                      </a:pPr>
                      <a:r>
                        <a:rPr lang="en" sz="1500" b="1" u="none" strike="noStrike" cap="none">
                          <a:solidFill>
                            <a:srgbClr val="000000"/>
                          </a:solidFill>
                          <a:latin typeface="Arial"/>
                          <a:ea typeface="Arial"/>
                          <a:cs typeface="Arial"/>
                          <a:sym typeface="Arial"/>
                        </a:rPr>
                        <a:t>C for confetti</a:t>
                      </a:r>
                      <a:endParaRPr sz="600" u="none" strike="noStrike" cap="none"/>
                    </a:p>
                  </a:txBody>
                  <a:tcPr marL="95250" marR="95250" marT="95250" marB="95250" anchor="ctr">
                    <a:lnL w="95250" cap="flat" cmpd="sng">
                      <a:solidFill>
                        <a:srgbClr val="FFFFFF"/>
                      </a:solidFill>
                      <a:prstDash val="solid"/>
                      <a:round/>
                      <a:headEnd type="none" w="sm" len="sm"/>
                      <a:tailEnd type="none" w="sm" len="sm"/>
                    </a:lnL>
                    <a:lnR w="95250"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0" cap="flat" cmpd="sng">
                      <a:solidFill>
                        <a:srgbClr val="FFFFFF"/>
                      </a:solidFill>
                      <a:prstDash val="solid"/>
                      <a:round/>
                      <a:headEnd type="none" w="sm" len="sm"/>
                      <a:tailEnd type="none" w="sm" len="sm"/>
                    </a:lnB>
                  </a:tcPr>
                </a:tc>
                <a:extLst>
                  <a:ext uri="{0D108BD9-81ED-4DB2-BD59-A6C34878D82A}">
                    <a16:rowId xmlns:a16="http://schemas.microsoft.com/office/drawing/2014/main" val="10000"/>
                  </a:ext>
                </a:extLst>
              </a:tr>
              <a:tr h="1269850">
                <a:tc>
                  <a:txBody>
                    <a:bodyPr/>
                    <a:lstStyle/>
                    <a:p>
                      <a:pPr marL="0" marR="0" lvl="0" indent="0" algn="ctr" rtl="0">
                        <a:lnSpc>
                          <a:spcPct val="140000"/>
                        </a:lnSpc>
                        <a:spcBef>
                          <a:spcPts val="0"/>
                        </a:spcBef>
                        <a:spcAft>
                          <a:spcPts val="0"/>
                        </a:spcAft>
                        <a:buNone/>
                      </a:pPr>
                      <a:r>
                        <a:rPr lang="en" sz="1500" b="1"/>
                        <a:t>OR%</a:t>
                      </a:r>
                      <a:endParaRPr sz="600" u="none" strike="noStrike" cap="none"/>
                    </a:p>
                  </a:txBody>
                  <a:tcPr marL="95250" marR="95250" marT="95250" marB="95250" anchor="ctr">
                    <a:lnL w="95250" cap="flat" cmpd="sng">
                      <a:solidFill>
                        <a:srgbClr val="FFFFFF"/>
                      </a:solidFill>
                      <a:prstDash val="solid"/>
                      <a:round/>
                      <a:headEnd type="none" w="sm" len="sm"/>
                      <a:tailEnd type="none" w="sm" len="sm"/>
                    </a:lnL>
                    <a:lnR w="95250" cap="flat" cmpd="sng">
                      <a:solidFill>
                        <a:srgbClr val="FFFFFF"/>
                      </a:solidFill>
                      <a:prstDash val="solid"/>
                      <a:round/>
                      <a:headEnd type="none" w="sm" len="sm"/>
                      <a:tailEnd type="none" w="sm" len="sm"/>
                    </a:lnR>
                    <a:lnT w="95250" cap="flat" cmpd="sng">
                      <a:solidFill>
                        <a:srgbClr val="FFFFFF"/>
                      </a:solidFill>
                      <a:prstDash val="solid"/>
                      <a:round/>
                      <a:headEnd type="none" w="sm" len="sm"/>
                      <a:tailEnd type="none" w="sm" len="sm"/>
                    </a:lnT>
                    <a:lnB w="95250" cap="flat" cmpd="sng">
                      <a:solidFill>
                        <a:srgbClr val="FFFFFF"/>
                      </a:solidFill>
                      <a:prstDash val="solid"/>
                      <a:round/>
                      <a:headEnd type="none" w="sm" len="sm"/>
                      <a:tailEnd type="none" w="sm" len="sm"/>
                    </a:lnB>
                  </a:tcPr>
                </a:tc>
                <a:tc>
                  <a:txBody>
                    <a:bodyPr/>
                    <a:lstStyle/>
                    <a:p>
                      <a:pPr marL="0" marR="0" lvl="0" indent="0" algn="ctr" rtl="0">
                        <a:lnSpc>
                          <a:spcPct val="140000"/>
                        </a:lnSpc>
                        <a:spcBef>
                          <a:spcPts val="0"/>
                        </a:spcBef>
                        <a:spcAft>
                          <a:spcPts val="0"/>
                        </a:spcAft>
                        <a:buNone/>
                      </a:pPr>
                      <a:r>
                        <a:rPr lang="en" sz="1500" b="1" u="none" strike="noStrike" cap="none">
                          <a:solidFill>
                            <a:srgbClr val="000000"/>
                          </a:solidFill>
                          <a:latin typeface="Arial"/>
                          <a:ea typeface="Arial"/>
                          <a:cs typeface="Arial"/>
                          <a:sym typeface="Arial"/>
                        </a:rPr>
                        <a:t>M for mic drop</a:t>
                      </a:r>
                      <a:endParaRPr sz="600" u="none" strike="noStrike" cap="none"/>
                    </a:p>
                  </a:txBody>
                  <a:tcPr marL="95250" marR="95250" marT="95250" marB="95250" anchor="ctr">
                    <a:lnL w="95250" cap="flat" cmpd="sng">
                      <a:solidFill>
                        <a:srgbClr val="FFFFFF"/>
                      </a:solidFill>
                      <a:prstDash val="solid"/>
                      <a:round/>
                      <a:headEnd type="none" w="sm" len="sm"/>
                      <a:tailEnd type="none" w="sm" len="sm"/>
                    </a:lnL>
                    <a:lnR w="95250" cap="flat" cmpd="sng">
                      <a:solidFill>
                        <a:srgbClr val="FFFFFF"/>
                      </a:solidFill>
                      <a:prstDash val="solid"/>
                      <a:round/>
                      <a:headEnd type="none" w="sm" len="sm"/>
                      <a:tailEnd type="none" w="sm" len="sm"/>
                    </a:lnR>
                    <a:lnT w="95250" cap="flat" cmpd="sng">
                      <a:solidFill>
                        <a:srgbClr val="FFFFFF"/>
                      </a:solidFill>
                      <a:prstDash val="solid"/>
                      <a:round/>
                      <a:headEnd type="none" w="sm" len="sm"/>
                      <a:tailEnd type="none" w="sm" len="sm"/>
                    </a:lnT>
                    <a:lnB w="95250" cap="flat" cmpd="sng">
                      <a:solidFill>
                        <a:srgbClr val="FFFFFF"/>
                      </a:solidFill>
                      <a:prstDash val="solid"/>
                      <a:round/>
                      <a:headEnd type="none" w="sm" len="sm"/>
                      <a:tailEnd type="none" w="sm" len="sm"/>
                    </a:lnB>
                  </a:tcPr>
                </a:tc>
                <a:extLst>
                  <a:ext uri="{0D108BD9-81ED-4DB2-BD59-A6C34878D82A}">
                    <a16:rowId xmlns:a16="http://schemas.microsoft.com/office/drawing/2014/main" val="10001"/>
                  </a:ext>
                </a:extLst>
              </a:tr>
              <a:tr h="1269850">
                <a:tc>
                  <a:txBody>
                    <a:bodyPr/>
                    <a:lstStyle/>
                    <a:p>
                      <a:pPr marL="0" marR="0" lvl="0" indent="0" algn="ctr" rtl="0">
                        <a:lnSpc>
                          <a:spcPct val="140000"/>
                        </a:lnSpc>
                        <a:spcBef>
                          <a:spcPts val="0"/>
                        </a:spcBef>
                        <a:spcAft>
                          <a:spcPts val="0"/>
                        </a:spcAft>
                        <a:buNone/>
                      </a:pPr>
                      <a:r>
                        <a:rPr lang="en" sz="1500" b="1"/>
                        <a:t>Rebound Distance (ft) </a:t>
                      </a:r>
                      <a:endParaRPr sz="1500" b="1"/>
                    </a:p>
                    <a:p>
                      <a:pPr marL="0" marR="0" lvl="0" indent="0" algn="ctr" rtl="0">
                        <a:lnSpc>
                          <a:spcPct val="140000"/>
                        </a:lnSpc>
                        <a:spcBef>
                          <a:spcPts val="0"/>
                        </a:spcBef>
                        <a:spcAft>
                          <a:spcPts val="0"/>
                        </a:spcAft>
                        <a:buNone/>
                      </a:pPr>
                      <a:r>
                        <a:rPr lang="en" sz="1500" b="1"/>
                        <a:t>vs Shot Distance (ft)</a:t>
                      </a:r>
                      <a:endParaRPr sz="600" u="none" strike="noStrike" cap="none"/>
                    </a:p>
                  </a:txBody>
                  <a:tcPr marL="95250" marR="95250" marT="95250" marB="95250" anchor="ctr">
                    <a:lnL w="95250" cap="flat" cmpd="sng">
                      <a:solidFill>
                        <a:srgbClr val="FFFFFF"/>
                      </a:solidFill>
                      <a:prstDash val="solid"/>
                      <a:round/>
                      <a:headEnd type="none" w="sm" len="sm"/>
                      <a:tailEnd type="none" w="sm" len="sm"/>
                    </a:lnL>
                    <a:lnR w="95250" cap="flat" cmpd="sng">
                      <a:solidFill>
                        <a:srgbClr val="FFFFFF"/>
                      </a:solidFill>
                      <a:prstDash val="solid"/>
                      <a:round/>
                      <a:headEnd type="none" w="sm" len="sm"/>
                      <a:tailEnd type="none" w="sm" len="sm"/>
                    </a:lnR>
                    <a:lnT w="95250" cap="flat" cmpd="sng">
                      <a:solidFill>
                        <a:srgbClr val="FFFFFF"/>
                      </a:solidFill>
                      <a:prstDash val="solid"/>
                      <a:round/>
                      <a:headEnd type="none" w="sm" len="sm"/>
                      <a:tailEnd type="none" w="sm" len="sm"/>
                    </a:lnT>
                    <a:lnB w="95250" cap="flat" cmpd="sng">
                      <a:solidFill>
                        <a:srgbClr val="FFFFFF"/>
                      </a:solidFill>
                      <a:prstDash val="solid"/>
                      <a:round/>
                      <a:headEnd type="none" w="sm" len="sm"/>
                      <a:tailEnd type="none" w="sm" len="sm"/>
                    </a:lnB>
                  </a:tcPr>
                </a:tc>
                <a:tc>
                  <a:txBody>
                    <a:bodyPr/>
                    <a:lstStyle/>
                    <a:p>
                      <a:pPr marL="0" marR="0" lvl="0" indent="0" algn="ctr" rtl="0">
                        <a:lnSpc>
                          <a:spcPct val="140000"/>
                        </a:lnSpc>
                        <a:spcBef>
                          <a:spcPts val="0"/>
                        </a:spcBef>
                        <a:spcAft>
                          <a:spcPts val="0"/>
                        </a:spcAft>
                        <a:buNone/>
                      </a:pPr>
                      <a:r>
                        <a:rPr lang="en" sz="1500" b="1" u="none" strike="noStrike" cap="none">
                          <a:solidFill>
                            <a:srgbClr val="000000"/>
                          </a:solidFill>
                          <a:latin typeface="Arial"/>
                          <a:ea typeface="Arial"/>
                          <a:cs typeface="Arial"/>
                          <a:sym typeface="Arial"/>
                        </a:rPr>
                        <a:t>Q for quiet</a:t>
                      </a:r>
                      <a:endParaRPr sz="600" u="none" strike="noStrike" cap="none"/>
                    </a:p>
                  </a:txBody>
                  <a:tcPr marL="95250" marR="95250" marT="95250" marB="95250" anchor="ctr">
                    <a:lnL w="95250" cap="flat" cmpd="sng">
                      <a:solidFill>
                        <a:srgbClr val="FFFFFF"/>
                      </a:solidFill>
                      <a:prstDash val="solid"/>
                      <a:round/>
                      <a:headEnd type="none" w="sm" len="sm"/>
                      <a:tailEnd type="none" w="sm" len="sm"/>
                    </a:lnL>
                    <a:lnR w="95250" cap="flat" cmpd="sng">
                      <a:solidFill>
                        <a:srgbClr val="FFFFFF"/>
                      </a:solidFill>
                      <a:prstDash val="solid"/>
                      <a:round/>
                      <a:headEnd type="none" w="sm" len="sm"/>
                      <a:tailEnd type="none" w="sm" len="sm"/>
                    </a:lnR>
                    <a:lnT w="95250" cap="flat" cmpd="sng">
                      <a:solidFill>
                        <a:srgbClr val="FFFFFF"/>
                      </a:solidFill>
                      <a:prstDash val="solid"/>
                      <a:round/>
                      <a:headEnd type="none" w="sm" len="sm"/>
                      <a:tailEnd type="none" w="sm" len="sm"/>
                    </a:lnT>
                    <a:lnB w="95250" cap="flat" cmpd="sng">
                      <a:solidFill>
                        <a:srgbClr val="FFFFFF"/>
                      </a:solidFill>
                      <a:prstDash val="solid"/>
                      <a:round/>
                      <a:headEnd type="none" w="sm" len="sm"/>
                      <a:tailEnd type="none" w="sm" len="sm"/>
                    </a:lnB>
                  </a:tcPr>
                </a:tc>
                <a:extLst>
                  <a:ext uri="{0D108BD9-81ED-4DB2-BD59-A6C34878D82A}">
                    <a16:rowId xmlns:a16="http://schemas.microsoft.com/office/drawing/2014/main" val="10002"/>
                  </a:ext>
                </a:extLst>
              </a:tr>
              <a:tr h="1329175">
                <a:tc>
                  <a:txBody>
                    <a:bodyPr/>
                    <a:lstStyle/>
                    <a:p>
                      <a:pPr marL="0" marR="0" lvl="0" indent="0" algn="ctr" rtl="0">
                        <a:lnSpc>
                          <a:spcPct val="140000"/>
                        </a:lnSpc>
                        <a:spcBef>
                          <a:spcPts val="0"/>
                        </a:spcBef>
                        <a:spcAft>
                          <a:spcPts val="0"/>
                        </a:spcAft>
                        <a:buNone/>
                      </a:pPr>
                      <a:r>
                        <a:rPr lang="en" sz="1500" b="1" u="none" strike="noStrike" cap="none">
                          <a:solidFill>
                            <a:srgbClr val="000000"/>
                          </a:solidFill>
                          <a:latin typeface="Arial"/>
                          <a:ea typeface="Arial"/>
                          <a:cs typeface="Arial"/>
                          <a:sym typeface="Arial"/>
                        </a:rPr>
                        <a:t>U for unveil</a:t>
                      </a:r>
                      <a:endParaRPr sz="600" u="none" strike="noStrike" cap="none"/>
                    </a:p>
                  </a:txBody>
                  <a:tcPr marL="95250" marR="95250" marT="95250" marB="95250" anchor="ctr">
                    <a:lnL w="95250" cap="flat" cmpd="sng">
                      <a:solidFill>
                        <a:srgbClr val="FFFFFF"/>
                      </a:solidFill>
                      <a:prstDash val="solid"/>
                      <a:round/>
                      <a:headEnd type="none" w="sm" len="sm"/>
                      <a:tailEnd type="none" w="sm" len="sm"/>
                    </a:lnL>
                    <a:lnR w="95250" cap="flat" cmpd="sng">
                      <a:solidFill>
                        <a:srgbClr val="FFFFFF"/>
                      </a:solidFill>
                      <a:prstDash val="solid"/>
                      <a:round/>
                      <a:headEnd type="none" w="sm" len="sm"/>
                      <a:tailEnd type="none" w="sm" len="sm"/>
                    </a:lnR>
                    <a:lnT w="95250"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marR="0" lvl="0" indent="0" algn="ctr" rtl="0">
                        <a:lnSpc>
                          <a:spcPct val="140000"/>
                        </a:lnSpc>
                        <a:spcBef>
                          <a:spcPts val="0"/>
                        </a:spcBef>
                        <a:spcAft>
                          <a:spcPts val="0"/>
                        </a:spcAft>
                        <a:buNone/>
                      </a:pPr>
                      <a:r>
                        <a:rPr lang="en" sz="1500" b="1" u="none" strike="noStrike" cap="none">
                          <a:solidFill>
                            <a:srgbClr val="000000"/>
                          </a:solidFill>
                          <a:latin typeface="Arial"/>
                          <a:ea typeface="Arial"/>
                          <a:cs typeface="Arial"/>
                          <a:sym typeface="Arial"/>
                        </a:rPr>
                        <a:t>Any number from 0-9</a:t>
                      </a:r>
                      <a:endParaRPr sz="600" u="none" strike="noStrike" cap="none"/>
                    </a:p>
                    <a:p>
                      <a:pPr marL="0" marR="0" lvl="0" indent="0" algn="ctr" rtl="0">
                        <a:lnSpc>
                          <a:spcPct val="140000"/>
                        </a:lnSpc>
                        <a:spcBef>
                          <a:spcPts val="0"/>
                        </a:spcBef>
                        <a:spcAft>
                          <a:spcPts val="0"/>
                        </a:spcAft>
                        <a:buNone/>
                      </a:pPr>
                      <a:r>
                        <a:rPr lang="en" sz="1500" b="1" u="none" strike="noStrike" cap="none">
                          <a:solidFill>
                            <a:srgbClr val="000000"/>
                          </a:solidFill>
                          <a:latin typeface="Arial"/>
                          <a:ea typeface="Arial"/>
                          <a:cs typeface="Arial"/>
                          <a:sym typeface="Arial"/>
                        </a:rPr>
                        <a:t>for a timer</a:t>
                      </a:r>
                      <a:endParaRPr sz="700"/>
                    </a:p>
                  </a:txBody>
                  <a:tcPr marL="95250" marR="95250" marT="95250" marB="95250" anchor="ctr">
                    <a:lnL w="95250" cap="flat" cmpd="sng">
                      <a:solidFill>
                        <a:srgbClr val="FFFFFF"/>
                      </a:solidFill>
                      <a:prstDash val="solid"/>
                      <a:round/>
                      <a:headEnd type="none" w="sm" len="sm"/>
                      <a:tailEnd type="none" w="sm" len="sm"/>
                    </a:lnL>
                    <a:lnR w="95250" cap="flat" cmpd="sng">
                      <a:solidFill>
                        <a:srgbClr val="FFFFFF"/>
                      </a:solidFill>
                      <a:prstDash val="solid"/>
                      <a:round/>
                      <a:headEnd type="none" w="sm" len="sm"/>
                      <a:tailEnd type="none" w="sm" len="sm"/>
                    </a:lnR>
                    <a:lnT w="95250"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grpSp>
        <p:nvGrpSpPr>
          <p:cNvPr id="1083" name="Google Shape;1083;p83"/>
          <p:cNvGrpSpPr/>
          <p:nvPr/>
        </p:nvGrpSpPr>
        <p:grpSpPr>
          <a:xfrm rot="10800000">
            <a:off x="514325" y="2460811"/>
            <a:ext cx="2565852" cy="3098833"/>
            <a:chOff x="0" y="-47625"/>
            <a:chExt cx="666611" cy="805080"/>
          </a:xfrm>
        </p:grpSpPr>
        <p:sp>
          <p:nvSpPr>
            <p:cNvPr id="1084" name="Google Shape;1084;p83"/>
            <p:cNvSpPr/>
            <p:nvPr/>
          </p:nvSpPr>
          <p:spPr>
            <a:xfrm>
              <a:off x="0" y="0"/>
              <a:ext cx="666611" cy="757455"/>
            </a:xfrm>
            <a:custGeom>
              <a:avLst/>
              <a:gdLst/>
              <a:ahLst/>
              <a:cxnLst/>
              <a:rect l="l" t="t" r="r" b="b"/>
              <a:pathLst>
                <a:path w="666611" h="757455" extrusionOk="0">
                  <a:moveTo>
                    <a:pt x="222324" y="738386"/>
                  </a:moveTo>
                  <a:cubicBezTo>
                    <a:pt x="256499" y="749900"/>
                    <a:pt x="295352" y="757455"/>
                    <a:pt x="333485" y="757455"/>
                  </a:cubicBezTo>
                  <a:cubicBezTo>
                    <a:pt x="371619" y="757455"/>
                    <a:pt x="408313" y="750978"/>
                    <a:pt x="442128" y="739464"/>
                  </a:cubicBezTo>
                  <a:cubicBezTo>
                    <a:pt x="442849" y="739105"/>
                    <a:pt x="443568" y="739105"/>
                    <a:pt x="444287" y="738746"/>
                  </a:cubicBezTo>
                  <a:cubicBezTo>
                    <a:pt x="571278" y="692690"/>
                    <a:pt x="664812" y="571076"/>
                    <a:pt x="666611" y="430183"/>
                  </a:cubicBezTo>
                  <a:lnTo>
                    <a:pt x="666611" y="0"/>
                  </a:lnTo>
                  <a:lnTo>
                    <a:pt x="0" y="0"/>
                  </a:lnTo>
                  <a:lnTo>
                    <a:pt x="0" y="429863"/>
                  </a:lnTo>
                  <a:cubicBezTo>
                    <a:pt x="1799" y="571795"/>
                    <a:pt x="93894" y="693410"/>
                    <a:pt x="222324" y="738386"/>
                  </a:cubicBezTo>
                  <a:close/>
                </a:path>
              </a:pathLst>
            </a:custGeom>
            <a:solidFill>
              <a:srgbClr val="FF7032"/>
            </a:solidFill>
            <a:ln w="95250" cap="sq" cmpd="sng">
              <a:solidFill>
                <a:srgbClr val="FFFFFF"/>
              </a:solidFill>
              <a:prstDash val="solid"/>
              <a:miter lim="8000"/>
              <a:headEnd type="none" w="sm" len="sm"/>
              <a:tailEnd type="none" w="sm" len="sm"/>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1085" name="Google Shape;1085;p83"/>
            <p:cNvSpPr txBox="1"/>
            <p:nvPr/>
          </p:nvSpPr>
          <p:spPr>
            <a:xfrm>
              <a:off x="0" y="-47625"/>
              <a:ext cx="666600" cy="678000"/>
            </a:xfrm>
            <a:prstGeom prst="rect">
              <a:avLst/>
            </a:prstGeom>
            <a:noFill/>
            <a:ln>
              <a:noFill/>
            </a:ln>
          </p:spPr>
          <p:txBody>
            <a:bodyPr spcFirstLastPara="1" wrap="square" lIns="25400" tIns="25400" rIns="25400" bIns="25400" anchor="ctr" anchorCtr="0">
              <a:noAutofit/>
            </a:bodyPr>
            <a:lstStyle/>
            <a:p>
              <a:pPr marL="0" marR="0" lvl="0" indent="0" algn="ctr" rtl="0">
                <a:lnSpc>
                  <a:spcPct val="186611"/>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1086" name="Google Shape;1086;p83"/>
          <p:cNvGrpSpPr/>
          <p:nvPr/>
        </p:nvGrpSpPr>
        <p:grpSpPr>
          <a:xfrm>
            <a:off x="514350" y="-1126710"/>
            <a:ext cx="2565852" cy="3098833"/>
            <a:chOff x="0" y="-47625"/>
            <a:chExt cx="666611" cy="805080"/>
          </a:xfrm>
        </p:grpSpPr>
        <p:sp>
          <p:nvSpPr>
            <p:cNvPr id="1087" name="Google Shape;1087;p83"/>
            <p:cNvSpPr/>
            <p:nvPr/>
          </p:nvSpPr>
          <p:spPr>
            <a:xfrm>
              <a:off x="0" y="0"/>
              <a:ext cx="666611" cy="757455"/>
            </a:xfrm>
            <a:custGeom>
              <a:avLst/>
              <a:gdLst/>
              <a:ahLst/>
              <a:cxnLst/>
              <a:rect l="l" t="t" r="r" b="b"/>
              <a:pathLst>
                <a:path w="666611" h="757455" extrusionOk="0">
                  <a:moveTo>
                    <a:pt x="222324" y="738386"/>
                  </a:moveTo>
                  <a:cubicBezTo>
                    <a:pt x="256499" y="749900"/>
                    <a:pt x="295352" y="757455"/>
                    <a:pt x="333485" y="757455"/>
                  </a:cubicBezTo>
                  <a:cubicBezTo>
                    <a:pt x="371619" y="757455"/>
                    <a:pt x="408313" y="750978"/>
                    <a:pt x="442128" y="739464"/>
                  </a:cubicBezTo>
                  <a:cubicBezTo>
                    <a:pt x="442849" y="739105"/>
                    <a:pt x="443568" y="739105"/>
                    <a:pt x="444287" y="738746"/>
                  </a:cubicBezTo>
                  <a:cubicBezTo>
                    <a:pt x="571278" y="692690"/>
                    <a:pt x="664812" y="571076"/>
                    <a:pt x="666611" y="430183"/>
                  </a:cubicBezTo>
                  <a:lnTo>
                    <a:pt x="666611" y="0"/>
                  </a:lnTo>
                  <a:lnTo>
                    <a:pt x="0" y="0"/>
                  </a:lnTo>
                  <a:lnTo>
                    <a:pt x="0" y="429863"/>
                  </a:lnTo>
                  <a:cubicBezTo>
                    <a:pt x="1799" y="571795"/>
                    <a:pt x="93894" y="693410"/>
                    <a:pt x="222324" y="738386"/>
                  </a:cubicBezTo>
                  <a:close/>
                </a:path>
              </a:pathLst>
            </a:custGeom>
            <a:solidFill>
              <a:srgbClr val="FF7032"/>
            </a:solidFill>
            <a:ln w="95250" cap="sq" cmpd="sng">
              <a:solidFill>
                <a:srgbClr val="FFFFFF"/>
              </a:solidFill>
              <a:prstDash val="solid"/>
              <a:miter lim="8000"/>
              <a:headEnd type="none" w="sm" len="sm"/>
              <a:tailEnd type="none" w="sm" len="sm"/>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1088" name="Google Shape;1088;p83"/>
            <p:cNvSpPr txBox="1"/>
            <p:nvPr/>
          </p:nvSpPr>
          <p:spPr>
            <a:xfrm>
              <a:off x="0" y="-47625"/>
              <a:ext cx="666600" cy="678000"/>
            </a:xfrm>
            <a:prstGeom prst="rect">
              <a:avLst/>
            </a:prstGeom>
            <a:noFill/>
            <a:ln>
              <a:noFill/>
            </a:ln>
          </p:spPr>
          <p:txBody>
            <a:bodyPr spcFirstLastPara="1" wrap="square" lIns="25400" tIns="25400" rIns="25400" bIns="25400" anchor="ctr" anchorCtr="0">
              <a:noAutofit/>
            </a:bodyPr>
            <a:lstStyle/>
            <a:p>
              <a:pPr marL="0" marR="0" lvl="0" indent="0" algn="ctr" rtl="0">
                <a:lnSpc>
                  <a:spcPct val="186611"/>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1089" name="Google Shape;1089;p83"/>
          <p:cNvSpPr txBox="1"/>
          <p:nvPr/>
        </p:nvSpPr>
        <p:spPr>
          <a:xfrm>
            <a:off x="863158" y="3044190"/>
            <a:ext cx="1873200" cy="1865700"/>
          </a:xfrm>
          <a:prstGeom prst="rect">
            <a:avLst/>
          </a:prstGeom>
          <a:noFill/>
          <a:ln>
            <a:noFill/>
          </a:ln>
        </p:spPr>
        <p:txBody>
          <a:bodyPr spcFirstLastPara="1" wrap="square" lIns="0" tIns="0" rIns="0" bIns="0" anchor="t" anchorCtr="0">
            <a:spAutoFit/>
          </a:bodyPr>
          <a:lstStyle/>
          <a:p>
            <a:pPr marL="0" marR="0" lvl="0" indent="0" algn="ctr" rtl="0">
              <a:lnSpc>
                <a:spcPct val="130000"/>
              </a:lnSpc>
              <a:spcBef>
                <a:spcPts val="0"/>
              </a:spcBef>
              <a:spcAft>
                <a:spcPts val="0"/>
              </a:spcAft>
              <a:buNone/>
            </a:pPr>
            <a:r>
              <a:rPr lang="en" sz="1200" b="0" i="0" u="none" strike="noStrike" cap="none">
                <a:solidFill>
                  <a:srgbClr val="FFFFFF"/>
                </a:solidFill>
                <a:latin typeface="Arial"/>
                <a:ea typeface="Arial"/>
                <a:cs typeface="Arial"/>
                <a:sym typeface="Arial"/>
              </a:rPr>
              <a:t>Find the magic and fun in presenting with Canva Presentations. Press the following keys while on Present mode! </a:t>
            </a:r>
            <a:endParaRPr sz="700"/>
          </a:p>
          <a:p>
            <a:pPr marL="0" marR="0" lvl="0" indent="0" algn="ctr" rtl="0">
              <a:lnSpc>
                <a:spcPct val="130000"/>
              </a:lnSpc>
              <a:spcBef>
                <a:spcPts val="0"/>
              </a:spcBef>
              <a:spcAft>
                <a:spcPts val="0"/>
              </a:spcAft>
              <a:buNone/>
            </a:pPr>
            <a:endParaRPr sz="1200" b="0" i="0" u="none" strike="noStrike" cap="none">
              <a:solidFill>
                <a:srgbClr val="FFFFFF"/>
              </a:solidFill>
              <a:latin typeface="Arial"/>
              <a:ea typeface="Arial"/>
              <a:cs typeface="Arial"/>
              <a:sym typeface="Arial"/>
            </a:endParaRPr>
          </a:p>
          <a:p>
            <a:pPr marL="0" marR="0" lvl="0" indent="0" algn="ctr" rtl="0">
              <a:lnSpc>
                <a:spcPct val="130000"/>
              </a:lnSpc>
              <a:spcBef>
                <a:spcPts val="0"/>
              </a:spcBef>
              <a:spcAft>
                <a:spcPts val="0"/>
              </a:spcAft>
              <a:buNone/>
            </a:pPr>
            <a:r>
              <a:rPr lang="en" sz="1200" b="0" i="0" u="none" strike="noStrike" cap="none">
                <a:solidFill>
                  <a:srgbClr val="FFFFFF"/>
                </a:solidFill>
                <a:latin typeface="Arial"/>
                <a:ea typeface="Arial"/>
                <a:cs typeface="Arial"/>
                <a:sym typeface="Arial"/>
              </a:rPr>
              <a:t>Delete or hide this page before presenting. </a:t>
            </a:r>
            <a:endParaRPr sz="700"/>
          </a:p>
        </p:txBody>
      </p:sp>
      <p:sp>
        <p:nvSpPr>
          <p:cNvPr id="1090" name="Google Shape;1090;p83"/>
          <p:cNvSpPr txBox="1"/>
          <p:nvPr/>
        </p:nvSpPr>
        <p:spPr>
          <a:xfrm>
            <a:off x="686276" y="376238"/>
            <a:ext cx="2222100" cy="507900"/>
          </a:xfrm>
          <a:prstGeom prst="rect">
            <a:avLst/>
          </a:prstGeom>
          <a:noFill/>
          <a:ln>
            <a:noFill/>
          </a:ln>
        </p:spPr>
        <p:txBody>
          <a:bodyPr spcFirstLastPara="1" wrap="square" lIns="0" tIns="0" rIns="0" bIns="0" anchor="t" anchorCtr="0">
            <a:spAutoFit/>
          </a:bodyPr>
          <a:lstStyle/>
          <a:p>
            <a:pPr marL="0" marR="0" lvl="0" indent="0" algn="ctr" rtl="0">
              <a:lnSpc>
                <a:spcPct val="126000"/>
              </a:lnSpc>
              <a:spcBef>
                <a:spcPts val="0"/>
              </a:spcBef>
              <a:spcAft>
                <a:spcPts val="0"/>
              </a:spcAft>
              <a:buNone/>
            </a:pPr>
            <a:r>
              <a:rPr lang="en" sz="3300" b="1"/>
              <a:t>Data Used</a:t>
            </a:r>
            <a:endParaRPr sz="7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A1C3FF"/>
        </a:solidFill>
        <a:effectLst/>
      </p:bgPr>
    </p:bg>
    <p:spTree>
      <p:nvGrpSpPr>
        <p:cNvPr id="1" name="Shape 265"/>
        <p:cNvGrpSpPr/>
        <p:nvPr/>
      </p:nvGrpSpPr>
      <p:grpSpPr>
        <a:xfrm>
          <a:off x="0" y="0"/>
          <a:ext cx="0" cy="0"/>
          <a:chOff x="0" y="0"/>
          <a:chExt cx="0" cy="0"/>
        </a:xfrm>
      </p:grpSpPr>
      <p:grpSp>
        <p:nvGrpSpPr>
          <p:cNvPr id="266" name="Google Shape;266;p30"/>
          <p:cNvGrpSpPr/>
          <p:nvPr/>
        </p:nvGrpSpPr>
        <p:grpSpPr>
          <a:xfrm rot="5400000">
            <a:off x="5932358" y="1280716"/>
            <a:ext cx="4653945" cy="2552744"/>
            <a:chOff x="0" y="-47625"/>
            <a:chExt cx="666611" cy="365644"/>
          </a:xfrm>
        </p:grpSpPr>
        <p:sp>
          <p:nvSpPr>
            <p:cNvPr id="267" name="Google Shape;267;p30"/>
            <p:cNvSpPr/>
            <p:nvPr/>
          </p:nvSpPr>
          <p:spPr>
            <a:xfrm>
              <a:off x="0" y="0"/>
              <a:ext cx="666611" cy="318019"/>
            </a:xfrm>
            <a:custGeom>
              <a:avLst/>
              <a:gdLst/>
              <a:ahLst/>
              <a:cxnLst/>
              <a:rect l="l" t="t" r="r" b="b"/>
              <a:pathLst>
                <a:path w="666611" h="318019" extrusionOk="0">
                  <a:moveTo>
                    <a:pt x="222324" y="298950"/>
                  </a:moveTo>
                  <a:cubicBezTo>
                    <a:pt x="256499" y="310464"/>
                    <a:pt x="295352" y="318019"/>
                    <a:pt x="333485" y="318019"/>
                  </a:cubicBezTo>
                  <a:cubicBezTo>
                    <a:pt x="371619" y="318019"/>
                    <a:pt x="408313" y="311542"/>
                    <a:pt x="442128" y="300028"/>
                  </a:cubicBezTo>
                  <a:cubicBezTo>
                    <a:pt x="442849" y="299669"/>
                    <a:pt x="443568" y="299669"/>
                    <a:pt x="444287" y="299309"/>
                  </a:cubicBezTo>
                  <a:cubicBezTo>
                    <a:pt x="571278" y="253254"/>
                    <a:pt x="664812" y="131640"/>
                    <a:pt x="666611" y="507"/>
                  </a:cubicBezTo>
                  <a:lnTo>
                    <a:pt x="666611" y="0"/>
                  </a:lnTo>
                  <a:lnTo>
                    <a:pt x="0" y="0"/>
                  </a:lnTo>
                  <a:lnTo>
                    <a:pt x="0" y="507"/>
                  </a:lnTo>
                  <a:cubicBezTo>
                    <a:pt x="1799" y="132359"/>
                    <a:pt x="93894" y="253974"/>
                    <a:pt x="222324" y="298950"/>
                  </a:cubicBezTo>
                  <a:close/>
                </a:path>
              </a:pathLst>
            </a:custGeom>
            <a:solidFill>
              <a:srgbClr val="F6B1FF"/>
            </a:solidFill>
            <a:ln w="95250" cap="sq" cmpd="sng">
              <a:solidFill>
                <a:srgbClr val="FFFFFF"/>
              </a:solidFill>
              <a:prstDash val="solid"/>
              <a:miter lim="8000"/>
              <a:headEnd type="none" w="sm" len="sm"/>
              <a:tailEnd type="none" w="sm" len="sm"/>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268" name="Google Shape;268;p30"/>
            <p:cNvSpPr txBox="1"/>
            <p:nvPr/>
          </p:nvSpPr>
          <p:spPr>
            <a:xfrm>
              <a:off x="0" y="-47625"/>
              <a:ext cx="666600" cy="238500"/>
            </a:xfrm>
            <a:prstGeom prst="rect">
              <a:avLst/>
            </a:prstGeom>
            <a:noFill/>
            <a:ln>
              <a:noFill/>
            </a:ln>
          </p:spPr>
          <p:txBody>
            <a:bodyPr spcFirstLastPara="1" wrap="square" lIns="25400" tIns="25400" rIns="25400" bIns="25400" anchor="ctr" anchorCtr="0">
              <a:noAutofit/>
            </a:bodyPr>
            <a:lstStyle/>
            <a:p>
              <a:pPr marL="0" marR="0" lvl="0" indent="0" algn="ctr" rtl="0">
                <a:lnSpc>
                  <a:spcPct val="186611"/>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269" name="Google Shape;269;p30"/>
          <p:cNvGrpSpPr/>
          <p:nvPr/>
        </p:nvGrpSpPr>
        <p:grpSpPr>
          <a:xfrm>
            <a:off x="7705564" y="1979295"/>
            <a:ext cx="1184900" cy="1184900"/>
            <a:chOff x="0" y="0"/>
            <a:chExt cx="812800" cy="812800"/>
          </a:xfrm>
        </p:grpSpPr>
        <p:sp>
          <p:nvSpPr>
            <p:cNvPr id="270" name="Google Shape;270;p30"/>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 cap="sq" cmpd="sng">
              <a:solidFill>
                <a:srgbClr val="FFFFFF"/>
              </a:solidFill>
              <a:prstDash val="solid"/>
              <a:miter lim="8000"/>
              <a:headEnd type="none" w="sm" len="sm"/>
              <a:tailEnd type="none" w="sm" len="sm"/>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271" name="Google Shape;271;p30"/>
            <p:cNvSpPr txBox="1"/>
            <p:nvPr/>
          </p:nvSpPr>
          <p:spPr>
            <a:xfrm>
              <a:off x="76200" y="28575"/>
              <a:ext cx="660300" cy="708000"/>
            </a:xfrm>
            <a:prstGeom prst="rect">
              <a:avLst/>
            </a:prstGeom>
            <a:noFill/>
            <a:ln>
              <a:noFill/>
            </a:ln>
          </p:spPr>
          <p:txBody>
            <a:bodyPr spcFirstLastPara="1" wrap="square" lIns="25400" tIns="25400" rIns="25400" bIns="25400" anchor="ctr" anchorCtr="0">
              <a:noAutofit/>
            </a:bodyPr>
            <a:lstStyle/>
            <a:p>
              <a:pPr marL="0" marR="0" lvl="0" indent="0" algn="ctr" rtl="0">
                <a:lnSpc>
                  <a:spcPct val="186611"/>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272" name="Google Shape;272;p30"/>
          <p:cNvGrpSpPr/>
          <p:nvPr/>
        </p:nvGrpSpPr>
        <p:grpSpPr>
          <a:xfrm>
            <a:off x="8298019" y="1888884"/>
            <a:ext cx="905172" cy="1275298"/>
            <a:chOff x="0" y="-47625"/>
            <a:chExt cx="476808" cy="671775"/>
          </a:xfrm>
        </p:grpSpPr>
        <p:sp>
          <p:nvSpPr>
            <p:cNvPr id="273" name="Google Shape;273;p30"/>
            <p:cNvSpPr/>
            <p:nvPr/>
          </p:nvSpPr>
          <p:spPr>
            <a:xfrm>
              <a:off x="0" y="0"/>
              <a:ext cx="476808" cy="624150"/>
            </a:xfrm>
            <a:custGeom>
              <a:avLst/>
              <a:gdLst/>
              <a:ahLst/>
              <a:cxnLst/>
              <a:rect l="l" t="t" r="r" b="b"/>
              <a:pathLst>
                <a:path w="476808" h="624150" extrusionOk="0">
                  <a:moveTo>
                    <a:pt x="0" y="0"/>
                  </a:moveTo>
                  <a:lnTo>
                    <a:pt x="476808" y="0"/>
                  </a:lnTo>
                  <a:lnTo>
                    <a:pt x="476808" y="624150"/>
                  </a:lnTo>
                  <a:lnTo>
                    <a:pt x="0" y="624150"/>
                  </a:lnTo>
                  <a:close/>
                </a:path>
              </a:pathLst>
            </a:custGeom>
            <a:solidFill>
              <a:srgbClr val="000000">
                <a:alpha val="0"/>
              </a:srgbClr>
            </a:solidFill>
            <a:ln w="95250" cap="sq" cmpd="sng">
              <a:solidFill>
                <a:srgbClr val="FFFFFF"/>
              </a:solidFill>
              <a:prstDash val="solid"/>
              <a:miter lim="8000"/>
              <a:headEnd type="none" w="sm" len="sm"/>
              <a:tailEnd type="none" w="sm" len="sm"/>
            </a:ln>
          </p:spPr>
          <p:txBody>
            <a:bodyPr/>
            <a:lstStyle/>
            <a:p>
              <a:endParaRPr lang="en-US"/>
            </a:p>
          </p:txBody>
        </p:sp>
        <p:sp>
          <p:nvSpPr>
            <p:cNvPr id="274" name="Google Shape;274;p30"/>
            <p:cNvSpPr txBox="1"/>
            <p:nvPr/>
          </p:nvSpPr>
          <p:spPr>
            <a:xfrm>
              <a:off x="0" y="-47625"/>
              <a:ext cx="476700" cy="671700"/>
            </a:xfrm>
            <a:prstGeom prst="rect">
              <a:avLst/>
            </a:prstGeom>
            <a:noFill/>
            <a:ln>
              <a:noFill/>
            </a:ln>
          </p:spPr>
          <p:txBody>
            <a:bodyPr spcFirstLastPara="1" wrap="square" lIns="25400" tIns="25400" rIns="25400" bIns="25400" anchor="ctr" anchorCtr="0">
              <a:noAutofit/>
            </a:bodyPr>
            <a:lstStyle/>
            <a:p>
              <a:pPr marL="0" marR="0" lvl="0" indent="0" algn="ctr" rtl="0">
                <a:lnSpc>
                  <a:spcPct val="186611"/>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275" name="Google Shape;275;p30"/>
          <p:cNvGrpSpPr/>
          <p:nvPr/>
        </p:nvGrpSpPr>
        <p:grpSpPr>
          <a:xfrm rot="-5400000">
            <a:off x="-1442303" y="1280725"/>
            <a:ext cx="4653945" cy="2552744"/>
            <a:chOff x="0" y="-47625"/>
            <a:chExt cx="666611" cy="365644"/>
          </a:xfrm>
        </p:grpSpPr>
        <p:sp>
          <p:nvSpPr>
            <p:cNvPr id="276" name="Google Shape;276;p30"/>
            <p:cNvSpPr/>
            <p:nvPr/>
          </p:nvSpPr>
          <p:spPr>
            <a:xfrm>
              <a:off x="0" y="0"/>
              <a:ext cx="666611" cy="318019"/>
            </a:xfrm>
            <a:custGeom>
              <a:avLst/>
              <a:gdLst/>
              <a:ahLst/>
              <a:cxnLst/>
              <a:rect l="l" t="t" r="r" b="b"/>
              <a:pathLst>
                <a:path w="666611" h="318019" extrusionOk="0">
                  <a:moveTo>
                    <a:pt x="222324" y="298950"/>
                  </a:moveTo>
                  <a:cubicBezTo>
                    <a:pt x="256499" y="310464"/>
                    <a:pt x="295352" y="318019"/>
                    <a:pt x="333485" y="318019"/>
                  </a:cubicBezTo>
                  <a:cubicBezTo>
                    <a:pt x="371619" y="318019"/>
                    <a:pt x="408313" y="311542"/>
                    <a:pt x="442128" y="300028"/>
                  </a:cubicBezTo>
                  <a:cubicBezTo>
                    <a:pt x="442849" y="299669"/>
                    <a:pt x="443568" y="299669"/>
                    <a:pt x="444287" y="299309"/>
                  </a:cubicBezTo>
                  <a:cubicBezTo>
                    <a:pt x="571278" y="253254"/>
                    <a:pt x="664812" y="131640"/>
                    <a:pt x="666611" y="507"/>
                  </a:cubicBezTo>
                  <a:lnTo>
                    <a:pt x="666611" y="0"/>
                  </a:lnTo>
                  <a:lnTo>
                    <a:pt x="0" y="0"/>
                  </a:lnTo>
                  <a:lnTo>
                    <a:pt x="0" y="507"/>
                  </a:lnTo>
                  <a:cubicBezTo>
                    <a:pt x="1799" y="132359"/>
                    <a:pt x="93894" y="253974"/>
                    <a:pt x="222324" y="298950"/>
                  </a:cubicBezTo>
                  <a:close/>
                </a:path>
              </a:pathLst>
            </a:custGeom>
            <a:solidFill>
              <a:srgbClr val="F6B1FF"/>
            </a:solidFill>
            <a:ln w="95250" cap="sq" cmpd="sng">
              <a:solidFill>
                <a:srgbClr val="FFFFFF"/>
              </a:solidFill>
              <a:prstDash val="solid"/>
              <a:miter lim="8000"/>
              <a:headEnd type="none" w="sm" len="sm"/>
              <a:tailEnd type="none" w="sm" len="sm"/>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277" name="Google Shape;277;p30"/>
            <p:cNvSpPr txBox="1"/>
            <p:nvPr/>
          </p:nvSpPr>
          <p:spPr>
            <a:xfrm>
              <a:off x="0" y="-47625"/>
              <a:ext cx="666600" cy="238500"/>
            </a:xfrm>
            <a:prstGeom prst="rect">
              <a:avLst/>
            </a:prstGeom>
            <a:noFill/>
            <a:ln>
              <a:noFill/>
            </a:ln>
          </p:spPr>
          <p:txBody>
            <a:bodyPr spcFirstLastPara="1" wrap="square" lIns="25400" tIns="25400" rIns="25400" bIns="25400" anchor="ctr" anchorCtr="0">
              <a:noAutofit/>
            </a:bodyPr>
            <a:lstStyle/>
            <a:p>
              <a:pPr marL="0" marR="0" lvl="0" indent="0" algn="ctr" rtl="0">
                <a:lnSpc>
                  <a:spcPct val="186611"/>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278" name="Google Shape;278;p30"/>
          <p:cNvGrpSpPr/>
          <p:nvPr/>
        </p:nvGrpSpPr>
        <p:grpSpPr>
          <a:xfrm rot="10800000">
            <a:off x="251438" y="1949990"/>
            <a:ext cx="1184900" cy="1184900"/>
            <a:chOff x="0" y="0"/>
            <a:chExt cx="812800" cy="812800"/>
          </a:xfrm>
        </p:grpSpPr>
        <p:sp>
          <p:nvSpPr>
            <p:cNvPr id="279" name="Google Shape;279;p30"/>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 cap="sq" cmpd="sng">
              <a:solidFill>
                <a:srgbClr val="FFFFFF"/>
              </a:solidFill>
              <a:prstDash val="solid"/>
              <a:miter lim="8000"/>
              <a:headEnd type="none" w="sm" len="sm"/>
              <a:tailEnd type="none" w="sm" len="sm"/>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280" name="Google Shape;280;p30"/>
            <p:cNvSpPr txBox="1"/>
            <p:nvPr/>
          </p:nvSpPr>
          <p:spPr>
            <a:xfrm>
              <a:off x="76200" y="28575"/>
              <a:ext cx="660300" cy="708000"/>
            </a:xfrm>
            <a:prstGeom prst="rect">
              <a:avLst/>
            </a:prstGeom>
            <a:noFill/>
            <a:ln>
              <a:noFill/>
            </a:ln>
          </p:spPr>
          <p:txBody>
            <a:bodyPr spcFirstLastPara="1" wrap="square" lIns="25400" tIns="25400" rIns="25400" bIns="25400" anchor="ctr" anchorCtr="0">
              <a:noAutofit/>
            </a:bodyPr>
            <a:lstStyle/>
            <a:p>
              <a:pPr marL="0" marR="0" lvl="0" indent="0" algn="ctr" rtl="0">
                <a:lnSpc>
                  <a:spcPct val="186611"/>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281" name="Google Shape;281;p30"/>
          <p:cNvGrpSpPr/>
          <p:nvPr/>
        </p:nvGrpSpPr>
        <p:grpSpPr>
          <a:xfrm rot="10800000">
            <a:off x="-59191" y="1950003"/>
            <a:ext cx="904979" cy="1275298"/>
            <a:chOff x="0" y="-47625"/>
            <a:chExt cx="476706" cy="671775"/>
          </a:xfrm>
        </p:grpSpPr>
        <p:sp>
          <p:nvSpPr>
            <p:cNvPr id="282" name="Google Shape;282;p30"/>
            <p:cNvSpPr/>
            <p:nvPr/>
          </p:nvSpPr>
          <p:spPr>
            <a:xfrm>
              <a:off x="0" y="0"/>
              <a:ext cx="476706" cy="624150"/>
            </a:xfrm>
            <a:custGeom>
              <a:avLst/>
              <a:gdLst/>
              <a:ahLst/>
              <a:cxnLst/>
              <a:rect l="l" t="t" r="r" b="b"/>
              <a:pathLst>
                <a:path w="476706" h="624150" extrusionOk="0">
                  <a:moveTo>
                    <a:pt x="0" y="0"/>
                  </a:moveTo>
                  <a:lnTo>
                    <a:pt x="476706" y="0"/>
                  </a:lnTo>
                  <a:lnTo>
                    <a:pt x="476706" y="624150"/>
                  </a:lnTo>
                  <a:lnTo>
                    <a:pt x="0" y="624150"/>
                  </a:lnTo>
                  <a:close/>
                </a:path>
              </a:pathLst>
            </a:custGeom>
            <a:solidFill>
              <a:srgbClr val="000000">
                <a:alpha val="0"/>
              </a:srgbClr>
            </a:solidFill>
            <a:ln w="95250" cap="sq" cmpd="sng">
              <a:solidFill>
                <a:srgbClr val="FFFFFF"/>
              </a:solidFill>
              <a:prstDash val="solid"/>
              <a:miter lim="8000"/>
              <a:headEnd type="none" w="sm" len="sm"/>
              <a:tailEnd type="none" w="sm" len="sm"/>
            </a:ln>
          </p:spPr>
          <p:txBody>
            <a:bodyPr/>
            <a:lstStyle/>
            <a:p>
              <a:endParaRPr lang="en-US"/>
            </a:p>
          </p:txBody>
        </p:sp>
        <p:sp>
          <p:nvSpPr>
            <p:cNvPr id="283" name="Google Shape;283;p30"/>
            <p:cNvSpPr txBox="1"/>
            <p:nvPr/>
          </p:nvSpPr>
          <p:spPr>
            <a:xfrm>
              <a:off x="0" y="-47625"/>
              <a:ext cx="476700" cy="671700"/>
            </a:xfrm>
            <a:prstGeom prst="rect">
              <a:avLst/>
            </a:prstGeom>
            <a:noFill/>
            <a:ln>
              <a:noFill/>
            </a:ln>
          </p:spPr>
          <p:txBody>
            <a:bodyPr spcFirstLastPara="1" wrap="square" lIns="25400" tIns="25400" rIns="25400" bIns="25400" anchor="ctr" anchorCtr="0">
              <a:noAutofit/>
            </a:bodyPr>
            <a:lstStyle/>
            <a:p>
              <a:pPr marL="0" marR="0" lvl="0" indent="0" algn="ctr" rtl="0">
                <a:lnSpc>
                  <a:spcPct val="186611"/>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cxnSp>
        <p:nvCxnSpPr>
          <p:cNvPr id="284" name="Google Shape;284;p30"/>
          <p:cNvCxnSpPr/>
          <p:nvPr/>
        </p:nvCxnSpPr>
        <p:spPr>
          <a:xfrm>
            <a:off x="0" y="253928"/>
            <a:ext cx="9144000" cy="0"/>
          </a:xfrm>
          <a:prstGeom prst="straightConnector1">
            <a:avLst/>
          </a:prstGeom>
          <a:noFill/>
          <a:ln w="95250" cap="flat" cmpd="sng">
            <a:solidFill>
              <a:srgbClr val="FFFFFF"/>
            </a:solidFill>
            <a:prstDash val="solid"/>
            <a:round/>
            <a:headEnd type="none" w="sm" len="sm"/>
            <a:tailEnd type="none" w="sm" len="sm"/>
          </a:ln>
        </p:spPr>
      </p:cxnSp>
      <p:cxnSp>
        <p:nvCxnSpPr>
          <p:cNvPr id="285" name="Google Shape;285;p30"/>
          <p:cNvCxnSpPr/>
          <p:nvPr/>
        </p:nvCxnSpPr>
        <p:spPr>
          <a:xfrm>
            <a:off x="0" y="4860257"/>
            <a:ext cx="9144000" cy="0"/>
          </a:xfrm>
          <a:prstGeom prst="straightConnector1">
            <a:avLst/>
          </a:prstGeom>
          <a:noFill/>
          <a:ln w="95250" cap="flat" cmpd="sng">
            <a:solidFill>
              <a:srgbClr val="FFFFFF"/>
            </a:solidFill>
            <a:prstDash val="solid"/>
            <a:round/>
            <a:headEnd type="none" w="sm" len="sm"/>
            <a:tailEnd type="none" w="sm" len="sm"/>
          </a:ln>
        </p:spPr>
      </p:cxnSp>
      <p:sp>
        <p:nvSpPr>
          <p:cNvPr id="286" name="Google Shape;286;p30"/>
          <p:cNvSpPr txBox="1"/>
          <p:nvPr/>
        </p:nvSpPr>
        <p:spPr>
          <a:xfrm>
            <a:off x="1169151" y="388175"/>
            <a:ext cx="6820800" cy="769500"/>
          </a:xfrm>
          <a:prstGeom prst="rect">
            <a:avLst/>
          </a:prstGeom>
          <a:noFill/>
          <a:ln>
            <a:noFill/>
          </a:ln>
        </p:spPr>
        <p:txBody>
          <a:bodyPr spcFirstLastPara="1" wrap="square" lIns="0" tIns="0" rIns="0" bIns="0" anchor="t" anchorCtr="0">
            <a:spAutoFit/>
          </a:bodyPr>
          <a:lstStyle/>
          <a:p>
            <a:pPr marL="0" marR="0" lvl="0" indent="0" algn="ctr" rtl="0">
              <a:lnSpc>
                <a:spcPct val="126000"/>
              </a:lnSpc>
              <a:spcBef>
                <a:spcPts val="0"/>
              </a:spcBef>
              <a:spcAft>
                <a:spcPts val="0"/>
              </a:spcAft>
              <a:buNone/>
            </a:pPr>
            <a:r>
              <a:rPr lang="en" sz="5000" b="1"/>
              <a:t>Problem Statement</a:t>
            </a:r>
            <a:endParaRPr sz="200"/>
          </a:p>
        </p:txBody>
      </p:sp>
      <p:sp>
        <p:nvSpPr>
          <p:cNvPr id="291" name="Google Shape;291;p30"/>
          <p:cNvSpPr txBox="1"/>
          <p:nvPr/>
        </p:nvSpPr>
        <p:spPr>
          <a:xfrm>
            <a:off x="2537705" y="1779363"/>
            <a:ext cx="4068600" cy="24381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 sz="2400" b="1" i="1"/>
              <a:t>Can the Number of Personal Fouls Committed by a Player be Predicted using NBA Box Score Data?</a:t>
            </a:r>
            <a:endParaRPr sz="300" i="1"/>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Shape 295"/>
        <p:cNvGrpSpPr/>
        <p:nvPr/>
      </p:nvGrpSpPr>
      <p:grpSpPr>
        <a:xfrm>
          <a:off x="0" y="0"/>
          <a:ext cx="0" cy="0"/>
          <a:chOff x="0" y="0"/>
          <a:chExt cx="0" cy="0"/>
        </a:xfrm>
      </p:grpSpPr>
      <p:sp>
        <p:nvSpPr>
          <p:cNvPr id="296" name="Google Shape;296;p31"/>
          <p:cNvSpPr/>
          <p:nvPr/>
        </p:nvSpPr>
        <p:spPr>
          <a:xfrm>
            <a:off x="822175" y="3305030"/>
            <a:ext cx="3494868" cy="1474292"/>
          </a:xfrm>
          <a:custGeom>
            <a:avLst/>
            <a:gdLst/>
            <a:ahLst/>
            <a:cxnLst/>
            <a:rect l="l" t="t" r="r" b="b"/>
            <a:pathLst>
              <a:path w="6989736" h="2948583" extrusionOk="0">
                <a:moveTo>
                  <a:pt x="0" y="0"/>
                </a:moveTo>
                <a:lnTo>
                  <a:pt x="6989736" y="0"/>
                </a:lnTo>
                <a:lnTo>
                  <a:pt x="6989736" y="2948583"/>
                </a:lnTo>
                <a:lnTo>
                  <a:pt x="0" y="2948583"/>
                </a:lnTo>
                <a:lnTo>
                  <a:pt x="0" y="0"/>
                </a:lnTo>
                <a:close/>
              </a:path>
            </a:pathLst>
          </a:custGeom>
          <a:blipFill rotWithShape="1">
            <a:blip r:embed="rId3">
              <a:alphaModFix/>
            </a:blip>
            <a:stretch>
              <a:fillRect/>
            </a:stretch>
          </a:blipFill>
          <a:ln>
            <a:noFill/>
          </a:ln>
        </p:spPr>
        <p:txBody>
          <a:bodyPr/>
          <a:lstStyle/>
          <a:p>
            <a:endParaRPr lang="en-US"/>
          </a:p>
        </p:txBody>
      </p:sp>
      <p:pic>
        <p:nvPicPr>
          <p:cNvPr id="297" name="Google Shape;297;p31"/>
          <p:cNvPicPr preferRelativeResize="0"/>
          <p:nvPr/>
        </p:nvPicPr>
        <p:blipFill rotWithShape="1">
          <a:blip r:embed="rId4">
            <a:alphaModFix/>
          </a:blip>
          <a:srcRect/>
          <a:stretch/>
        </p:blipFill>
        <p:spPr>
          <a:xfrm>
            <a:off x="822175" y="1873950"/>
            <a:ext cx="2981416" cy="2862159"/>
          </a:xfrm>
          <a:prstGeom prst="rect">
            <a:avLst/>
          </a:prstGeom>
          <a:noFill/>
          <a:ln>
            <a:noFill/>
          </a:ln>
        </p:spPr>
      </p:pic>
      <p:sp>
        <p:nvSpPr>
          <p:cNvPr id="298" name="Google Shape;298;p31"/>
          <p:cNvSpPr/>
          <p:nvPr/>
        </p:nvSpPr>
        <p:spPr>
          <a:xfrm>
            <a:off x="1096144" y="2012693"/>
            <a:ext cx="2498291" cy="2493748"/>
          </a:xfrm>
          <a:custGeom>
            <a:avLst/>
            <a:gdLst/>
            <a:ahLst/>
            <a:cxnLst/>
            <a:rect l="l" t="t" r="r" b="b"/>
            <a:pathLst>
              <a:path w="4996581" h="4987496" extrusionOk="0">
                <a:moveTo>
                  <a:pt x="0" y="0"/>
                </a:moveTo>
                <a:lnTo>
                  <a:pt x="4996580" y="0"/>
                </a:lnTo>
                <a:lnTo>
                  <a:pt x="4996580" y="4987496"/>
                </a:lnTo>
                <a:lnTo>
                  <a:pt x="0" y="4987496"/>
                </a:lnTo>
                <a:lnTo>
                  <a:pt x="0" y="0"/>
                </a:lnTo>
                <a:close/>
              </a:path>
            </a:pathLst>
          </a:custGeom>
          <a:blipFill rotWithShape="1">
            <a:blip r:embed="rId5">
              <a:alphaModFix/>
            </a:blip>
            <a:stretch>
              <a:fillRect/>
            </a:stretch>
          </a:blipFill>
          <a:ln>
            <a:noFill/>
          </a:ln>
        </p:spPr>
        <p:txBody>
          <a:bodyPr/>
          <a:lstStyle/>
          <a:p>
            <a:endParaRPr lang="en-US"/>
          </a:p>
        </p:txBody>
      </p:sp>
      <p:sp>
        <p:nvSpPr>
          <p:cNvPr id="299" name="Google Shape;299;p31"/>
          <p:cNvSpPr/>
          <p:nvPr/>
        </p:nvSpPr>
        <p:spPr>
          <a:xfrm>
            <a:off x="4910880" y="857934"/>
            <a:ext cx="687168" cy="569725"/>
          </a:xfrm>
          <a:custGeom>
            <a:avLst/>
            <a:gdLst/>
            <a:ahLst/>
            <a:cxnLst/>
            <a:rect l="l" t="t" r="r" b="b"/>
            <a:pathLst>
              <a:path w="1374337" h="1139450" extrusionOk="0">
                <a:moveTo>
                  <a:pt x="0" y="0"/>
                </a:moveTo>
                <a:lnTo>
                  <a:pt x="1374337" y="0"/>
                </a:lnTo>
                <a:lnTo>
                  <a:pt x="1374337" y="1139450"/>
                </a:lnTo>
                <a:lnTo>
                  <a:pt x="0" y="1139450"/>
                </a:lnTo>
                <a:lnTo>
                  <a:pt x="0" y="0"/>
                </a:lnTo>
                <a:close/>
              </a:path>
            </a:pathLst>
          </a:custGeom>
          <a:blipFill rotWithShape="1">
            <a:blip r:embed="rId6">
              <a:alphaModFix/>
            </a:blip>
            <a:stretch>
              <a:fillRect/>
            </a:stretch>
          </a:blipFill>
          <a:ln>
            <a:noFill/>
          </a:ln>
        </p:spPr>
        <p:txBody>
          <a:bodyPr/>
          <a:lstStyle/>
          <a:p>
            <a:endParaRPr lang="en-US"/>
          </a:p>
        </p:txBody>
      </p:sp>
      <p:sp>
        <p:nvSpPr>
          <p:cNvPr id="300" name="Google Shape;300;p31"/>
          <p:cNvSpPr/>
          <p:nvPr/>
        </p:nvSpPr>
        <p:spPr>
          <a:xfrm>
            <a:off x="5022930" y="3762437"/>
            <a:ext cx="687168" cy="705117"/>
          </a:xfrm>
          <a:custGeom>
            <a:avLst/>
            <a:gdLst/>
            <a:ahLst/>
            <a:cxnLst/>
            <a:rect l="l" t="t" r="r" b="b"/>
            <a:pathLst>
              <a:path w="1374337" h="1410234" extrusionOk="0">
                <a:moveTo>
                  <a:pt x="0" y="0"/>
                </a:moveTo>
                <a:lnTo>
                  <a:pt x="1374337" y="0"/>
                </a:lnTo>
                <a:lnTo>
                  <a:pt x="1374337" y="1410234"/>
                </a:lnTo>
                <a:lnTo>
                  <a:pt x="0" y="1410234"/>
                </a:lnTo>
                <a:lnTo>
                  <a:pt x="0" y="0"/>
                </a:lnTo>
                <a:close/>
              </a:path>
            </a:pathLst>
          </a:custGeom>
          <a:blipFill rotWithShape="1">
            <a:blip r:embed="rId7">
              <a:alphaModFix/>
            </a:blip>
            <a:stretch>
              <a:fillRect/>
            </a:stretch>
          </a:blipFill>
          <a:ln>
            <a:noFill/>
          </a:ln>
        </p:spPr>
        <p:txBody>
          <a:bodyPr/>
          <a:lstStyle/>
          <a:p>
            <a:endParaRPr lang="en-US"/>
          </a:p>
        </p:txBody>
      </p:sp>
      <p:sp>
        <p:nvSpPr>
          <p:cNvPr id="301" name="Google Shape;301;p31"/>
          <p:cNvSpPr/>
          <p:nvPr/>
        </p:nvSpPr>
        <p:spPr>
          <a:xfrm>
            <a:off x="4910880" y="2031655"/>
            <a:ext cx="687168" cy="684670"/>
          </a:xfrm>
          <a:custGeom>
            <a:avLst/>
            <a:gdLst/>
            <a:ahLst/>
            <a:cxnLst/>
            <a:rect l="l" t="t" r="r" b="b"/>
            <a:pathLst>
              <a:path w="1374337" h="1369339" extrusionOk="0">
                <a:moveTo>
                  <a:pt x="0" y="0"/>
                </a:moveTo>
                <a:lnTo>
                  <a:pt x="1374337" y="0"/>
                </a:lnTo>
                <a:lnTo>
                  <a:pt x="1374337" y="1369340"/>
                </a:lnTo>
                <a:lnTo>
                  <a:pt x="0" y="1369340"/>
                </a:lnTo>
                <a:lnTo>
                  <a:pt x="0" y="0"/>
                </a:lnTo>
                <a:close/>
              </a:path>
            </a:pathLst>
          </a:custGeom>
          <a:blipFill rotWithShape="1">
            <a:blip r:embed="rId8">
              <a:alphaModFix/>
            </a:blip>
            <a:stretch>
              <a:fillRect/>
            </a:stretch>
          </a:blipFill>
          <a:ln>
            <a:noFill/>
          </a:ln>
        </p:spPr>
        <p:txBody>
          <a:bodyPr/>
          <a:lstStyle/>
          <a:p>
            <a:endParaRPr lang="en-US"/>
          </a:p>
        </p:txBody>
      </p:sp>
      <p:cxnSp>
        <p:nvCxnSpPr>
          <p:cNvPr id="302" name="Google Shape;302;p31"/>
          <p:cNvCxnSpPr/>
          <p:nvPr/>
        </p:nvCxnSpPr>
        <p:spPr>
          <a:xfrm>
            <a:off x="0" y="253928"/>
            <a:ext cx="9144000" cy="0"/>
          </a:xfrm>
          <a:prstGeom prst="straightConnector1">
            <a:avLst/>
          </a:prstGeom>
          <a:noFill/>
          <a:ln w="95250" cap="flat" cmpd="sng">
            <a:solidFill>
              <a:srgbClr val="FFFFFF"/>
            </a:solidFill>
            <a:prstDash val="solid"/>
            <a:round/>
            <a:headEnd type="none" w="sm" len="sm"/>
            <a:tailEnd type="none" w="sm" len="sm"/>
          </a:ln>
        </p:spPr>
      </p:cxnSp>
      <p:cxnSp>
        <p:nvCxnSpPr>
          <p:cNvPr id="303" name="Google Shape;303;p31"/>
          <p:cNvCxnSpPr/>
          <p:nvPr/>
        </p:nvCxnSpPr>
        <p:spPr>
          <a:xfrm>
            <a:off x="-111325" y="7189057"/>
            <a:ext cx="9144000" cy="0"/>
          </a:xfrm>
          <a:prstGeom prst="straightConnector1">
            <a:avLst/>
          </a:prstGeom>
          <a:noFill/>
          <a:ln w="95250" cap="flat" cmpd="sng">
            <a:solidFill>
              <a:srgbClr val="FFFFFF"/>
            </a:solidFill>
            <a:prstDash val="solid"/>
            <a:round/>
            <a:headEnd type="none" w="sm" len="sm"/>
            <a:tailEnd type="none" w="sm" len="sm"/>
          </a:ln>
        </p:spPr>
      </p:cxnSp>
      <p:pic>
        <p:nvPicPr>
          <p:cNvPr id="304" name="Google Shape;304;p31"/>
          <p:cNvPicPr preferRelativeResize="0"/>
          <p:nvPr/>
        </p:nvPicPr>
        <p:blipFill rotWithShape="1">
          <a:blip r:embed="rId9">
            <a:alphaModFix/>
          </a:blip>
          <a:srcRect/>
          <a:stretch/>
        </p:blipFill>
        <p:spPr>
          <a:xfrm rot="-1116516">
            <a:off x="3131142" y="2105934"/>
            <a:ext cx="353697" cy="535904"/>
          </a:xfrm>
          <a:prstGeom prst="rect">
            <a:avLst/>
          </a:prstGeom>
          <a:noFill/>
          <a:ln>
            <a:noFill/>
          </a:ln>
        </p:spPr>
      </p:pic>
      <p:grpSp>
        <p:nvGrpSpPr>
          <p:cNvPr id="305" name="Google Shape;305;p31"/>
          <p:cNvGrpSpPr/>
          <p:nvPr/>
        </p:nvGrpSpPr>
        <p:grpSpPr>
          <a:xfrm>
            <a:off x="5857391" y="731466"/>
            <a:ext cx="2772225" cy="752103"/>
            <a:chOff x="0" y="578975"/>
            <a:chExt cx="7392600" cy="2005608"/>
          </a:xfrm>
        </p:grpSpPr>
        <p:sp>
          <p:nvSpPr>
            <p:cNvPr id="306" name="Google Shape;306;p31"/>
            <p:cNvSpPr txBox="1"/>
            <p:nvPr/>
          </p:nvSpPr>
          <p:spPr>
            <a:xfrm>
              <a:off x="0" y="578975"/>
              <a:ext cx="7392600" cy="574500"/>
            </a:xfrm>
            <a:prstGeom prst="rect">
              <a:avLst/>
            </a:prstGeom>
            <a:noFill/>
            <a:ln>
              <a:noFill/>
            </a:ln>
          </p:spPr>
          <p:txBody>
            <a:bodyPr spcFirstLastPara="1" wrap="square" lIns="0" tIns="0" rIns="0" bIns="0" anchor="t" anchorCtr="0">
              <a:spAutoFit/>
            </a:bodyPr>
            <a:lstStyle/>
            <a:p>
              <a:pPr marL="0" marR="0" lvl="0" indent="0" algn="l" rtl="0">
                <a:lnSpc>
                  <a:spcPct val="120007"/>
                </a:lnSpc>
                <a:spcBef>
                  <a:spcPts val="0"/>
                </a:spcBef>
                <a:spcAft>
                  <a:spcPts val="0"/>
                </a:spcAft>
                <a:buNone/>
              </a:pPr>
              <a:r>
                <a:rPr lang="en" b="1">
                  <a:solidFill>
                    <a:schemeClr val="dk1"/>
                  </a:solidFill>
                </a:rPr>
                <a:t>Who</a:t>
              </a:r>
              <a:endParaRPr sz="700">
                <a:solidFill>
                  <a:schemeClr val="dk1"/>
                </a:solidFill>
              </a:endParaRPr>
            </a:p>
          </p:txBody>
        </p:sp>
        <p:sp>
          <p:nvSpPr>
            <p:cNvPr id="307" name="Google Shape;307;p31"/>
            <p:cNvSpPr txBox="1"/>
            <p:nvPr/>
          </p:nvSpPr>
          <p:spPr>
            <a:xfrm>
              <a:off x="0" y="1525583"/>
              <a:ext cx="7392600" cy="1059000"/>
            </a:xfrm>
            <a:prstGeom prst="rect">
              <a:avLst/>
            </a:prstGeom>
            <a:noFill/>
            <a:ln>
              <a:noFill/>
            </a:ln>
          </p:spPr>
          <p:txBody>
            <a:bodyPr spcFirstLastPara="1" wrap="square" lIns="0" tIns="0" rIns="0" bIns="0" anchor="t" anchorCtr="0">
              <a:spAutoFit/>
            </a:bodyPr>
            <a:lstStyle/>
            <a:p>
              <a:pPr marL="0" lvl="0" indent="0" algn="l" rtl="0">
                <a:lnSpc>
                  <a:spcPct val="115000"/>
                </a:lnSpc>
                <a:spcBef>
                  <a:spcPts val="0"/>
                </a:spcBef>
                <a:spcAft>
                  <a:spcPts val="0"/>
                </a:spcAft>
                <a:buClr>
                  <a:schemeClr val="dk1"/>
                </a:buClr>
                <a:buSzPts val="1100"/>
                <a:buFont typeface="Arial"/>
                <a:buNone/>
              </a:pPr>
              <a:r>
                <a:rPr lang="en" sz="1200">
                  <a:solidFill>
                    <a:schemeClr val="dk1"/>
                  </a:solidFill>
                </a:rPr>
                <a:t>NBA coaches, players, teams, and data analysts</a:t>
              </a:r>
              <a:endParaRPr sz="1200">
                <a:solidFill>
                  <a:schemeClr val="dk1"/>
                </a:solidFill>
              </a:endParaRPr>
            </a:p>
          </p:txBody>
        </p:sp>
      </p:grpSp>
      <p:grpSp>
        <p:nvGrpSpPr>
          <p:cNvPr id="308" name="Google Shape;308;p31"/>
          <p:cNvGrpSpPr/>
          <p:nvPr/>
        </p:nvGrpSpPr>
        <p:grpSpPr>
          <a:xfrm>
            <a:off x="5857391" y="1866758"/>
            <a:ext cx="2772225" cy="1256891"/>
            <a:chOff x="0" y="756942"/>
            <a:chExt cx="7392600" cy="3351708"/>
          </a:xfrm>
        </p:grpSpPr>
        <p:sp>
          <p:nvSpPr>
            <p:cNvPr id="309" name="Google Shape;309;p31"/>
            <p:cNvSpPr txBox="1"/>
            <p:nvPr/>
          </p:nvSpPr>
          <p:spPr>
            <a:xfrm>
              <a:off x="0" y="756942"/>
              <a:ext cx="7392600" cy="574500"/>
            </a:xfrm>
            <a:prstGeom prst="rect">
              <a:avLst/>
            </a:prstGeom>
            <a:noFill/>
            <a:ln>
              <a:noFill/>
            </a:ln>
          </p:spPr>
          <p:txBody>
            <a:bodyPr spcFirstLastPara="1" wrap="square" lIns="0" tIns="0" rIns="0" bIns="0" anchor="t" anchorCtr="0">
              <a:spAutoFit/>
            </a:bodyPr>
            <a:lstStyle/>
            <a:p>
              <a:pPr marL="0" marR="0" lvl="0" indent="0" algn="l" rtl="0">
                <a:lnSpc>
                  <a:spcPct val="120007"/>
                </a:lnSpc>
                <a:spcBef>
                  <a:spcPts val="0"/>
                </a:spcBef>
                <a:spcAft>
                  <a:spcPts val="0"/>
                </a:spcAft>
                <a:buNone/>
              </a:pPr>
              <a:r>
                <a:rPr lang="en" b="1">
                  <a:solidFill>
                    <a:schemeClr val="dk1"/>
                  </a:solidFill>
                </a:rPr>
                <a:t>What</a:t>
              </a:r>
              <a:endParaRPr sz="700">
                <a:solidFill>
                  <a:schemeClr val="dk1"/>
                </a:solidFill>
              </a:endParaRPr>
            </a:p>
          </p:txBody>
        </p:sp>
        <p:sp>
          <p:nvSpPr>
            <p:cNvPr id="310" name="Google Shape;310;p31"/>
            <p:cNvSpPr txBox="1"/>
            <p:nvPr/>
          </p:nvSpPr>
          <p:spPr>
            <a:xfrm>
              <a:off x="0" y="1916850"/>
              <a:ext cx="7392600" cy="2191800"/>
            </a:xfrm>
            <a:prstGeom prst="rect">
              <a:avLst/>
            </a:prstGeom>
            <a:noFill/>
            <a:ln>
              <a:noFill/>
            </a:ln>
          </p:spPr>
          <p:txBody>
            <a:bodyPr spcFirstLastPara="1" wrap="square" lIns="0" tIns="0" rIns="0" bIns="0" anchor="t" anchorCtr="0">
              <a:spAutoFit/>
            </a:bodyPr>
            <a:lstStyle/>
            <a:p>
              <a:pPr marL="0" lvl="0" indent="0" algn="l" rtl="0">
                <a:lnSpc>
                  <a:spcPct val="115000"/>
                </a:lnSpc>
                <a:spcBef>
                  <a:spcPts val="0"/>
                </a:spcBef>
                <a:spcAft>
                  <a:spcPts val="0"/>
                </a:spcAft>
                <a:buSzPts val="1100"/>
                <a:buNone/>
              </a:pPr>
              <a:r>
                <a:rPr lang="en" sz="1200">
                  <a:solidFill>
                    <a:schemeClr val="dk1"/>
                  </a:solidFill>
                </a:rPr>
                <a:t>How NBA teams and coaches can use game data to predict fouls and prevent players from fouling out through improved game management</a:t>
              </a:r>
              <a:endParaRPr sz="1200">
                <a:solidFill>
                  <a:schemeClr val="dk1"/>
                </a:solidFill>
              </a:endParaRPr>
            </a:p>
          </p:txBody>
        </p:sp>
      </p:grpSp>
      <p:grpSp>
        <p:nvGrpSpPr>
          <p:cNvPr id="311" name="Google Shape;311;p31"/>
          <p:cNvGrpSpPr/>
          <p:nvPr/>
        </p:nvGrpSpPr>
        <p:grpSpPr>
          <a:xfrm>
            <a:off x="5857391" y="3320330"/>
            <a:ext cx="2772237" cy="1226866"/>
            <a:chOff x="0" y="845142"/>
            <a:chExt cx="7392633" cy="3271642"/>
          </a:xfrm>
        </p:grpSpPr>
        <p:sp>
          <p:nvSpPr>
            <p:cNvPr id="312" name="Google Shape;312;p31"/>
            <p:cNvSpPr txBox="1"/>
            <p:nvPr/>
          </p:nvSpPr>
          <p:spPr>
            <a:xfrm>
              <a:off x="33" y="845142"/>
              <a:ext cx="7392600" cy="574500"/>
            </a:xfrm>
            <a:prstGeom prst="rect">
              <a:avLst/>
            </a:prstGeom>
            <a:noFill/>
            <a:ln>
              <a:noFill/>
            </a:ln>
          </p:spPr>
          <p:txBody>
            <a:bodyPr spcFirstLastPara="1" wrap="square" lIns="0" tIns="0" rIns="0" bIns="0" anchor="t" anchorCtr="0">
              <a:spAutoFit/>
            </a:bodyPr>
            <a:lstStyle/>
            <a:p>
              <a:pPr marL="0" marR="0" lvl="0" indent="0" algn="l" rtl="0">
                <a:lnSpc>
                  <a:spcPct val="120007"/>
                </a:lnSpc>
                <a:spcBef>
                  <a:spcPts val="0"/>
                </a:spcBef>
                <a:spcAft>
                  <a:spcPts val="0"/>
                </a:spcAft>
                <a:buNone/>
              </a:pPr>
              <a:r>
                <a:rPr lang="en" b="1">
                  <a:solidFill>
                    <a:schemeClr val="dk1"/>
                  </a:solidFill>
                </a:rPr>
                <a:t>Where and When </a:t>
              </a:r>
              <a:endParaRPr sz="700">
                <a:solidFill>
                  <a:schemeClr val="dk1"/>
                </a:solidFill>
              </a:endParaRPr>
            </a:p>
          </p:txBody>
        </p:sp>
        <p:sp>
          <p:nvSpPr>
            <p:cNvPr id="313" name="Google Shape;313;p31"/>
            <p:cNvSpPr txBox="1"/>
            <p:nvPr/>
          </p:nvSpPr>
          <p:spPr>
            <a:xfrm>
              <a:off x="0" y="1654083"/>
              <a:ext cx="7392600" cy="2462700"/>
            </a:xfrm>
            <a:prstGeom prst="rect">
              <a:avLst/>
            </a:prstGeom>
            <a:noFill/>
            <a:ln>
              <a:noFill/>
            </a:ln>
          </p:spPr>
          <p:txBody>
            <a:bodyPr spcFirstLastPara="1" wrap="square" lIns="0" tIns="0" rIns="0" bIns="0" anchor="t" anchorCtr="0">
              <a:spAutoFit/>
            </a:bodyPr>
            <a:lstStyle/>
            <a:p>
              <a:pPr marL="457200" lvl="0" indent="-304800" algn="l" rtl="0">
                <a:spcBef>
                  <a:spcPts val="0"/>
                </a:spcBef>
                <a:spcAft>
                  <a:spcPts val="0"/>
                </a:spcAft>
                <a:buClr>
                  <a:schemeClr val="dk1"/>
                </a:buClr>
                <a:buSzPts val="1200"/>
                <a:buChar char="●"/>
              </a:pPr>
              <a:r>
                <a:rPr lang="en" sz="1200">
                  <a:solidFill>
                    <a:schemeClr val="dk1"/>
                  </a:solidFill>
                </a:rPr>
                <a:t>NBA games from 2004-2020</a:t>
              </a:r>
              <a:endParaRPr sz="1200">
                <a:solidFill>
                  <a:schemeClr val="dk1"/>
                </a:solidFill>
              </a:endParaRPr>
            </a:p>
            <a:p>
              <a:pPr marL="457200" lvl="0" indent="-304800" algn="l" rtl="0">
                <a:spcBef>
                  <a:spcPts val="0"/>
                </a:spcBef>
                <a:spcAft>
                  <a:spcPts val="0"/>
                </a:spcAft>
                <a:buClr>
                  <a:schemeClr val="dk1"/>
                </a:buClr>
                <a:buSzPts val="1200"/>
                <a:buChar char="●"/>
              </a:pPr>
              <a:r>
                <a:rPr lang="en" sz="1200">
                  <a:solidFill>
                    <a:schemeClr val="dk1"/>
                  </a:solidFill>
                </a:rPr>
                <a:t>Trend: Many analysts argue fouls are being called more easily nowadays</a:t>
              </a:r>
              <a:endParaRPr sz="1200">
                <a:solidFill>
                  <a:schemeClr val="dk1"/>
                </a:solidFill>
              </a:endParaRPr>
            </a:p>
            <a:p>
              <a:pPr marL="457200" lvl="0" indent="0" algn="l" rtl="0">
                <a:spcBef>
                  <a:spcPts val="0"/>
                </a:spcBef>
                <a:spcAft>
                  <a:spcPts val="0"/>
                </a:spcAft>
                <a:buNone/>
              </a:pPr>
              <a:endParaRPr sz="1200">
                <a:solidFill>
                  <a:schemeClr val="dk1"/>
                </a:solidFill>
              </a:endParaRPr>
            </a:p>
          </p:txBody>
        </p:sp>
      </p:grpSp>
      <p:sp>
        <p:nvSpPr>
          <p:cNvPr id="314" name="Google Shape;314;p31"/>
          <p:cNvSpPr txBox="1"/>
          <p:nvPr/>
        </p:nvSpPr>
        <p:spPr>
          <a:xfrm>
            <a:off x="514350" y="352425"/>
            <a:ext cx="3495000" cy="1321800"/>
          </a:xfrm>
          <a:prstGeom prst="rect">
            <a:avLst/>
          </a:prstGeom>
          <a:noFill/>
          <a:ln>
            <a:noFill/>
          </a:ln>
        </p:spPr>
        <p:txBody>
          <a:bodyPr spcFirstLastPara="1" wrap="square" lIns="0" tIns="0" rIns="0" bIns="0" anchor="t" anchorCtr="0">
            <a:spAutoFit/>
          </a:bodyPr>
          <a:lstStyle/>
          <a:p>
            <a:pPr marL="0" marR="0" lvl="0" indent="0" algn="l" rtl="0">
              <a:lnSpc>
                <a:spcPct val="126000"/>
              </a:lnSpc>
              <a:spcBef>
                <a:spcPts val="0"/>
              </a:spcBef>
              <a:spcAft>
                <a:spcPts val="0"/>
              </a:spcAft>
              <a:buNone/>
            </a:pPr>
            <a:r>
              <a:rPr lang="en" sz="3800" b="1"/>
              <a:t>Problem Framing</a:t>
            </a:r>
            <a:endParaRPr sz="700"/>
          </a:p>
        </p:txBody>
      </p:sp>
      <p:pic>
        <p:nvPicPr>
          <p:cNvPr id="315" name="Google Shape;315;p31"/>
          <p:cNvPicPr preferRelativeResize="0"/>
          <p:nvPr/>
        </p:nvPicPr>
        <p:blipFill>
          <a:blip r:embed="rId10">
            <a:alphaModFix/>
          </a:blip>
          <a:stretch>
            <a:fillRect/>
          </a:stretch>
        </p:blipFill>
        <p:spPr>
          <a:xfrm>
            <a:off x="533134" y="1730541"/>
            <a:ext cx="3559500" cy="30580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Shape 320"/>
        <p:cNvGrpSpPr/>
        <p:nvPr/>
      </p:nvGrpSpPr>
      <p:grpSpPr>
        <a:xfrm>
          <a:off x="0" y="0"/>
          <a:ext cx="0" cy="0"/>
          <a:chOff x="0" y="0"/>
          <a:chExt cx="0" cy="0"/>
        </a:xfrm>
      </p:grpSpPr>
      <p:sp>
        <p:nvSpPr>
          <p:cNvPr id="321" name="Google Shape;321;p32"/>
          <p:cNvSpPr/>
          <p:nvPr/>
        </p:nvSpPr>
        <p:spPr>
          <a:xfrm>
            <a:off x="978475" y="3390280"/>
            <a:ext cx="3494868" cy="1474292"/>
          </a:xfrm>
          <a:custGeom>
            <a:avLst/>
            <a:gdLst/>
            <a:ahLst/>
            <a:cxnLst/>
            <a:rect l="l" t="t" r="r" b="b"/>
            <a:pathLst>
              <a:path w="6989736" h="2948583" extrusionOk="0">
                <a:moveTo>
                  <a:pt x="0" y="0"/>
                </a:moveTo>
                <a:lnTo>
                  <a:pt x="6989736" y="0"/>
                </a:lnTo>
                <a:lnTo>
                  <a:pt x="6989736" y="2948583"/>
                </a:lnTo>
                <a:lnTo>
                  <a:pt x="0" y="2948583"/>
                </a:lnTo>
                <a:lnTo>
                  <a:pt x="0" y="0"/>
                </a:lnTo>
                <a:close/>
              </a:path>
            </a:pathLst>
          </a:custGeom>
          <a:blipFill rotWithShape="1">
            <a:blip r:embed="rId3">
              <a:alphaModFix/>
            </a:blip>
            <a:stretch>
              <a:fillRect/>
            </a:stretch>
          </a:blipFill>
          <a:ln>
            <a:noFill/>
          </a:ln>
        </p:spPr>
        <p:txBody>
          <a:bodyPr/>
          <a:lstStyle/>
          <a:p>
            <a:endParaRPr lang="en-US"/>
          </a:p>
        </p:txBody>
      </p:sp>
      <p:pic>
        <p:nvPicPr>
          <p:cNvPr id="322" name="Google Shape;322;p32"/>
          <p:cNvPicPr preferRelativeResize="0"/>
          <p:nvPr/>
        </p:nvPicPr>
        <p:blipFill rotWithShape="1">
          <a:blip r:embed="rId4">
            <a:alphaModFix/>
          </a:blip>
          <a:srcRect/>
          <a:stretch/>
        </p:blipFill>
        <p:spPr>
          <a:xfrm>
            <a:off x="978475" y="1959200"/>
            <a:ext cx="2981416" cy="2862159"/>
          </a:xfrm>
          <a:prstGeom prst="rect">
            <a:avLst/>
          </a:prstGeom>
          <a:noFill/>
          <a:ln>
            <a:noFill/>
          </a:ln>
        </p:spPr>
      </p:pic>
      <p:sp>
        <p:nvSpPr>
          <p:cNvPr id="323" name="Google Shape;323;p32"/>
          <p:cNvSpPr/>
          <p:nvPr/>
        </p:nvSpPr>
        <p:spPr>
          <a:xfrm>
            <a:off x="1252444" y="2097943"/>
            <a:ext cx="2498291" cy="2493748"/>
          </a:xfrm>
          <a:custGeom>
            <a:avLst/>
            <a:gdLst/>
            <a:ahLst/>
            <a:cxnLst/>
            <a:rect l="l" t="t" r="r" b="b"/>
            <a:pathLst>
              <a:path w="4996581" h="4987496" extrusionOk="0">
                <a:moveTo>
                  <a:pt x="0" y="0"/>
                </a:moveTo>
                <a:lnTo>
                  <a:pt x="4996580" y="0"/>
                </a:lnTo>
                <a:lnTo>
                  <a:pt x="4996580" y="4987496"/>
                </a:lnTo>
                <a:lnTo>
                  <a:pt x="0" y="4987496"/>
                </a:lnTo>
                <a:lnTo>
                  <a:pt x="0" y="0"/>
                </a:lnTo>
                <a:close/>
              </a:path>
            </a:pathLst>
          </a:custGeom>
          <a:blipFill rotWithShape="1">
            <a:blip r:embed="rId5">
              <a:alphaModFix/>
            </a:blip>
            <a:stretch>
              <a:fillRect/>
            </a:stretch>
          </a:blipFill>
          <a:ln>
            <a:noFill/>
          </a:ln>
        </p:spPr>
        <p:txBody>
          <a:bodyPr/>
          <a:lstStyle/>
          <a:p>
            <a:endParaRPr lang="en-US"/>
          </a:p>
        </p:txBody>
      </p:sp>
      <p:sp>
        <p:nvSpPr>
          <p:cNvPr id="324" name="Google Shape;324;p32"/>
          <p:cNvSpPr/>
          <p:nvPr/>
        </p:nvSpPr>
        <p:spPr>
          <a:xfrm>
            <a:off x="4933305" y="908547"/>
            <a:ext cx="687168" cy="569725"/>
          </a:xfrm>
          <a:custGeom>
            <a:avLst/>
            <a:gdLst/>
            <a:ahLst/>
            <a:cxnLst/>
            <a:rect l="l" t="t" r="r" b="b"/>
            <a:pathLst>
              <a:path w="1374337" h="1139450" extrusionOk="0">
                <a:moveTo>
                  <a:pt x="0" y="0"/>
                </a:moveTo>
                <a:lnTo>
                  <a:pt x="1374337" y="0"/>
                </a:lnTo>
                <a:lnTo>
                  <a:pt x="1374337" y="1139450"/>
                </a:lnTo>
                <a:lnTo>
                  <a:pt x="0" y="1139450"/>
                </a:lnTo>
                <a:lnTo>
                  <a:pt x="0" y="0"/>
                </a:lnTo>
                <a:close/>
              </a:path>
            </a:pathLst>
          </a:custGeom>
          <a:blipFill rotWithShape="1">
            <a:blip r:embed="rId6">
              <a:alphaModFix/>
            </a:blip>
            <a:stretch>
              <a:fillRect/>
            </a:stretch>
          </a:blipFill>
          <a:ln>
            <a:noFill/>
          </a:ln>
        </p:spPr>
        <p:txBody>
          <a:bodyPr/>
          <a:lstStyle/>
          <a:p>
            <a:endParaRPr lang="en-US"/>
          </a:p>
        </p:txBody>
      </p:sp>
      <p:sp>
        <p:nvSpPr>
          <p:cNvPr id="325" name="Google Shape;325;p32"/>
          <p:cNvSpPr/>
          <p:nvPr/>
        </p:nvSpPr>
        <p:spPr>
          <a:xfrm>
            <a:off x="4933305" y="2929899"/>
            <a:ext cx="687168" cy="705117"/>
          </a:xfrm>
          <a:custGeom>
            <a:avLst/>
            <a:gdLst/>
            <a:ahLst/>
            <a:cxnLst/>
            <a:rect l="l" t="t" r="r" b="b"/>
            <a:pathLst>
              <a:path w="1374337" h="1410234" extrusionOk="0">
                <a:moveTo>
                  <a:pt x="0" y="0"/>
                </a:moveTo>
                <a:lnTo>
                  <a:pt x="1374337" y="0"/>
                </a:lnTo>
                <a:lnTo>
                  <a:pt x="1374337" y="1410234"/>
                </a:lnTo>
                <a:lnTo>
                  <a:pt x="0" y="1410234"/>
                </a:lnTo>
                <a:lnTo>
                  <a:pt x="0" y="0"/>
                </a:lnTo>
                <a:close/>
              </a:path>
            </a:pathLst>
          </a:custGeom>
          <a:blipFill rotWithShape="1">
            <a:blip r:embed="rId7">
              <a:alphaModFix/>
            </a:blip>
            <a:stretch>
              <a:fillRect/>
            </a:stretch>
          </a:blipFill>
          <a:ln>
            <a:noFill/>
          </a:ln>
        </p:spPr>
        <p:txBody>
          <a:bodyPr/>
          <a:lstStyle/>
          <a:p>
            <a:endParaRPr lang="en-US"/>
          </a:p>
        </p:txBody>
      </p:sp>
      <p:cxnSp>
        <p:nvCxnSpPr>
          <p:cNvPr id="326" name="Google Shape;326;p32"/>
          <p:cNvCxnSpPr/>
          <p:nvPr/>
        </p:nvCxnSpPr>
        <p:spPr>
          <a:xfrm>
            <a:off x="0" y="253928"/>
            <a:ext cx="9144000" cy="0"/>
          </a:xfrm>
          <a:prstGeom prst="straightConnector1">
            <a:avLst/>
          </a:prstGeom>
          <a:noFill/>
          <a:ln w="95250" cap="flat" cmpd="sng">
            <a:solidFill>
              <a:srgbClr val="FFFFFF"/>
            </a:solidFill>
            <a:prstDash val="solid"/>
            <a:round/>
            <a:headEnd type="none" w="sm" len="sm"/>
            <a:tailEnd type="none" w="sm" len="sm"/>
          </a:ln>
        </p:spPr>
      </p:cxnSp>
      <p:cxnSp>
        <p:nvCxnSpPr>
          <p:cNvPr id="327" name="Google Shape;327;p32"/>
          <p:cNvCxnSpPr/>
          <p:nvPr/>
        </p:nvCxnSpPr>
        <p:spPr>
          <a:xfrm>
            <a:off x="-111325" y="7189057"/>
            <a:ext cx="9144000" cy="0"/>
          </a:xfrm>
          <a:prstGeom prst="straightConnector1">
            <a:avLst/>
          </a:prstGeom>
          <a:noFill/>
          <a:ln w="95250" cap="flat" cmpd="sng">
            <a:solidFill>
              <a:srgbClr val="FFFFFF"/>
            </a:solidFill>
            <a:prstDash val="solid"/>
            <a:round/>
            <a:headEnd type="none" w="sm" len="sm"/>
            <a:tailEnd type="none" w="sm" len="sm"/>
          </a:ln>
        </p:spPr>
      </p:cxnSp>
      <p:pic>
        <p:nvPicPr>
          <p:cNvPr id="328" name="Google Shape;328;p32"/>
          <p:cNvPicPr preferRelativeResize="0"/>
          <p:nvPr/>
        </p:nvPicPr>
        <p:blipFill rotWithShape="1">
          <a:blip r:embed="rId8">
            <a:alphaModFix/>
          </a:blip>
          <a:srcRect/>
          <a:stretch/>
        </p:blipFill>
        <p:spPr>
          <a:xfrm rot="-1116516">
            <a:off x="3287442" y="2191184"/>
            <a:ext cx="353697" cy="535904"/>
          </a:xfrm>
          <a:prstGeom prst="rect">
            <a:avLst/>
          </a:prstGeom>
          <a:noFill/>
          <a:ln>
            <a:noFill/>
          </a:ln>
        </p:spPr>
      </p:pic>
      <p:grpSp>
        <p:nvGrpSpPr>
          <p:cNvPr id="329" name="Google Shape;329;p32"/>
          <p:cNvGrpSpPr/>
          <p:nvPr/>
        </p:nvGrpSpPr>
        <p:grpSpPr>
          <a:xfrm>
            <a:off x="5857391" y="619391"/>
            <a:ext cx="2772225" cy="2518641"/>
            <a:chOff x="0" y="280108"/>
            <a:chExt cx="7392600" cy="6716375"/>
          </a:xfrm>
        </p:grpSpPr>
        <p:sp>
          <p:nvSpPr>
            <p:cNvPr id="330" name="Google Shape;330;p32"/>
            <p:cNvSpPr txBox="1"/>
            <p:nvPr/>
          </p:nvSpPr>
          <p:spPr>
            <a:xfrm>
              <a:off x="0" y="280108"/>
              <a:ext cx="7392600" cy="574500"/>
            </a:xfrm>
            <a:prstGeom prst="rect">
              <a:avLst/>
            </a:prstGeom>
            <a:noFill/>
            <a:ln>
              <a:noFill/>
            </a:ln>
          </p:spPr>
          <p:txBody>
            <a:bodyPr spcFirstLastPara="1" wrap="square" lIns="0" tIns="0" rIns="0" bIns="0" anchor="t" anchorCtr="0">
              <a:spAutoFit/>
            </a:bodyPr>
            <a:lstStyle/>
            <a:p>
              <a:pPr marL="0" marR="0" lvl="0" indent="0" algn="l" rtl="0">
                <a:lnSpc>
                  <a:spcPct val="120007"/>
                </a:lnSpc>
                <a:spcBef>
                  <a:spcPts val="0"/>
                </a:spcBef>
                <a:spcAft>
                  <a:spcPts val="0"/>
                </a:spcAft>
                <a:buClr>
                  <a:srgbClr val="000000"/>
                </a:buClr>
                <a:buFont typeface="Arial"/>
                <a:buNone/>
              </a:pPr>
              <a:r>
                <a:rPr lang="en" b="1">
                  <a:solidFill>
                    <a:schemeClr val="dk1"/>
                  </a:solidFill>
                </a:rPr>
                <a:t>Significance of the Problem </a:t>
              </a:r>
              <a:endParaRPr sz="700">
                <a:solidFill>
                  <a:schemeClr val="dk1"/>
                </a:solidFill>
              </a:endParaRPr>
            </a:p>
          </p:txBody>
        </p:sp>
        <p:sp>
          <p:nvSpPr>
            <p:cNvPr id="331" name="Google Shape;331;p32"/>
            <p:cNvSpPr txBox="1"/>
            <p:nvPr/>
          </p:nvSpPr>
          <p:spPr>
            <a:xfrm>
              <a:off x="0" y="1405983"/>
              <a:ext cx="7392600" cy="5590500"/>
            </a:xfrm>
            <a:prstGeom prst="rect">
              <a:avLst/>
            </a:prstGeom>
            <a:noFill/>
            <a:ln>
              <a:noFill/>
            </a:ln>
          </p:spPr>
          <p:txBody>
            <a:bodyPr spcFirstLastPara="1" wrap="square" lIns="0" tIns="0" rIns="0" bIns="0" anchor="t" anchorCtr="0">
              <a:spAutoFit/>
            </a:bodyPr>
            <a:lstStyle/>
            <a:p>
              <a:pPr marL="457200" lvl="0" indent="-304800" algn="l" rtl="0">
                <a:lnSpc>
                  <a:spcPct val="115000"/>
                </a:lnSpc>
                <a:spcBef>
                  <a:spcPts val="0"/>
                </a:spcBef>
                <a:spcAft>
                  <a:spcPts val="0"/>
                </a:spcAft>
                <a:buClr>
                  <a:schemeClr val="dk1"/>
                </a:buClr>
                <a:buSzPts val="1200"/>
                <a:buChar char="●"/>
              </a:pPr>
              <a:r>
                <a:rPr lang="en" sz="1200">
                  <a:solidFill>
                    <a:schemeClr val="dk1"/>
                  </a:solidFill>
                </a:rPr>
                <a:t>Fouls directly impact team performance and game outcomes by giving opposing teams free-throws and leading to players fouling out</a:t>
              </a:r>
              <a:endParaRPr sz="1200">
                <a:solidFill>
                  <a:schemeClr val="dk1"/>
                </a:solidFill>
              </a:endParaRPr>
            </a:p>
            <a:p>
              <a:pPr marL="457200" lvl="0" indent="-304800" algn="l" rtl="0">
                <a:lnSpc>
                  <a:spcPct val="115000"/>
                </a:lnSpc>
                <a:spcBef>
                  <a:spcPts val="0"/>
                </a:spcBef>
                <a:spcAft>
                  <a:spcPts val="0"/>
                </a:spcAft>
                <a:buClr>
                  <a:schemeClr val="dk1"/>
                </a:buClr>
                <a:buSzPts val="1200"/>
                <a:buChar char="●"/>
              </a:pPr>
              <a:r>
                <a:rPr lang="en" sz="1200">
                  <a:solidFill>
                    <a:schemeClr val="dk1"/>
                  </a:solidFill>
                </a:rPr>
                <a:t>If teams can effectively predict when a player is about to foul out, they can make informed substitution decisions and gameplan adjustments</a:t>
              </a:r>
              <a:endParaRPr>
                <a:solidFill>
                  <a:schemeClr val="dk1"/>
                </a:solidFill>
              </a:endParaRPr>
            </a:p>
          </p:txBody>
        </p:sp>
      </p:grpSp>
      <p:grpSp>
        <p:nvGrpSpPr>
          <p:cNvPr id="332" name="Google Shape;332;p32"/>
          <p:cNvGrpSpPr/>
          <p:nvPr/>
        </p:nvGrpSpPr>
        <p:grpSpPr>
          <a:xfrm>
            <a:off x="5857391" y="3174743"/>
            <a:ext cx="2772234" cy="1320383"/>
            <a:chOff x="0" y="580842"/>
            <a:chExt cx="7392624" cy="3521021"/>
          </a:xfrm>
        </p:grpSpPr>
        <p:sp>
          <p:nvSpPr>
            <p:cNvPr id="333" name="Google Shape;333;p32"/>
            <p:cNvSpPr txBox="1"/>
            <p:nvPr/>
          </p:nvSpPr>
          <p:spPr>
            <a:xfrm>
              <a:off x="0" y="580842"/>
              <a:ext cx="7392600" cy="574500"/>
            </a:xfrm>
            <a:prstGeom prst="rect">
              <a:avLst/>
            </a:prstGeom>
            <a:noFill/>
            <a:ln>
              <a:noFill/>
            </a:ln>
          </p:spPr>
          <p:txBody>
            <a:bodyPr spcFirstLastPara="1" wrap="square" lIns="0" tIns="0" rIns="0" bIns="0" anchor="t" anchorCtr="0">
              <a:spAutoFit/>
            </a:bodyPr>
            <a:lstStyle/>
            <a:p>
              <a:pPr marL="0" marR="0" lvl="0" indent="0" algn="l" rtl="0">
                <a:lnSpc>
                  <a:spcPct val="120007"/>
                </a:lnSpc>
                <a:spcBef>
                  <a:spcPts val="0"/>
                </a:spcBef>
                <a:spcAft>
                  <a:spcPts val="0"/>
                </a:spcAft>
                <a:buNone/>
              </a:pPr>
              <a:r>
                <a:rPr lang="en" b="1">
                  <a:solidFill>
                    <a:schemeClr val="dk1"/>
                  </a:solidFill>
                </a:rPr>
                <a:t>How</a:t>
              </a:r>
              <a:endParaRPr sz="700">
                <a:solidFill>
                  <a:schemeClr val="dk1"/>
                </a:solidFill>
              </a:endParaRPr>
            </a:p>
          </p:txBody>
        </p:sp>
        <p:sp>
          <p:nvSpPr>
            <p:cNvPr id="334" name="Google Shape;334;p32"/>
            <p:cNvSpPr txBox="1"/>
            <p:nvPr/>
          </p:nvSpPr>
          <p:spPr>
            <a:xfrm>
              <a:off x="24" y="1639163"/>
              <a:ext cx="7392600" cy="2462700"/>
            </a:xfrm>
            <a:prstGeom prst="rect">
              <a:avLst/>
            </a:prstGeom>
            <a:noFill/>
            <a:ln>
              <a:noFill/>
            </a:ln>
          </p:spPr>
          <p:txBody>
            <a:bodyPr spcFirstLastPara="1" wrap="square" lIns="0" tIns="0" rIns="0" bIns="0" anchor="t" anchorCtr="0">
              <a:spAutoFit/>
            </a:bodyPr>
            <a:lstStyle/>
            <a:p>
              <a:pPr marL="457200" lvl="0" indent="-304800" algn="l" rtl="0">
                <a:spcBef>
                  <a:spcPts val="0"/>
                </a:spcBef>
                <a:spcAft>
                  <a:spcPts val="0"/>
                </a:spcAft>
                <a:buClr>
                  <a:schemeClr val="dk1"/>
                </a:buClr>
                <a:buSzPts val="1200"/>
                <a:buChar char="●"/>
              </a:pPr>
              <a:r>
                <a:rPr lang="en" sz="1200">
                  <a:solidFill>
                    <a:schemeClr val="dk1"/>
                  </a:solidFill>
                </a:rPr>
                <a:t>Forming predictive models using data from previous seasons</a:t>
              </a:r>
              <a:endParaRPr sz="1200">
                <a:solidFill>
                  <a:schemeClr val="dk1"/>
                </a:solidFill>
              </a:endParaRPr>
            </a:p>
            <a:p>
              <a:pPr marL="457200" lvl="0" indent="0" algn="l" rtl="0">
                <a:spcBef>
                  <a:spcPts val="0"/>
                </a:spcBef>
                <a:spcAft>
                  <a:spcPts val="0"/>
                </a:spcAft>
                <a:buNone/>
              </a:pPr>
              <a:endParaRPr sz="1200">
                <a:solidFill>
                  <a:schemeClr val="dk1"/>
                </a:solidFill>
              </a:endParaRPr>
            </a:p>
            <a:p>
              <a:pPr marL="457200" lvl="0" indent="-304800" algn="l" rtl="0">
                <a:spcBef>
                  <a:spcPts val="0"/>
                </a:spcBef>
                <a:spcAft>
                  <a:spcPts val="0"/>
                </a:spcAft>
                <a:buClr>
                  <a:schemeClr val="dk1"/>
                </a:buClr>
                <a:buSzPts val="1200"/>
                <a:buChar char="●"/>
              </a:pPr>
              <a:r>
                <a:rPr lang="en" sz="1200">
                  <a:solidFill>
                    <a:schemeClr val="dk1"/>
                  </a:solidFill>
                </a:rPr>
                <a:t>Acknowledging limitations about limited box score data</a:t>
              </a:r>
              <a:endParaRPr>
                <a:solidFill>
                  <a:schemeClr val="dk1"/>
                </a:solidFill>
              </a:endParaRPr>
            </a:p>
          </p:txBody>
        </p:sp>
      </p:grpSp>
      <p:sp>
        <p:nvSpPr>
          <p:cNvPr id="335" name="Google Shape;335;p32"/>
          <p:cNvSpPr txBox="1"/>
          <p:nvPr/>
        </p:nvSpPr>
        <p:spPr>
          <a:xfrm>
            <a:off x="514350" y="352425"/>
            <a:ext cx="3495000" cy="1321800"/>
          </a:xfrm>
          <a:prstGeom prst="rect">
            <a:avLst/>
          </a:prstGeom>
          <a:noFill/>
          <a:ln>
            <a:noFill/>
          </a:ln>
        </p:spPr>
        <p:txBody>
          <a:bodyPr spcFirstLastPara="1" wrap="square" lIns="0" tIns="0" rIns="0" bIns="0" anchor="t" anchorCtr="0">
            <a:spAutoFit/>
          </a:bodyPr>
          <a:lstStyle/>
          <a:p>
            <a:pPr marL="0" marR="0" lvl="0" indent="0" algn="l" rtl="0">
              <a:lnSpc>
                <a:spcPct val="126000"/>
              </a:lnSpc>
              <a:spcBef>
                <a:spcPts val="0"/>
              </a:spcBef>
              <a:spcAft>
                <a:spcPts val="0"/>
              </a:spcAft>
              <a:buNone/>
            </a:pPr>
            <a:r>
              <a:rPr lang="en" sz="3800" b="1"/>
              <a:t>Problem Framing</a:t>
            </a:r>
            <a:endParaRPr sz="70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A1C3FF"/>
        </a:solidFill>
        <a:effectLst/>
      </p:bgPr>
    </p:bg>
    <p:spTree>
      <p:nvGrpSpPr>
        <p:cNvPr id="1" name="Shape 339"/>
        <p:cNvGrpSpPr/>
        <p:nvPr/>
      </p:nvGrpSpPr>
      <p:grpSpPr>
        <a:xfrm>
          <a:off x="0" y="0"/>
          <a:ext cx="0" cy="0"/>
          <a:chOff x="0" y="0"/>
          <a:chExt cx="0" cy="0"/>
        </a:xfrm>
      </p:grpSpPr>
      <p:cxnSp>
        <p:nvCxnSpPr>
          <p:cNvPr id="340" name="Google Shape;340;p33"/>
          <p:cNvCxnSpPr/>
          <p:nvPr/>
        </p:nvCxnSpPr>
        <p:spPr>
          <a:xfrm>
            <a:off x="0" y="253928"/>
            <a:ext cx="9144000" cy="0"/>
          </a:xfrm>
          <a:prstGeom prst="straightConnector1">
            <a:avLst/>
          </a:prstGeom>
          <a:noFill/>
          <a:ln w="95250" cap="flat" cmpd="sng">
            <a:solidFill>
              <a:srgbClr val="FFFFFF"/>
            </a:solidFill>
            <a:prstDash val="solid"/>
            <a:round/>
            <a:headEnd type="none" w="sm" len="sm"/>
            <a:tailEnd type="none" w="sm" len="sm"/>
          </a:ln>
        </p:spPr>
      </p:cxnSp>
      <p:grpSp>
        <p:nvGrpSpPr>
          <p:cNvPr id="341" name="Google Shape;341;p33"/>
          <p:cNvGrpSpPr/>
          <p:nvPr/>
        </p:nvGrpSpPr>
        <p:grpSpPr>
          <a:xfrm rot="-5400000">
            <a:off x="2457419" y="-2713514"/>
            <a:ext cx="4630147" cy="10517382"/>
            <a:chOff x="0" y="-47625"/>
            <a:chExt cx="666611" cy="776265"/>
          </a:xfrm>
        </p:grpSpPr>
        <p:sp>
          <p:nvSpPr>
            <p:cNvPr id="342" name="Google Shape;342;p33"/>
            <p:cNvSpPr/>
            <p:nvPr/>
          </p:nvSpPr>
          <p:spPr>
            <a:xfrm>
              <a:off x="0" y="0"/>
              <a:ext cx="666611" cy="728640"/>
            </a:xfrm>
            <a:custGeom>
              <a:avLst/>
              <a:gdLst/>
              <a:ahLst/>
              <a:cxnLst/>
              <a:rect l="l" t="t" r="r" b="b"/>
              <a:pathLst>
                <a:path w="666611" h="728640" extrusionOk="0">
                  <a:moveTo>
                    <a:pt x="222324" y="709571"/>
                  </a:moveTo>
                  <a:cubicBezTo>
                    <a:pt x="256499" y="721085"/>
                    <a:pt x="295352" y="728640"/>
                    <a:pt x="333485" y="728640"/>
                  </a:cubicBezTo>
                  <a:cubicBezTo>
                    <a:pt x="371619" y="728640"/>
                    <a:pt x="408313" y="722163"/>
                    <a:pt x="442128" y="710649"/>
                  </a:cubicBezTo>
                  <a:cubicBezTo>
                    <a:pt x="442849" y="710290"/>
                    <a:pt x="443568" y="710290"/>
                    <a:pt x="444287" y="709930"/>
                  </a:cubicBezTo>
                  <a:cubicBezTo>
                    <a:pt x="571278" y="663875"/>
                    <a:pt x="664812" y="542261"/>
                    <a:pt x="666611" y="402007"/>
                  </a:cubicBezTo>
                  <a:lnTo>
                    <a:pt x="666611" y="0"/>
                  </a:lnTo>
                  <a:lnTo>
                    <a:pt x="0" y="0"/>
                  </a:lnTo>
                  <a:lnTo>
                    <a:pt x="0" y="401709"/>
                  </a:lnTo>
                  <a:cubicBezTo>
                    <a:pt x="1799" y="542980"/>
                    <a:pt x="93894" y="664595"/>
                    <a:pt x="222324" y="709571"/>
                  </a:cubicBezTo>
                  <a:close/>
                </a:path>
              </a:pathLst>
            </a:custGeom>
            <a:solidFill>
              <a:srgbClr val="FFC927"/>
            </a:solidFill>
            <a:ln w="95250" cap="sq" cmpd="sng">
              <a:solidFill>
                <a:srgbClr val="FFFFFF"/>
              </a:solidFill>
              <a:prstDash val="solid"/>
              <a:miter lim="8000"/>
              <a:headEnd type="none" w="sm" len="sm"/>
              <a:tailEnd type="none" w="sm" len="sm"/>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343" name="Google Shape;343;p33"/>
            <p:cNvSpPr txBox="1"/>
            <p:nvPr/>
          </p:nvSpPr>
          <p:spPr>
            <a:xfrm>
              <a:off x="0" y="-47625"/>
              <a:ext cx="666600" cy="649200"/>
            </a:xfrm>
            <a:prstGeom prst="rect">
              <a:avLst/>
            </a:prstGeom>
            <a:noFill/>
            <a:ln>
              <a:noFill/>
            </a:ln>
          </p:spPr>
          <p:txBody>
            <a:bodyPr spcFirstLastPara="1" wrap="square" lIns="25400" tIns="25400" rIns="25400" bIns="25400" anchor="ctr" anchorCtr="0">
              <a:noAutofit/>
            </a:bodyPr>
            <a:lstStyle/>
            <a:p>
              <a:pPr marL="0" marR="0" lvl="0" indent="0" algn="ctr" rtl="0">
                <a:lnSpc>
                  <a:spcPct val="186611"/>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344" name="Google Shape;344;p33"/>
          <p:cNvSpPr/>
          <p:nvPr/>
        </p:nvSpPr>
        <p:spPr>
          <a:xfrm>
            <a:off x="7086600" y="3086100"/>
            <a:ext cx="2057400" cy="2057400"/>
          </a:xfrm>
          <a:custGeom>
            <a:avLst/>
            <a:gdLst/>
            <a:ahLst/>
            <a:cxnLst/>
            <a:rect l="l" t="t" r="r" b="b"/>
            <a:pathLst>
              <a:path w="4114800" h="4114800" extrusionOk="0">
                <a:moveTo>
                  <a:pt x="0" y="0"/>
                </a:moveTo>
                <a:lnTo>
                  <a:pt x="4114800" y="0"/>
                </a:lnTo>
                <a:lnTo>
                  <a:pt x="4114800" y="4114800"/>
                </a:lnTo>
                <a:lnTo>
                  <a:pt x="0" y="4114800"/>
                </a:lnTo>
                <a:lnTo>
                  <a:pt x="0" y="0"/>
                </a:lnTo>
                <a:close/>
              </a:path>
            </a:pathLst>
          </a:custGeom>
          <a:blipFill rotWithShape="1">
            <a:blip r:embed="rId3">
              <a:alphaModFix/>
            </a:blip>
            <a:stretch>
              <a:fillRect/>
            </a:stretch>
          </a:blipFill>
          <a:ln>
            <a:noFill/>
          </a:ln>
        </p:spPr>
        <p:txBody>
          <a:bodyPr/>
          <a:lstStyle/>
          <a:p>
            <a:endParaRPr lang="en-US"/>
          </a:p>
        </p:txBody>
      </p:sp>
      <p:sp>
        <p:nvSpPr>
          <p:cNvPr id="345" name="Google Shape;345;p33"/>
          <p:cNvSpPr txBox="1"/>
          <p:nvPr/>
        </p:nvSpPr>
        <p:spPr>
          <a:xfrm>
            <a:off x="2122128" y="2009250"/>
            <a:ext cx="4748400" cy="708000"/>
          </a:xfrm>
          <a:prstGeom prst="rect">
            <a:avLst/>
          </a:prstGeom>
          <a:noFill/>
          <a:ln>
            <a:noFill/>
          </a:ln>
        </p:spPr>
        <p:txBody>
          <a:bodyPr spcFirstLastPara="1" wrap="square" lIns="0" tIns="0" rIns="0" bIns="0" anchor="t" anchorCtr="0">
            <a:spAutoFit/>
          </a:bodyPr>
          <a:lstStyle/>
          <a:p>
            <a:pPr marL="0" marR="0" lvl="0" indent="0" algn="ctr" rtl="0">
              <a:lnSpc>
                <a:spcPct val="126000"/>
              </a:lnSpc>
              <a:spcBef>
                <a:spcPts val="0"/>
              </a:spcBef>
              <a:spcAft>
                <a:spcPts val="0"/>
              </a:spcAft>
              <a:buNone/>
            </a:pPr>
            <a:r>
              <a:rPr lang="en" sz="4600" b="1"/>
              <a:t>Data</a:t>
            </a:r>
            <a:endParaRPr sz="4600"/>
          </a:p>
        </p:txBody>
      </p:sp>
      <p:cxnSp>
        <p:nvCxnSpPr>
          <p:cNvPr id="346" name="Google Shape;346;p33"/>
          <p:cNvCxnSpPr/>
          <p:nvPr/>
        </p:nvCxnSpPr>
        <p:spPr>
          <a:xfrm>
            <a:off x="2887713" y="3086100"/>
            <a:ext cx="3217200" cy="4500"/>
          </a:xfrm>
          <a:prstGeom prst="straightConnector1">
            <a:avLst/>
          </a:prstGeom>
          <a:noFill/>
          <a:ln w="95250" cap="flat" cmpd="sng">
            <a:solidFill>
              <a:srgbClr val="FFFFFF"/>
            </a:solidFill>
            <a:prstDash val="solid"/>
            <a:round/>
            <a:headEnd type="none" w="sm" len="sm"/>
            <a:tailEnd type="none" w="sm" len="sm"/>
          </a:ln>
        </p:spPr>
      </p:cxnSp>
      <p:cxnSp>
        <p:nvCxnSpPr>
          <p:cNvPr id="347" name="Google Shape;347;p33"/>
          <p:cNvCxnSpPr/>
          <p:nvPr/>
        </p:nvCxnSpPr>
        <p:spPr>
          <a:xfrm>
            <a:off x="0" y="4860257"/>
            <a:ext cx="9144000" cy="0"/>
          </a:xfrm>
          <a:prstGeom prst="straightConnector1">
            <a:avLst/>
          </a:prstGeom>
          <a:noFill/>
          <a:ln w="95250" cap="flat" cmpd="sng">
            <a:solidFill>
              <a:srgbClr val="FFFFFF"/>
            </a:solidFill>
            <a:prstDash val="solid"/>
            <a:round/>
            <a:headEnd type="none" w="sm" len="sm"/>
            <a:tailEnd type="none" w="sm" len="sm"/>
          </a:ln>
        </p:spPr>
      </p:cxnSp>
      <p:sp>
        <p:nvSpPr>
          <p:cNvPr id="348" name="Google Shape;348;p33"/>
          <p:cNvSpPr/>
          <p:nvPr/>
        </p:nvSpPr>
        <p:spPr>
          <a:xfrm>
            <a:off x="4329513" y="729554"/>
            <a:ext cx="459221" cy="459220"/>
          </a:xfrm>
          <a:custGeom>
            <a:avLst/>
            <a:gdLst/>
            <a:ahLst/>
            <a:cxnLst/>
            <a:rect l="l" t="t" r="r" b="b"/>
            <a:pathLst>
              <a:path w="918441" h="918441" extrusionOk="0">
                <a:moveTo>
                  <a:pt x="0" y="0"/>
                </a:moveTo>
                <a:lnTo>
                  <a:pt x="918440" y="0"/>
                </a:lnTo>
                <a:lnTo>
                  <a:pt x="918440" y="918441"/>
                </a:lnTo>
                <a:lnTo>
                  <a:pt x="0" y="918441"/>
                </a:lnTo>
                <a:lnTo>
                  <a:pt x="0" y="0"/>
                </a:lnTo>
                <a:close/>
              </a:path>
            </a:pathLst>
          </a:custGeom>
          <a:blipFill rotWithShape="1">
            <a:blip r:embed="rId4">
              <a:alphaModFix/>
            </a:blip>
            <a:stretch>
              <a:fillRect/>
            </a:stretch>
          </a:blipFill>
          <a:ln>
            <a:noFill/>
          </a:ln>
        </p:spPr>
        <p:txBody>
          <a:bodyPr/>
          <a:lstStyle/>
          <a:p>
            <a:endParaRPr lang="en-US"/>
          </a:p>
        </p:txBody>
      </p:sp>
      <p:sp>
        <p:nvSpPr>
          <p:cNvPr id="349" name="Google Shape;349;p33"/>
          <p:cNvSpPr/>
          <p:nvPr/>
        </p:nvSpPr>
        <p:spPr>
          <a:xfrm>
            <a:off x="4788728" y="973225"/>
            <a:ext cx="229610" cy="229610"/>
          </a:xfrm>
          <a:custGeom>
            <a:avLst/>
            <a:gdLst/>
            <a:ahLst/>
            <a:cxnLst/>
            <a:rect l="l" t="t" r="r" b="b"/>
            <a:pathLst>
              <a:path w="459220" h="459220" extrusionOk="0">
                <a:moveTo>
                  <a:pt x="0" y="0"/>
                </a:moveTo>
                <a:lnTo>
                  <a:pt x="459221" y="0"/>
                </a:lnTo>
                <a:lnTo>
                  <a:pt x="459221" y="459220"/>
                </a:lnTo>
                <a:lnTo>
                  <a:pt x="0" y="459220"/>
                </a:lnTo>
                <a:lnTo>
                  <a:pt x="0" y="0"/>
                </a:lnTo>
                <a:close/>
              </a:path>
            </a:pathLst>
          </a:custGeom>
          <a:blipFill rotWithShape="1">
            <a:blip r:embed="rId4">
              <a:alphaModFix/>
            </a:blip>
            <a:stretch>
              <a:fillRect/>
            </a:stretch>
          </a:blipFill>
          <a:ln>
            <a:noFill/>
          </a:ln>
        </p:spPr>
        <p:txBody>
          <a:bodyPr/>
          <a:lstStyle/>
          <a:p>
            <a:endParaRPr lang="en-US"/>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5089</Words>
  <Application>Microsoft Macintosh PowerPoint</Application>
  <PresentationFormat>On-screen Show (16:9)</PresentationFormat>
  <Paragraphs>604</Paragraphs>
  <Slides>59</Slides>
  <Notes>59</Notes>
  <HiddenSlides>17</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59</vt:i4>
      </vt:variant>
    </vt:vector>
  </HeadingPairs>
  <TitlesOfParts>
    <vt:vector size="66" baseType="lpstr">
      <vt:lpstr>Arial</vt:lpstr>
      <vt:lpstr>Calibri</vt:lpstr>
      <vt:lpstr>Roboto Mono</vt:lpstr>
      <vt:lpstr>Courier New</vt:lpstr>
      <vt:lpstr>Roboto</vt:lpstr>
      <vt:lpstr>Simple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yujin Im</cp:lastModifiedBy>
  <cp:revision>1</cp:revision>
  <dcterms:modified xsi:type="dcterms:W3CDTF">2024-12-18T02:36:34Z</dcterms:modified>
</cp:coreProperties>
</file>